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23"/>
  </p:notesMasterIdLst>
  <p:handoutMasterIdLst>
    <p:handoutMasterId r:id="rId24"/>
  </p:handoutMasterIdLst>
  <p:sldIdLst>
    <p:sldId id="409" r:id="rId2"/>
    <p:sldId id="373" r:id="rId3"/>
    <p:sldId id="374" r:id="rId4"/>
    <p:sldId id="383" r:id="rId5"/>
    <p:sldId id="391" r:id="rId6"/>
    <p:sldId id="392" r:id="rId7"/>
    <p:sldId id="411" r:id="rId8"/>
    <p:sldId id="412" r:id="rId9"/>
    <p:sldId id="395" r:id="rId10"/>
    <p:sldId id="397" r:id="rId11"/>
    <p:sldId id="398" r:id="rId12"/>
    <p:sldId id="403" r:id="rId13"/>
    <p:sldId id="402" r:id="rId14"/>
    <p:sldId id="401" r:id="rId15"/>
    <p:sldId id="400" r:id="rId16"/>
    <p:sldId id="399" r:id="rId17"/>
    <p:sldId id="406" r:id="rId18"/>
    <p:sldId id="408" r:id="rId19"/>
    <p:sldId id="407" r:id="rId20"/>
    <p:sldId id="405" r:id="rId21"/>
    <p:sldId id="404" r:id="rId22"/>
  </p:sldIdLst>
  <p:sldSz cx="9144000" cy="6858000" type="screen4x3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7474"/>
    <a:srgbClr val="F65050"/>
    <a:srgbClr val="0B5395"/>
    <a:srgbClr val="85C9DE"/>
    <a:srgbClr val="E63D36"/>
    <a:srgbClr val="227ACA"/>
    <a:srgbClr val="E5EAEE"/>
    <a:srgbClr val="EF2025"/>
    <a:srgbClr val="E90E0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1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154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0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390367-F5F4-4ABD-85C1-B80963C3ECE5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E708FEB-88FA-4D1C-9AA9-F18AFCCD4346}">
      <dgm:prSet phldrT="[Текст]"/>
      <dgm:spPr/>
      <dgm:t>
        <a:bodyPr/>
        <a:lstStyle/>
        <a:p>
          <a:r>
            <a:rPr lang="ru-RU" dirty="0" smtClean="0"/>
            <a:t>30.01.2020</a:t>
          </a:r>
          <a:endParaRPr lang="ru-RU" dirty="0"/>
        </a:p>
      </dgm:t>
    </dgm:pt>
    <dgm:pt modelId="{48C487F1-788B-479A-BC5A-F0EADA7A8D79}" type="parTrans" cxnId="{B6F93A9D-5DF2-4643-BCF5-405A957EFFA4}">
      <dgm:prSet/>
      <dgm:spPr/>
      <dgm:t>
        <a:bodyPr/>
        <a:lstStyle/>
        <a:p>
          <a:endParaRPr lang="ru-RU"/>
        </a:p>
      </dgm:t>
    </dgm:pt>
    <dgm:pt modelId="{1FA4FEA5-FA7D-4420-812D-F0AB09FDC1A4}" type="sibTrans" cxnId="{B6F93A9D-5DF2-4643-BCF5-405A957EFFA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E90E0C"/>
          </a:solidFill>
        </a:ln>
      </dgm:spPr>
      <dgm:t>
        <a:bodyPr/>
        <a:lstStyle/>
        <a:p>
          <a:endParaRPr lang="ru-RU"/>
        </a:p>
      </dgm:t>
    </dgm:pt>
    <dgm:pt modelId="{2EDFF0AF-650E-4132-A229-D111A54A959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гимназия «Лаборатория Салахова», гимназия №2, гимназия имени Ф.К. Салманова, лицей № 1, 3, Сургутский естественно-научный лицей, </a:t>
          </a:r>
        </a:p>
        <a:p>
          <a:pPr>
            <a:spcAft>
              <a:spcPct val="3500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СОШ № 10 с УИОП, СОШ № 46 с УИОП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10AC19-5E5E-4BBD-9C19-7AE843B76A9B}" type="parTrans" cxnId="{DF104FBF-48AB-405F-8BF8-93CB62FAD328}">
      <dgm:prSet/>
      <dgm:spPr/>
      <dgm:t>
        <a:bodyPr/>
        <a:lstStyle/>
        <a:p>
          <a:endParaRPr lang="ru-RU"/>
        </a:p>
      </dgm:t>
    </dgm:pt>
    <dgm:pt modelId="{485E5470-5C97-481B-BF97-439180D4D875}" type="sibTrans" cxnId="{DF104FBF-48AB-405F-8BF8-93CB62FAD328}">
      <dgm:prSet/>
      <dgm:spPr/>
      <dgm:t>
        <a:bodyPr/>
        <a:lstStyle/>
        <a:p>
          <a:endParaRPr lang="ru-RU"/>
        </a:p>
      </dgm:t>
    </dgm:pt>
    <dgm:pt modelId="{333EA364-BE11-48A8-A9A3-D81811E8D3F4}">
      <dgm:prSet phldrT="[Текст]"/>
      <dgm:spPr/>
      <dgm:t>
        <a:bodyPr/>
        <a:lstStyle/>
        <a:p>
          <a:r>
            <a:rPr lang="ru-RU" dirty="0" smtClean="0"/>
            <a:t>20.01.2020</a:t>
          </a:r>
          <a:endParaRPr lang="ru-RU" dirty="0"/>
        </a:p>
      </dgm:t>
    </dgm:pt>
    <dgm:pt modelId="{405D61CF-B7D5-432F-987F-BC3D466523A1}" type="parTrans" cxnId="{784E972C-62E0-41AE-AA68-08734ABE1CB2}">
      <dgm:prSet/>
      <dgm:spPr/>
      <dgm:t>
        <a:bodyPr/>
        <a:lstStyle/>
        <a:p>
          <a:endParaRPr lang="ru-RU"/>
        </a:p>
      </dgm:t>
    </dgm:pt>
    <dgm:pt modelId="{945F9D3F-A577-4169-881D-7DE613EBD005}" type="sibTrans" cxnId="{784E972C-62E0-41AE-AA68-08734ABE1CB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E90E0C"/>
          </a:solidFill>
        </a:ln>
      </dgm:spPr>
      <dgm:t>
        <a:bodyPr/>
        <a:lstStyle/>
        <a:p>
          <a:endParaRPr lang="ru-RU"/>
        </a:p>
      </dgm:t>
    </dgm:pt>
    <dgm:pt modelId="{2B1F825F-C09E-4F8C-86A1-A10428EE17C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СОШ № 1, 3, 4, 5, 6, 7, 8, 15, 18, 19, 20, 22, 24, 25, 26, 29, 31, 32, 44, 45, «Сургутская технологическая школа», СШ № 9, 12</a:t>
          </a:r>
        </a:p>
        <a:p>
          <a:pPr>
            <a:spcAft>
              <a:spcPct val="35000"/>
            </a:spcAft>
          </a:pPr>
          <a:r>
            <a: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НШ № 30, «Перспектива», «Прогимназия»,           за которыми закреплены конкретные микрорайоны города</a:t>
          </a:r>
          <a:endParaRPr lang="ru-RU" sz="1600" dirty="0"/>
        </a:p>
      </dgm:t>
    </dgm:pt>
    <dgm:pt modelId="{01DAEFDA-32B6-4910-8FD7-C4D00504A0B1}" type="parTrans" cxnId="{10667072-603A-4F9A-9B22-6E6CBE63CFAE}">
      <dgm:prSet/>
      <dgm:spPr/>
      <dgm:t>
        <a:bodyPr/>
        <a:lstStyle/>
        <a:p>
          <a:endParaRPr lang="ru-RU"/>
        </a:p>
      </dgm:t>
    </dgm:pt>
    <dgm:pt modelId="{ED7654E4-844A-47B3-8546-6547C517DDA4}" type="sibTrans" cxnId="{10667072-603A-4F9A-9B22-6E6CBE63CFAE}">
      <dgm:prSet/>
      <dgm:spPr/>
      <dgm:t>
        <a:bodyPr/>
        <a:lstStyle/>
        <a:p>
          <a:endParaRPr lang="ru-RU"/>
        </a:p>
      </dgm:t>
    </dgm:pt>
    <dgm:pt modelId="{F155DD24-79A8-465D-8B7E-6C4F3397F67E}" type="pres">
      <dgm:prSet presAssocID="{8F390367-F5F4-4ABD-85C1-B80963C3ECE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88FDD6B-F5C4-4776-93F5-7258DC55118C}" type="pres">
      <dgm:prSet presAssocID="{8F390367-F5F4-4ABD-85C1-B80963C3ECE5}" presName="dot1" presStyleLbl="alignNode1" presStyleIdx="0" presStyleCnt="10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30FB102C-DB2E-40FE-A58E-EC443CEAEEB5}" type="pres">
      <dgm:prSet presAssocID="{8F390367-F5F4-4ABD-85C1-B80963C3ECE5}" presName="dot2" presStyleLbl="alignNode1" presStyleIdx="1" presStyleCnt="10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289CF551-5682-49F4-87D2-795C0A2C4775}" type="pres">
      <dgm:prSet presAssocID="{8F390367-F5F4-4ABD-85C1-B80963C3ECE5}" presName="dot3" presStyleLbl="alignNode1" presStyleIdx="2" presStyleCnt="10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D167E779-7200-4FC7-9358-75D2BD813774}" type="pres">
      <dgm:prSet presAssocID="{8F390367-F5F4-4ABD-85C1-B80963C3ECE5}" presName="dotArrow1" presStyleLbl="alignNode1" presStyleIdx="3" presStyleCnt="10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0A5A9214-8A6B-4458-AD8F-E6BB59BBB748}" type="pres">
      <dgm:prSet presAssocID="{8F390367-F5F4-4ABD-85C1-B80963C3ECE5}" presName="dotArrow2" presStyleLbl="alignNode1" presStyleIdx="4" presStyleCnt="10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2DAC145B-2771-4A93-8B8E-431F9B5AFF1C}" type="pres">
      <dgm:prSet presAssocID="{8F390367-F5F4-4ABD-85C1-B80963C3ECE5}" presName="dotArrow3" presStyleLbl="alignNode1" presStyleIdx="5" presStyleCnt="10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EBDDA052-0180-4C60-B633-1C6B7ED7FF21}" type="pres">
      <dgm:prSet presAssocID="{8F390367-F5F4-4ABD-85C1-B80963C3ECE5}" presName="dotArrow4" presStyleLbl="alignNode1" presStyleIdx="6" presStyleCnt="10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93BA73D3-58DD-4B7F-8AD4-1FA2CC73F4A7}" type="pres">
      <dgm:prSet presAssocID="{8F390367-F5F4-4ABD-85C1-B80963C3ECE5}" presName="dotArrow5" presStyleLbl="alignNode1" presStyleIdx="7" presStyleCnt="10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7017A972-7D0B-4F58-A80D-811F4EC670B3}" type="pres">
      <dgm:prSet presAssocID="{8F390367-F5F4-4ABD-85C1-B80963C3ECE5}" presName="dotArrow6" presStyleLbl="alignNode1" presStyleIdx="8" presStyleCnt="10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D8498171-199E-4582-A3A8-D5FEA195815A}" type="pres">
      <dgm:prSet presAssocID="{8F390367-F5F4-4ABD-85C1-B80963C3ECE5}" presName="dotArrow7" presStyleLbl="alignNode1" presStyleIdx="9" presStyleCnt="10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8567D985-CCE6-40DB-A32B-BA0A0C73F409}" type="pres">
      <dgm:prSet presAssocID="{0E708FEB-88FA-4D1C-9AA9-F18AFCCD4346}" presName="parTx1" presStyleLbl="node1" presStyleIdx="0" presStyleCnt="2" custScaleX="68376" custLinFactNeighborX="-11911" custLinFactNeighborY="-80696"/>
      <dgm:spPr/>
      <dgm:t>
        <a:bodyPr/>
        <a:lstStyle/>
        <a:p>
          <a:endParaRPr lang="ru-RU"/>
        </a:p>
      </dgm:t>
    </dgm:pt>
    <dgm:pt modelId="{FE841F66-854B-4C5E-B5E4-7B32436DBC21}" type="pres">
      <dgm:prSet presAssocID="{0E708FEB-88FA-4D1C-9AA9-F18AFCCD4346}" presName="desTx1" presStyleLbl="revTx" presStyleIdx="0" presStyleCnt="2" custScaleX="146145" custScaleY="152480" custLinFactY="-100000" custLinFactNeighborX="13217" custLinFactNeighborY="-175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01BE4-A080-4188-80B3-3FB263A266D0}" type="pres">
      <dgm:prSet presAssocID="{1FA4FEA5-FA7D-4420-812D-F0AB09FDC1A4}" presName="picture1" presStyleCnt="0"/>
      <dgm:spPr/>
    </dgm:pt>
    <dgm:pt modelId="{BEB22662-882D-415B-BFB4-5BCD05259663}" type="pres">
      <dgm:prSet presAssocID="{1FA4FEA5-FA7D-4420-812D-F0AB09FDC1A4}" presName="imageRepeatNode" presStyleLbl="fgImgPlace1" presStyleIdx="0" presStyleCnt="2" custLinFactNeighborY="-46688"/>
      <dgm:spPr/>
      <dgm:t>
        <a:bodyPr/>
        <a:lstStyle/>
        <a:p>
          <a:endParaRPr lang="ru-RU"/>
        </a:p>
      </dgm:t>
    </dgm:pt>
    <dgm:pt modelId="{81B29513-F286-4229-96D1-EFC3CEDBB3AC}" type="pres">
      <dgm:prSet presAssocID="{333EA364-BE11-48A8-A9A3-D81811E8D3F4}" presName="parTx2" presStyleLbl="node1" presStyleIdx="1" presStyleCnt="2" custScaleX="64116" custLinFactNeighborX="-33935" custLinFactNeighborY="-80931"/>
      <dgm:spPr/>
      <dgm:t>
        <a:bodyPr/>
        <a:lstStyle/>
        <a:p>
          <a:endParaRPr lang="ru-RU"/>
        </a:p>
      </dgm:t>
    </dgm:pt>
    <dgm:pt modelId="{1284BDAD-4860-4B64-AF3F-57A7162D1E9C}" type="pres">
      <dgm:prSet presAssocID="{333EA364-BE11-48A8-A9A3-D81811E8D3F4}" presName="desTx2" presStyleLbl="revTx" presStyleIdx="1" presStyleCnt="2" custScaleX="232970" custScaleY="192316" custLinFactY="10547" custLinFactNeighborX="-3942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DECF6-1FC1-40EE-86F1-9F2992B7810B}" type="pres">
      <dgm:prSet presAssocID="{945F9D3F-A577-4169-881D-7DE613EBD005}" presName="picture2" presStyleCnt="0"/>
      <dgm:spPr/>
    </dgm:pt>
    <dgm:pt modelId="{8DAB3A4B-FA30-45CE-B476-1AA20C4B7863}" type="pres">
      <dgm:prSet presAssocID="{945F9D3F-A577-4169-881D-7DE613EBD005}" presName="imageRepeatNode" presStyleLbl="fgImgPlace1" presStyleIdx="1" presStyleCnt="2" custLinFactNeighborX="-33648" custLinFactNeighborY="-48984"/>
      <dgm:spPr/>
      <dgm:t>
        <a:bodyPr/>
        <a:lstStyle/>
        <a:p>
          <a:endParaRPr lang="ru-RU"/>
        </a:p>
      </dgm:t>
    </dgm:pt>
  </dgm:ptLst>
  <dgm:cxnLst>
    <dgm:cxn modelId="{054BB464-A47B-4872-B36F-6183D9873EBD}" type="presOf" srcId="{945F9D3F-A577-4169-881D-7DE613EBD005}" destId="{8DAB3A4B-FA30-45CE-B476-1AA20C4B7863}" srcOrd="0" destOrd="0" presId="urn:microsoft.com/office/officeart/2008/layout/AscendingPictureAccentProcess"/>
    <dgm:cxn modelId="{3E8EA55F-90AD-481C-92C4-85649C93D644}" type="presOf" srcId="{1FA4FEA5-FA7D-4420-812D-F0AB09FDC1A4}" destId="{BEB22662-882D-415B-BFB4-5BCD05259663}" srcOrd="0" destOrd="0" presId="urn:microsoft.com/office/officeart/2008/layout/AscendingPictureAccentProcess"/>
    <dgm:cxn modelId="{B6F93A9D-5DF2-4643-BCF5-405A957EFFA4}" srcId="{8F390367-F5F4-4ABD-85C1-B80963C3ECE5}" destId="{0E708FEB-88FA-4D1C-9AA9-F18AFCCD4346}" srcOrd="0" destOrd="0" parTransId="{48C487F1-788B-479A-BC5A-F0EADA7A8D79}" sibTransId="{1FA4FEA5-FA7D-4420-812D-F0AB09FDC1A4}"/>
    <dgm:cxn modelId="{314D9C52-8BAA-46BA-A58D-D1EFF96AECE9}" type="presOf" srcId="{2EDFF0AF-650E-4132-A229-D111A54A9597}" destId="{FE841F66-854B-4C5E-B5E4-7B32436DBC21}" srcOrd="0" destOrd="0" presId="urn:microsoft.com/office/officeart/2008/layout/AscendingPictureAccentProcess"/>
    <dgm:cxn modelId="{F4A9996C-D636-4DB3-A848-14DE650D87CB}" type="presOf" srcId="{2B1F825F-C09E-4F8C-86A1-A10428EE17C4}" destId="{1284BDAD-4860-4B64-AF3F-57A7162D1E9C}" srcOrd="0" destOrd="0" presId="urn:microsoft.com/office/officeart/2008/layout/AscendingPictureAccentProcess"/>
    <dgm:cxn modelId="{D066A922-BB7A-4806-B34C-6663D462D867}" type="presOf" srcId="{333EA364-BE11-48A8-A9A3-D81811E8D3F4}" destId="{81B29513-F286-4229-96D1-EFC3CEDBB3AC}" srcOrd="0" destOrd="0" presId="urn:microsoft.com/office/officeart/2008/layout/AscendingPictureAccentProcess"/>
    <dgm:cxn modelId="{DF104FBF-48AB-405F-8BF8-93CB62FAD328}" srcId="{0E708FEB-88FA-4D1C-9AA9-F18AFCCD4346}" destId="{2EDFF0AF-650E-4132-A229-D111A54A9597}" srcOrd="0" destOrd="0" parTransId="{4110AC19-5E5E-4BBD-9C19-7AE843B76A9B}" sibTransId="{485E5470-5C97-481B-BF97-439180D4D875}"/>
    <dgm:cxn modelId="{4A63FD30-5F63-4A82-8EDD-C65E14B29D17}" type="presOf" srcId="{8F390367-F5F4-4ABD-85C1-B80963C3ECE5}" destId="{F155DD24-79A8-465D-8B7E-6C4F3397F67E}" srcOrd="0" destOrd="0" presId="urn:microsoft.com/office/officeart/2008/layout/AscendingPictureAccentProcess"/>
    <dgm:cxn modelId="{96FEB315-6AE5-4DC6-ABA0-677CB50E0DFA}" type="presOf" srcId="{0E708FEB-88FA-4D1C-9AA9-F18AFCCD4346}" destId="{8567D985-CCE6-40DB-A32B-BA0A0C73F409}" srcOrd="0" destOrd="0" presId="urn:microsoft.com/office/officeart/2008/layout/AscendingPictureAccentProcess"/>
    <dgm:cxn modelId="{784E972C-62E0-41AE-AA68-08734ABE1CB2}" srcId="{8F390367-F5F4-4ABD-85C1-B80963C3ECE5}" destId="{333EA364-BE11-48A8-A9A3-D81811E8D3F4}" srcOrd="1" destOrd="0" parTransId="{405D61CF-B7D5-432F-987F-BC3D466523A1}" sibTransId="{945F9D3F-A577-4169-881D-7DE613EBD005}"/>
    <dgm:cxn modelId="{10667072-603A-4F9A-9B22-6E6CBE63CFAE}" srcId="{333EA364-BE11-48A8-A9A3-D81811E8D3F4}" destId="{2B1F825F-C09E-4F8C-86A1-A10428EE17C4}" srcOrd="0" destOrd="0" parTransId="{01DAEFDA-32B6-4910-8FD7-C4D00504A0B1}" sibTransId="{ED7654E4-844A-47B3-8546-6547C517DDA4}"/>
    <dgm:cxn modelId="{EA802602-F0CB-4B22-B41B-41A3D4AF1F00}" type="presParOf" srcId="{F155DD24-79A8-465D-8B7E-6C4F3397F67E}" destId="{788FDD6B-F5C4-4776-93F5-7258DC55118C}" srcOrd="0" destOrd="0" presId="urn:microsoft.com/office/officeart/2008/layout/AscendingPictureAccentProcess"/>
    <dgm:cxn modelId="{E912ADB9-11F5-4081-932A-B60EB5BC1FBC}" type="presParOf" srcId="{F155DD24-79A8-465D-8B7E-6C4F3397F67E}" destId="{30FB102C-DB2E-40FE-A58E-EC443CEAEEB5}" srcOrd="1" destOrd="0" presId="urn:microsoft.com/office/officeart/2008/layout/AscendingPictureAccentProcess"/>
    <dgm:cxn modelId="{5DAD9A86-7008-46B6-9907-AD63232C7A59}" type="presParOf" srcId="{F155DD24-79A8-465D-8B7E-6C4F3397F67E}" destId="{289CF551-5682-49F4-87D2-795C0A2C4775}" srcOrd="2" destOrd="0" presId="urn:microsoft.com/office/officeart/2008/layout/AscendingPictureAccentProcess"/>
    <dgm:cxn modelId="{C975DBC0-1464-45CC-8021-3821E916A712}" type="presParOf" srcId="{F155DD24-79A8-465D-8B7E-6C4F3397F67E}" destId="{D167E779-7200-4FC7-9358-75D2BD813774}" srcOrd="3" destOrd="0" presId="urn:microsoft.com/office/officeart/2008/layout/AscendingPictureAccentProcess"/>
    <dgm:cxn modelId="{E6D8ED6C-22AD-4299-AE17-4DAB41651E94}" type="presParOf" srcId="{F155DD24-79A8-465D-8B7E-6C4F3397F67E}" destId="{0A5A9214-8A6B-4458-AD8F-E6BB59BBB748}" srcOrd="4" destOrd="0" presId="urn:microsoft.com/office/officeart/2008/layout/AscendingPictureAccentProcess"/>
    <dgm:cxn modelId="{259811D0-2E3A-4E0C-A359-414E603AE488}" type="presParOf" srcId="{F155DD24-79A8-465D-8B7E-6C4F3397F67E}" destId="{2DAC145B-2771-4A93-8B8E-431F9B5AFF1C}" srcOrd="5" destOrd="0" presId="urn:microsoft.com/office/officeart/2008/layout/AscendingPictureAccentProcess"/>
    <dgm:cxn modelId="{395E14E6-D0BF-4EED-8611-8617A9EA9E46}" type="presParOf" srcId="{F155DD24-79A8-465D-8B7E-6C4F3397F67E}" destId="{EBDDA052-0180-4C60-B633-1C6B7ED7FF21}" srcOrd="6" destOrd="0" presId="urn:microsoft.com/office/officeart/2008/layout/AscendingPictureAccentProcess"/>
    <dgm:cxn modelId="{1587A7A3-8C77-48BC-9808-271629A6E64E}" type="presParOf" srcId="{F155DD24-79A8-465D-8B7E-6C4F3397F67E}" destId="{93BA73D3-58DD-4B7F-8AD4-1FA2CC73F4A7}" srcOrd="7" destOrd="0" presId="urn:microsoft.com/office/officeart/2008/layout/AscendingPictureAccentProcess"/>
    <dgm:cxn modelId="{DA7520B6-2D8F-4EF1-B155-0AB2E0854D6F}" type="presParOf" srcId="{F155DD24-79A8-465D-8B7E-6C4F3397F67E}" destId="{7017A972-7D0B-4F58-A80D-811F4EC670B3}" srcOrd="8" destOrd="0" presId="urn:microsoft.com/office/officeart/2008/layout/AscendingPictureAccentProcess"/>
    <dgm:cxn modelId="{EF4F5B0C-A143-4316-A287-8E207E38F76D}" type="presParOf" srcId="{F155DD24-79A8-465D-8B7E-6C4F3397F67E}" destId="{D8498171-199E-4582-A3A8-D5FEA195815A}" srcOrd="9" destOrd="0" presId="urn:microsoft.com/office/officeart/2008/layout/AscendingPictureAccentProcess"/>
    <dgm:cxn modelId="{14AF1D2A-2546-4F35-89B7-090371684740}" type="presParOf" srcId="{F155DD24-79A8-465D-8B7E-6C4F3397F67E}" destId="{8567D985-CCE6-40DB-A32B-BA0A0C73F409}" srcOrd="10" destOrd="0" presId="urn:microsoft.com/office/officeart/2008/layout/AscendingPictureAccentProcess"/>
    <dgm:cxn modelId="{0D2493E4-5B40-4B8E-B581-96A362A153B3}" type="presParOf" srcId="{F155DD24-79A8-465D-8B7E-6C4F3397F67E}" destId="{FE841F66-854B-4C5E-B5E4-7B32436DBC21}" srcOrd="11" destOrd="0" presId="urn:microsoft.com/office/officeart/2008/layout/AscendingPictureAccentProcess"/>
    <dgm:cxn modelId="{C973EEE1-9138-4DE7-8BFC-80A364727F41}" type="presParOf" srcId="{F155DD24-79A8-465D-8B7E-6C4F3397F67E}" destId="{66E01BE4-A080-4188-80B3-3FB263A266D0}" srcOrd="12" destOrd="0" presId="urn:microsoft.com/office/officeart/2008/layout/AscendingPictureAccentProcess"/>
    <dgm:cxn modelId="{0B413B35-4951-4B50-9236-C46773C7E357}" type="presParOf" srcId="{66E01BE4-A080-4188-80B3-3FB263A266D0}" destId="{BEB22662-882D-415B-BFB4-5BCD05259663}" srcOrd="0" destOrd="0" presId="urn:microsoft.com/office/officeart/2008/layout/AscendingPictureAccentProcess"/>
    <dgm:cxn modelId="{998C4726-166B-4252-93E5-86774114DE8A}" type="presParOf" srcId="{F155DD24-79A8-465D-8B7E-6C4F3397F67E}" destId="{81B29513-F286-4229-96D1-EFC3CEDBB3AC}" srcOrd="13" destOrd="0" presId="urn:microsoft.com/office/officeart/2008/layout/AscendingPictureAccentProcess"/>
    <dgm:cxn modelId="{9AA99BB6-4652-44E6-BA48-CA7BDD5CE2DB}" type="presParOf" srcId="{F155DD24-79A8-465D-8B7E-6C4F3397F67E}" destId="{1284BDAD-4860-4B64-AF3F-57A7162D1E9C}" srcOrd="14" destOrd="0" presId="urn:microsoft.com/office/officeart/2008/layout/AscendingPictureAccentProcess"/>
    <dgm:cxn modelId="{E337F8B8-9B73-4093-9AC6-0C80C0866598}" type="presParOf" srcId="{F155DD24-79A8-465D-8B7E-6C4F3397F67E}" destId="{125DECF6-1FC1-40EE-86F1-9F2992B7810B}" srcOrd="15" destOrd="0" presId="urn:microsoft.com/office/officeart/2008/layout/AscendingPictureAccentProcess"/>
    <dgm:cxn modelId="{B1076149-CB33-4A7A-8C60-5AC6FD39FC21}" type="presParOf" srcId="{125DECF6-1FC1-40EE-86F1-9F2992B7810B}" destId="{8DAB3A4B-FA30-45CE-B476-1AA20C4B786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CD5A2C-3761-45AE-98BD-4BCA7AF5999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FA2FD09-E7F7-42E0-906A-0293E6CAD638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паспорт родителя</a:t>
          </a:r>
          <a:endParaRPr lang="ru-RU" dirty="0">
            <a:solidFill>
              <a:schemeClr val="tx1"/>
            </a:solidFill>
          </a:endParaRPr>
        </a:p>
      </dgm:t>
    </dgm:pt>
    <dgm:pt modelId="{FAC90C79-8C31-43D6-80CD-03BEA44CF180}" type="parTrans" cxnId="{EBB2A628-1B26-4C11-A3E2-9D151372C6F7}">
      <dgm:prSet/>
      <dgm:spPr/>
      <dgm:t>
        <a:bodyPr/>
        <a:lstStyle/>
        <a:p>
          <a:endParaRPr lang="ru-RU"/>
        </a:p>
      </dgm:t>
    </dgm:pt>
    <dgm:pt modelId="{A7713A81-8A57-4E88-96E2-601448CC93E1}" type="sibTrans" cxnId="{EBB2A628-1B26-4C11-A3E2-9D151372C6F7}">
      <dgm:prSet/>
      <dgm:spPr/>
      <dgm:t>
        <a:bodyPr/>
        <a:lstStyle/>
        <a:p>
          <a:endParaRPr lang="ru-RU"/>
        </a:p>
      </dgm:t>
    </dgm:pt>
    <dgm:pt modelId="{31C654D7-692B-4849-AD98-F91777E3EC8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свидетельство о рождении ребенка</a:t>
          </a:r>
          <a:endParaRPr lang="ru-RU" dirty="0">
            <a:solidFill>
              <a:schemeClr val="tx1"/>
            </a:solidFill>
          </a:endParaRPr>
        </a:p>
      </dgm:t>
    </dgm:pt>
    <dgm:pt modelId="{0A6AA109-D937-4E19-9662-D903D1CE0653}" type="parTrans" cxnId="{A144D47F-B90D-4B5F-BF84-D848050F8EB2}">
      <dgm:prSet/>
      <dgm:spPr/>
      <dgm:t>
        <a:bodyPr/>
        <a:lstStyle/>
        <a:p>
          <a:endParaRPr lang="ru-RU"/>
        </a:p>
      </dgm:t>
    </dgm:pt>
    <dgm:pt modelId="{9613EE62-F3C1-4396-B537-A67831FD5D89}" type="sibTrans" cxnId="{A144D47F-B90D-4B5F-BF84-D848050F8EB2}">
      <dgm:prSet/>
      <dgm:spPr/>
      <dgm:t>
        <a:bodyPr/>
        <a:lstStyle/>
        <a:p>
          <a:endParaRPr lang="ru-RU"/>
        </a:p>
      </dgm:t>
    </dgm:pt>
    <dgm:pt modelId="{B8E5E910-BB2C-46C1-89EA-7CBF92C0EE37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документ, подтверждающий проживание (пребывание) ребёнка на закрепленной территории</a:t>
          </a:r>
          <a:endParaRPr lang="ru-RU" dirty="0">
            <a:solidFill>
              <a:schemeClr val="tx1"/>
            </a:solidFill>
          </a:endParaRPr>
        </a:p>
      </dgm:t>
    </dgm:pt>
    <dgm:pt modelId="{3B918DA4-10D0-4AE2-B75F-0E7AF629400C}" type="parTrans" cxnId="{6FA88CD3-613F-407D-AA80-0DF6645AFC5A}">
      <dgm:prSet/>
      <dgm:spPr/>
      <dgm:t>
        <a:bodyPr/>
        <a:lstStyle/>
        <a:p>
          <a:endParaRPr lang="ru-RU"/>
        </a:p>
      </dgm:t>
    </dgm:pt>
    <dgm:pt modelId="{60972973-EA80-43B2-A790-CF1B704FE1E3}" type="sibTrans" cxnId="{6FA88CD3-613F-407D-AA80-0DF6645AFC5A}">
      <dgm:prSet/>
      <dgm:spPr/>
      <dgm:t>
        <a:bodyPr/>
        <a:lstStyle/>
        <a:p>
          <a:endParaRPr lang="ru-RU"/>
        </a:p>
      </dgm:t>
    </dgm:pt>
    <dgm:pt modelId="{60B6C118-DE18-49F5-BE91-000B3CDE7194}" type="pres">
      <dgm:prSet presAssocID="{77CD5A2C-3761-45AE-98BD-4BCA7AF59997}" presName="CompostProcess" presStyleCnt="0">
        <dgm:presLayoutVars>
          <dgm:dir/>
          <dgm:resizeHandles val="exact"/>
        </dgm:presLayoutVars>
      </dgm:prSet>
      <dgm:spPr/>
    </dgm:pt>
    <dgm:pt modelId="{3E8B992D-8382-4A4F-8B5B-346BC7A3D516}" type="pres">
      <dgm:prSet presAssocID="{77CD5A2C-3761-45AE-98BD-4BCA7AF59997}" presName="arrow" presStyleLbl="bgShp" presStyleIdx="0" presStyleCnt="1" custScaleX="105980" custLinFactNeighborX="2917"/>
      <dgm:spPr>
        <a:solidFill>
          <a:schemeClr val="accent1">
            <a:lumMod val="75000"/>
          </a:schemeClr>
        </a:solidFill>
      </dgm:spPr>
    </dgm:pt>
    <dgm:pt modelId="{AEE91BE1-923E-45AD-88C0-84DF28B49053}" type="pres">
      <dgm:prSet presAssocID="{77CD5A2C-3761-45AE-98BD-4BCA7AF59997}" presName="linearProcess" presStyleCnt="0"/>
      <dgm:spPr/>
    </dgm:pt>
    <dgm:pt modelId="{CB467DA5-8D44-4112-8426-0EE39FDA02EA}" type="pres">
      <dgm:prSet presAssocID="{EFA2FD09-E7F7-42E0-906A-0293E6CAD638}" presName="textNode" presStyleLbl="node1" presStyleIdx="0" presStyleCnt="3" custScaleX="79065" custLinFactX="-8920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56D57-1858-4460-AD9D-43F23A1E0048}" type="pres">
      <dgm:prSet presAssocID="{A7713A81-8A57-4E88-96E2-601448CC93E1}" presName="sibTrans" presStyleCnt="0"/>
      <dgm:spPr/>
    </dgm:pt>
    <dgm:pt modelId="{6783A2B3-4802-40AA-81D6-C8E4EB04E338}" type="pres">
      <dgm:prSet presAssocID="{31C654D7-692B-4849-AD98-F91777E3EC86}" presName="textNode" presStyleLbl="node1" presStyleIdx="1" presStyleCnt="3" custScaleX="74855" custLinFactX="-12992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9D95D-66B5-488A-AED0-2DCFEF9D11D9}" type="pres">
      <dgm:prSet presAssocID="{9613EE62-F3C1-4396-B537-A67831FD5D89}" presName="sibTrans" presStyleCnt="0"/>
      <dgm:spPr/>
    </dgm:pt>
    <dgm:pt modelId="{6A008570-A9BC-412A-9761-E16EDD232B74}" type="pres">
      <dgm:prSet presAssocID="{B8E5E910-BB2C-46C1-89EA-7CBF92C0EE37}" presName="textNode" presStyleLbl="node1" presStyleIdx="2" presStyleCnt="3" custLinFactX="-16697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B2A628-1B26-4C11-A3E2-9D151372C6F7}" srcId="{77CD5A2C-3761-45AE-98BD-4BCA7AF59997}" destId="{EFA2FD09-E7F7-42E0-906A-0293E6CAD638}" srcOrd="0" destOrd="0" parTransId="{FAC90C79-8C31-43D6-80CD-03BEA44CF180}" sibTransId="{A7713A81-8A57-4E88-96E2-601448CC93E1}"/>
    <dgm:cxn modelId="{417C8E79-9D2F-458A-A2E3-95F93A8D7699}" type="presOf" srcId="{B8E5E910-BB2C-46C1-89EA-7CBF92C0EE37}" destId="{6A008570-A9BC-412A-9761-E16EDD232B74}" srcOrd="0" destOrd="0" presId="urn:microsoft.com/office/officeart/2005/8/layout/hProcess9"/>
    <dgm:cxn modelId="{A144D47F-B90D-4B5F-BF84-D848050F8EB2}" srcId="{77CD5A2C-3761-45AE-98BD-4BCA7AF59997}" destId="{31C654D7-692B-4849-AD98-F91777E3EC86}" srcOrd="1" destOrd="0" parTransId="{0A6AA109-D937-4E19-9662-D903D1CE0653}" sibTransId="{9613EE62-F3C1-4396-B537-A67831FD5D89}"/>
    <dgm:cxn modelId="{6FA88CD3-613F-407D-AA80-0DF6645AFC5A}" srcId="{77CD5A2C-3761-45AE-98BD-4BCA7AF59997}" destId="{B8E5E910-BB2C-46C1-89EA-7CBF92C0EE37}" srcOrd="2" destOrd="0" parTransId="{3B918DA4-10D0-4AE2-B75F-0E7AF629400C}" sibTransId="{60972973-EA80-43B2-A790-CF1B704FE1E3}"/>
    <dgm:cxn modelId="{B5C32C44-1C8C-4677-B072-A7AD52E02BCF}" type="presOf" srcId="{31C654D7-692B-4849-AD98-F91777E3EC86}" destId="{6783A2B3-4802-40AA-81D6-C8E4EB04E338}" srcOrd="0" destOrd="0" presId="urn:microsoft.com/office/officeart/2005/8/layout/hProcess9"/>
    <dgm:cxn modelId="{A7F586F9-CC84-4744-BEEF-1EA63E26838F}" type="presOf" srcId="{EFA2FD09-E7F7-42E0-906A-0293E6CAD638}" destId="{CB467DA5-8D44-4112-8426-0EE39FDA02EA}" srcOrd="0" destOrd="0" presId="urn:microsoft.com/office/officeart/2005/8/layout/hProcess9"/>
    <dgm:cxn modelId="{ED0920EF-4163-4241-875C-157C77F540F1}" type="presOf" srcId="{77CD5A2C-3761-45AE-98BD-4BCA7AF59997}" destId="{60B6C118-DE18-49F5-BE91-000B3CDE7194}" srcOrd="0" destOrd="0" presId="urn:microsoft.com/office/officeart/2005/8/layout/hProcess9"/>
    <dgm:cxn modelId="{047ABB8F-D289-4765-ABF5-CB6388DD2B5C}" type="presParOf" srcId="{60B6C118-DE18-49F5-BE91-000B3CDE7194}" destId="{3E8B992D-8382-4A4F-8B5B-346BC7A3D516}" srcOrd="0" destOrd="0" presId="urn:microsoft.com/office/officeart/2005/8/layout/hProcess9"/>
    <dgm:cxn modelId="{1157AED5-6F53-419C-945D-C24C129EB76F}" type="presParOf" srcId="{60B6C118-DE18-49F5-BE91-000B3CDE7194}" destId="{AEE91BE1-923E-45AD-88C0-84DF28B49053}" srcOrd="1" destOrd="0" presId="urn:microsoft.com/office/officeart/2005/8/layout/hProcess9"/>
    <dgm:cxn modelId="{69EED9E7-1992-4F11-829D-3A5F8F1F7140}" type="presParOf" srcId="{AEE91BE1-923E-45AD-88C0-84DF28B49053}" destId="{CB467DA5-8D44-4112-8426-0EE39FDA02EA}" srcOrd="0" destOrd="0" presId="urn:microsoft.com/office/officeart/2005/8/layout/hProcess9"/>
    <dgm:cxn modelId="{6C20DC92-59F1-49FE-8273-CAB1CC8DE54F}" type="presParOf" srcId="{AEE91BE1-923E-45AD-88C0-84DF28B49053}" destId="{F1356D57-1858-4460-AD9D-43F23A1E0048}" srcOrd="1" destOrd="0" presId="urn:microsoft.com/office/officeart/2005/8/layout/hProcess9"/>
    <dgm:cxn modelId="{2357B945-8990-432B-A78B-215AE05CF20C}" type="presParOf" srcId="{AEE91BE1-923E-45AD-88C0-84DF28B49053}" destId="{6783A2B3-4802-40AA-81D6-C8E4EB04E338}" srcOrd="2" destOrd="0" presId="urn:microsoft.com/office/officeart/2005/8/layout/hProcess9"/>
    <dgm:cxn modelId="{56470276-967A-4B0A-A46F-488B86F7CEDA}" type="presParOf" srcId="{AEE91BE1-923E-45AD-88C0-84DF28B49053}" destId="{DD39D95D-66B5-488A-AED0-2DCFEF9D11D9}" srcOrd="3" destOrd="0" presId="urn:microsoft.com/office/officeart/2005/8/layout/hProcess9"/>
    <dgm:cxn modelId="{6BBAF9A9-28D7-4883-B213-19EC84AD1F55}" type="presParOf" srcId="{AEE91BE1-923E-45AD-88C0-84DF28B49053}" destId="{6A008570-A9BC-412A-9761-E16EDD232B7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649F5D-F27D-4F58-8401-ACF7ED1246F7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B5EC25-2671-4870-9A5A-DC75EA715813}">
      <dgm:prSet phldrT="[Текст]" custT="1"/>
      <dgm:spPr/>
      <dgm:t>
        <a:bodyPr/>
        <a:lstStyle/>
        <a:p>
          <a:r>
            <a:rPr lang="ru-RU" sz="16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Подать заявление на прием в первый класс можно        в несколько учреждений при условии, что адрес, по которому проживает ребёнок, закреплен за </a:t>
          </a:r>
          <a:r>
            <a:rPr lang="ru-RU" sz="160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выбранным образовательным учреждением</a:t>
          </a:r>
          <a:r>
            <a:rPr lang="ru-RU" sz="16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</a:t>
          </a:r>
        </a:p>
        <a:p>
          <a:r>
            <a:rPr lang="ru-RU" sz="16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За гимназиями, лицеями и школами с углубленным изучением отдельных предметов закреплены все микрорайоны города Сургута. </a:t>
          </a:r>
        </a:p>
        <a:p>
          <a:r>
            <a:rPr lang="ru-RU" sz="16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Если место жительства ребенка не закреплено за желаемым учреждением, подать в него заявление можно будет, как и прежде, с 1 июля.</a:t>
          </a:r>
          <a:endParaRPr lang="ru-RU" sz="1600" kern="1200" dirty="0">
            <a:solidFill>
              <a:srgbClr val="00336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D47ED33-5AA4-4E98-B579-3ECC71C287B3}" type="parTrans" cxnId="{3119F263-9772-4262-9BB1-48032B1AFAB4}">
      <dgm:prSet/>
      <dgm:spPr/>
      <dgm:t>
        <a:bodyPr/>
        <a:lstStyle/>
        <a:p>
          <a:endParaRPr lang="ru-RU" sz="1600"/>
        </a:p>
      </dgm:t>
    </dgm:pt>
    <dgm:pt modelId="{6FD4948D-AEA7-46DF-8B81-95015DBDAEB6}" type="sibTrans" cxnId="{3119F263-9772-4262-9BB1-48032B1AFAB4}">
      <dgm:prSet/>
      <dgm:spPr/>
      <dgm:t>
        <a:bodyPr/>
        <a:lstStyle/>
        <a:p>
          <a:endParaRPr lang="ru-RU" sz="1600"/>
        </a:p>
      </dgm:t>
    </dgm:pt>
    <dgm:pt modelId="{D3EDF60C-7AAB-4CF4-97FC-583037AF4025}">
      <dgm:prSet phldrT="[Текст]" custT="1"/>
      <dgm:spPr/>
      <dgm:t>
        <a:bodyPr/>
        <a:lstStyle/>
        <a:p>
          <a:r>
            <a:rPr lang="ru-RU" sz="1600" b="1" kern="1200" dirty="0" smtClean="0">
              <a:solidFill>
                <a:srgbClr val="0B53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Если у ребенка есть </a:t>
          </a:r>
          <a:r>
            <a:rPr lang="ru-RU" sz="1600" b="1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преимущественное право</a:t>
          </a:r>
          <a:r>
            <a:rPr lang="ru-RU" sz="1600" b="1" kern="1200" dirty="0" smtClean="0">
              <a:solidFill>
                <a:srgbClr val="0B53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на зачисление, то необходимо      в день подачи заявления проинформировать образовательное учреждение о наличии данного права любым удобным способом (телефонный звонок, электронная почта, лично)</a:t>
          </a:r>
          <a:endParaRPr lang="ru-RU" sz="1600" b="1" kern="1200" dirty="0">
            <a:solidFill>
              <a:srgbClr val="0B5395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FBE05F5-DCA3-4E27-BB19-8CF6EBB1D77A}" type="parTrans" cxnId="{BAF827C2-5EF6-483E-A083-B1E4FADFA6A2}">
      <dgm:prSet/>
      <dgm:spPr/>
      <dgm:t>
        <a:bodyPr/>
        <a:lstStyle/>
        <a:p>
          <a:endParaRPr lang="ru-RU" sz="1600"/>
        </a:p>
      </dgm:t>
    </dgm:pt>
    <dgm:pt modelId="{FBA69B58-717B-4551-94CD-CBD1F76E7045}" type="sibTrans" cxnId="{BAF827C2-5EF6-483E-A083-B1E4FADFA6A2}">
      <dgm:prSet/>
      <dgm:spPr/>
      <dgm:t>
        <a:bodyPr/>
        <a:lstStyle/>
        <a:p>
          <a:endParaRPr lang="ru-RU" sz="1600"/>
        </a:p>
      </dgm:t>
    </dgm:pt>
    <dgm:pt modelId="{BF7666D4-406D-487D-8B8A-D6F1335D2584}" type="pres">
      <dgm:prSet presAssocID="{E9649F5D-F27D-4F58-8401-ACF7ED1246F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A4B294-ED1D-485A-99F9-9DB68BD07F7F}" type="pres">
      <dgm:prSet presAssocID="{E9649F5D-F27D-4F58-8401-ACF7ED1246F7}" presName="divider" presStyleLbl="fgShp" presStyleIdx="0" presStyleCnt="1"/>
      <dgm:spPr>
        <a:solidFill>
          <a:srgbClr val="0070C0"/>
        </a:solidFill>
      </dgm:spPr>
    </dgm:pt>
    <dgm:pt modelId="{E988B426-B9F8-40E1-BB9E-7279BCB3DFDC}" type="pres">
      <dgm:prSet presAssocID="{84B5EC25-2671-4870-9A5A-DC75EA715813}" presName="downArrow" presStyleLbl="node1" presStyleIdx="0" presStyleCnt="2" custScaleX="62938"/>
      <dgm:spPr>
        <a:solidFill>
          <a:srgbClr val="00B050"/>
        </a:solidFill>
      </dgm:spPr>
    </dgm:pt>
    <dgm:pt modelId="{E18B19FF-D6F5-49B9-8C55-B4B35B6CC200}" type="pres">
      <dgm:prSet presAssocID="{84B5EC25-2671-4870-9A5A-DC75EA715813}" presName="downArrowText" presStyleLbl="revTx" presStyleIdx="0" presStyleCnt="2" custScaleX="203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B3A3E-BCEA-4644-86E1-0F9AE5A550CB}" type="pres">
      <dgm:prSet presAssocID="{D3EDF60C-7AAB-4CF4-97FC-583037AF4025}" presName="upArrow" presStyleLbl="node1" presStyleIdx="1" presStyleCnt="2" custScaleX="62938"/>
      <dgm:spPr>
        <a:solidFill>
          <a:srgbClr val="C00000"/>
        </a:solidFill>
      </dgm:spPr>
    </dgm:pt>
    <dgm:pt modelId="{B01941D5-56ED-4FC4-80B1-92F92AE01E57}" type="pres">
      <dgm:prSet presAssocID="{D3EDF60C-7AAB-4CF4-97FC-583037AF4025}" presName="upArrowText" presStyleLbl="revTx" presStyleIdx="1" presStyleCnt="2" custScaleX="161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B9828A-B3CE-4B93-B0AF-B8FFC2F07388}" type="presOf" srcId="{E9649F5D-F27D-4F58-8401-ACF7ED1246F7}" destId="{BF7666D4-406D-487D-8B8A-D6F1335D2584}" srcOrd="0" destOrd="0" presId="urn:microsoft.com/office/officeart/2005/8/layout/arrow3"/>
    <dgm:cxn modelId="{A35FA939-E567-4427-B9E0-A4B9A284F618}" type="presOf" srcId="{84B5EC25-2671-4870-9A5A-DC75EA715813}" destId="{E18B19FF-D6F5-49B9-8C55-B4B35B6CC200}" srcOrd="0" destOrd="0" presId="urn:microsoft.com/office/officeart/2005/8/layout/arrow3"/>
    <dgm:cxn modelId="{BAF827C2-5EF6-483E-A083-B1E4FADFA6A2}" srcId="{E9649F5D-F27D-4F58-8401-ACF7ED1246F7}" destId="{D3EDF60C-7AAB-4CF4-97FC-583037AF4025}" srcOrd="1" destOrd="0" parTransId="{1FBE05F5-DCA3-4E27-BB19-8CF6EBB1D77A}" sibTransId="{FBA69B58-717B-4551-94CD-CBD1F76E7045}"/>
    <dgm:cxn modelId="{3119F263-9772-4262-9BB1-48032B1AFAB4}" srcId="{E9649F5D-F27D-4F58-8401-ACF7ED1246F7}" destId="{84B5EC25-2671-4870-9A5A-DC75EA715813}" srcOrd="0" destOrd="0" parTransId="{AD47ED33-5AA4-4E98-B579-3ECC71C287B3}" sibTransId="{6FD4948D-AEA7-46DF-8B81-95015DBDAEB6}"/>
    <dgm:cxn modelId="{E6AD8558-4824-40AB-AEBD-1D8B232B5618}" type="presOf" srcId="{D3EDF60C-7AAB-4CF4-97FC-583037AF4025}" destId="{B01941D5-56ED-4FC4-80B1-92F92AE01E57}" srcOrd="0" destOrd="0" presId="urn:microsoft.com/office/officeart/2005/8/layout/arrow3"/>
    <dgm:cxn modelId="{C7119EA3-B0E9-4191-8C04-38F18AB5B827}" type="presParOf" srcId="{BF7666D4-406D-487D-8B8A-D6F1335D2584}" destId="{30A4B294-ED1D-485A-99F9-9DB68BD07F7F}" srcOrd="0" destOrd="0" presId="urn:microsoft.com/office/officeart/2005/8/layout/arrow3"/>
    <dgm:cxn modelId="{F0221873-DC0D-4724-A02A-AC87606E222F}" type="presParOf" srcId="{BF7666D4-406D-487D-8B8A-D6F1335D2584}" destId="{E988B426-B9F8-40E1-BB9E-7279BCB3DFDC}" srcOrd="1" destOrd="0" presId="urn:microsoft.com/office/officeart/2005/8/layout/arrow3"/>
    <dgm:cxn modelId="{6DB27CA4-E58A-47A9-8144-7EFE5A3E0667}" type="presParOf" srcId="{BF7666D4-406D-487D-8B8A-D6F1335D2584}" destId="{E18B19FF-D6F5-49B9-8C55-B4B35B6CC200}" srcOrd="2" destOrd="0" presId="urn:microsoft.com/office/officeart/2005/8/layout/arrow3"/>
    <dgm:cxn modelId="{2575A4B5-A495-4770-84BE-2963A59754FD}" type="presParOf" srcId="{BF7666D4-406D-487D-8B8A-D6F1335D2584}" destId="{557B3A3E-BCEA-4644-86E1-0F9AE5A550CB}" srcOrd="3" destOrd="0" presId="urn:microsoft.com/office/officeart/2005/8/layout/arrow3"/>
    <dgm:cxn modelId="{9584721F-3848-4211-9A73-F3904261F843}" type="presParOf" srcId="{BF7666D4-406D-487D-8B8A-D6F1335D2584}" destId="{B01941D5-56ED-4FC4-80B1-92F92AE01E5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E51E40-53DC-4EB5-99DC-581AF1909BCB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352ED8-D7A5-49FF-9BCC-6B1127DDCE12}">
      <dgm:prSet phldrT="[Текст]" custT="1"/>
      <dgm:spPr/>
      <dgm:t>
        <a:bodyPr/>
        <a:lstStyle/>
        <a:p>
          <a:pPr algn="ctr"/>
          <a:r>
            <a:rPr lang="ru-RU" sz="160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Срок </a:t>
          </a:r>
          <a:r>
            <a:rPr lang="ru-RU" sz="16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предоставления документов, необходимых для приема,               </a:t>
          </a:r>
          <a:r>
            <a:rPr lang="ru-RU" sz="160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 рабочих дня </a:t>
          </a:r>
          <a:r>
            <a:rPr lang="ru-RU" sz="16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после направления учреждением приглашения</a:t>
          </a:r>
          <a:endParaRPr lang="ru-RU" sz="1600" kern="1200" dirty="0">
            <a:solidFill>
              <a:srgbClr val="00336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2A44B37-A4DE-4BC7-86B2-3B7F234CAC7D}" type="parTrans" cxnId="{E97FC45D-D398-49B8-AF79-C16A7A9854F2}">
      <dgm:prSet/>
      <dgm:spPr/>
      <dgm:t>
        <a:bodyPr/>
        <a:lstStyle/>
        <a:p>
          <a:endParaRPr lang="ru-RU" sz="1600"/>
        </a:p>
      </dgm:t>
    </dgm:pt>
    <dgm:pt modelId="{91FAA23D-344C-4339-B68A-5FBA96994DB5}" type="sibTrans" cxnId="{E97FC45D-D398-49B8-AF79-C16A7A9854F2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 sz="1600"/>
        </a:p>
      </dgm:t>
    </dgm:pt>
    <dgm:pt modelId="{80B15855-02EC-4AE0-9C4E-D721F09FBECD}" type="pres">
      <dgm:prSet presAssocID="{BBE51E40-53DC-4EB5-99DC-581AF1909BCB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ru-RU"/>
        </a:p>
      </dgm:t>
    </dgm:pt>
    <dgm:pt modelId="{DF1553B4-C651-460A-84C9-315BF212B5EF}" type="pres">
      <dgm:prSet presAssocID="{C3352ED8-D7A5-49FF-9BCC-6B1127DDCE12}" presName="parent_text_1" presStyleLbl="revTx" presStyleIdx="0" presStyleCnt="1" custScaleX="140351" custScaleY="169326" custLinFactNeighborX="17923" custLinFactNeighborY="-520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C6883-B2E6-449C-B45B-7E64AE3DE957}" type="pres">
      <dgm:prSet presAssocID="{C3352ED8-D7A5-49FF-9BCC-6B1127DDCE12}" presName="image_accent_1" presStyleCnt="0"/>
      <dgm:spPr/>
    </dgm:pt>
    <dgm:pt modelId="{0438A013-F3A3-4AF4-95B4-F5BE5DF1B4AA}" type="pres">
      <dgm:prSet presAssocID="{C3352ED8-D7A5-49FF-9BCC-6B1127DDCE12}" presName="imageAccentRepeatNode" presStyleLbl="alignNode1" presStyleIdx="0" presStyleCnt="2" custScaleX="137178" custScaleY="141067" custLinFactNeighborX="-78034" custLinFactNeighborY="43959"/>
      <dgm:spPr/>
    </dgm:pt>
    <dgm:pt modelId="{93C0D796-36D9-48B6-BACF-B5E3B2B3FF97}" type="pres">
      <dgm:prSet presAssocID="{C3352ED8-D7A5-49FF-9BCC-6B1127DDCE12}" presName="accent_1" presStyleLbl="alignNode1" presStyleIdx="1" presStyleCnt="2" custScaleX="202871" custScaleY="216256" custLinFactX="-100000" custLinFactY="36053" custLinFactNeighborX="-121452" custLinFactNeighborY="100000"/>
      <dgm:spPr>
        <a:ln>
          <a:noFill/>
        </a:ln>
      </dgm:spPr>
      <dgm:t>
        <a:bodyPr/>
        <a:lstStyle/>
        <a:p>
          <a:endParaRPr lang="ru-RU"/>
        </a:p>
      </dgm:t>
    </dgm:pt>
    <dgm:pt modelId="{09F57509-604B-44D5-AE10-0BEA1C0C32C8}" type="pres">
      <dgm:prSet presAssocID="{91FAA23D-344C-4339-B68A-5FBA96994DB5}" presName="image_1" presStyleCnt="0"/>
      <dgm:spPr/>
    </dgm:pt>
    <dgm:pt modelId="{E54F4C5F-ABEE-4C36-80A0-D5531A6823AE}" type="pres">
      <dgm:prSet presAssocID="{91FAA23D-344C-4339-B68A-5FBA96994DB5}" presName="imageRepeatNode" presStyleLbl="fgImgPlace1" presStyleIdx="0" presStyleCnt="1" custScaleX="137178" custScaleY="141067" custLinFactNeighborX="-84521" custLinFactNeighborY="47621"/>
      <dgm:spPr/>
      <dgm:t>
        <a:bodyPr/>
        <a:lstStyle/>
        <a:p>
          <a:endParaRPr lang="ru-RU"/>
        </a:p>
      </dgm:t>
    </dgm:pt>
  </dgm:ptLst>
  <dgm:cxnLst>
    <dgm:cxn modelId="{7804DF18-4C2A-4EB6-B261-18F98187486D}" type="presOf" srcId="{91FAA23D-344C-4339-B68A-5FBA96994DB5}" destId="{E54F4C5F-ABEE-4C36-80A0-D5531A6823AE}" srcOrd="0" destOrd="0" presId="urn:microsoft.com/office/officeart/2008/layout/BubblePictureList"/>
    <dgm:cxn modelId="{605ADF30-A574-4877-B848-AFEF1541AC0F}" type="presOf" srcId="{C3352ED8-D7A5-49FF-9BCC-6B1127DDCE12}" destId="{DF1553B4-C651-460A-84C9-315BF212B5EF}" srcOrd="0" destOrd="0" presId="urn:microsoft.com/office/officeart/2008/layout/BubblePictureList"/>
    <dgm:cxn modelId="{1E389320-7550-4D79-AF24-C88275BC6515}" type="presOf" srcId="{BBE51E40-53DC-4EB5-99DC-581AF1909BCB}" destId="{80B15855-02EC-4AE0-9C4E-D721F09FBECD}" srcOrd="0" destOrd="0" presId="urn:microsoft.com/office/officeart/2008/layout/BubblePictureList"/>
    <dgm:cxn modelId="{E97FC45D-D398-49B8-AF79-C16A7A9854F2}" srcId="{BBE51E40-53DC-4EB5-99DC-581AF1909BCB}" destId="{C3352ED8-D7A5-49FF-9BCC-6B1127DDCE12}" srcOrd="0" destOrd="0" parTransId="{12A44B37-A4DE-4BC7-86B2-3B7F234CAC7D}" sibTransId="{91FAA23D-344C-4339-B68A-5FBA96994DB5}"/>
    <dgm:cxn modelId="{EE7D0687-28FB-4B8C-A200-14FBFB49F2A0}" type="presParOf" srcId="{80B15855-02EC-4AE0-9C4E-D721F09FBECD}" destId="{DF1553B4-C651-460A-84C9-315BF212B5EF}" srcOrd="0" destOrd="0" presId="urn:microsoft.com/office/officeart/2008/layout/BubblePictureList"/>
    <dgm:cxn modelId="{40A97808-D365-4258-9954-3164B533C560}" type="presParOf" srcId="{80B15855-02EC-4AE0-9C4E-D721F09FBECD}" destId="{557C6883-B2E6-449C-B45B-7E64AE3DE957}" srcOrd="1" destOrd="0" presId="urn:microsoft.com/office/officeart/2008/layout/BubblePictureList"/>
    <dgm:cxn modelId="{3E52A6B5-A5DD-40D5-9600-19D8369BCEA0}" type="presParOf" srcId="{557C6883-B2E6-449C-B45B-7E64AE3DE957}" destId="{0438A013-F3A3-4AF4-95B4-F5BE5DF1B4AA}" srcOrd="0" destOrd="0" presId="urn:microsoft.com/office/officeart/2008/layout/BubblePictureList"/>
    <dgm:cxn modelId="{1286E098-319E-42CE-BC0D-C4D05A439401}" type="presParOf" srcId="{80B15855-02EC-4AE0-9C4E-D721F09FBECD}" destId="{93C0D796-36D9-48B6-BACF-B5E3B2B3FF97}" srcOrd="2" destOrd="0" presId="urn:microsoft.com/office/officeart/2008/layout/BubblePictureList"/>
    <dgm:cxn modelId="{E3DF7E54-C9C1-4A13-B5A4-A79753E80D4C}" type="presParOf" srcId="{80B15855-02EC-4AE0-9C4E-D721F09FBECD}" destId="{09F57509-604B-44D5-AE10-0BEA1C0C32C8}" srcOrd="3" destOrd="0" presId="urn:microsoft.com/office/officeart/2008/layout/BubblePictureList"/>
    <dgm:cxn modelId="{714DEA62-3B6B-415B-ADC9-5AADD40F6EB7}" type="presParOf" srcId="{09F57509-604B-44D5-AE10-0BEA1C0C32C8}" destId="{E54F4C5F-ABEE-4C36-80A0-D5531A6823AE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3D28B7-F0C9-43B3-8EA3-1656B533271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991D4E-9B66-40C6-8BF0-C64128DEDCD8}">
      <dgm:prSet phldrT="[Текст]" custT="1"/>
      <dgm:spPr>
        <a:noFill/>
        <a:ln>
          <a:solidFill>
            <a:srgbClr val="227ACA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6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Предоставлена возможность представления в образовательное учреждение документов, необходимых для приема, </a:t>
          </a:r>
        </a:p>
        <a:p>
          <a:pPr>
            <a:spcAft>
              <a:spcPts val="0"/>
            </a:spcAft>
          </a:pPr>
          <a:r>
            <a:rPr lang="ru-RU" sz="16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одним из родителей </a:t>
          </a:r>
          <a:r>
            <a:rPr lang="ru-RU" sz="16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(законных представителей) ребенка </a:t>
          </a:r>
        </a:p>
        <a:p>
          <a:pPr>
            <a:spcAft>
              <a:spcPct val="35000"/>
            </a:spcAft>
          </a:pPr>
          <a:r>
            <a:rPr lang="ru-RU" sz="16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(при условии, что данные этого родителя указаны в заявлении)</a:t>
          </a:r>
          <a:endParaRPr lang="ru-RU" sz="1600" dirty="0"/>
        </a:p>
      </dgm:t>
    </dgm:pt>
    <dgm:pt modelId="{2A16DC82-0701-4B93-A503-88F8A353098E}" type="parTrans" cxnId="{207156B9-CFC4-4754-BD93-26EF8AF6D250}">
      <dgm:prSet/>
      <dgm:spPr/>
      <dgm:t>
        <a:bodyPr/>
        <a:lstStyle/>
        <a:p>
          <a:endParaRPr lang="ru-RU" sz="1200"/>
        </a:p>
      </dgm:t>
    </dgm:pt>
    <dgm:pt modelId="{856F2849-9EB5-45E5-90E4-DB6FC711E07A}" type="sibTrans" cxnId="{207156B9-CFC4-4754-BD93-26EF8AF6D250}">
      <dgm:prSet/>
      <dgm:spPr/>
      <dgm:t>
        <a:bodyPr/>
        <a:lstStyle/>
        <a:p>
          <a:endParaRPr lang="ru-RU" sz="1200"/>
        </a:p>
      </dgm:t>
    </dgm:pt>
    <dgm:pt modelId="{535396DD-4FCA-480E-B698-84A36F2FAD5F}">
      <dgm:prSet phldrT="[Текст]" custT="1"/>
      <dgm:spPr>
        <a:noFill/>
        <a:ln>
          <a:solidFill>
            <a:srgbClr val="E63D36"/>
          </a:solidFill>
        </a:ln>
      </dgm:spPr>
      <dgm:t>
        <a:bodyPr/>
        <a:lstStyle/>
        <a:p>
          <a:pPr algn="l"/>
          <a:r>
            <a:rPr lang="ru-RU" sz="16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 случае отсутствия в городе обоих родителей (законных представителей) или единственного родителя (законного представителя) </a:t>
          </a:r>
          <a:r>
            <a:rPr lang="ru-RU" sz="16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заявителю</a:t>
          </a:r>
          <a:r>
            <a:rPr lang="ru-RU" sz="16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необходимо своевременно до истечения срока предоставления документов направить в учреждение сообщение с просьбой </a:t>
          </a:r>
          <a:r>
            <a:rPr lang="ru-RU" sz="16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продлить срок представления документов   на срок не более 14 календарных дней с указанием причин переноса </a:t>
          </a:r>
          <a:r>
            <a:rPr lang="ru-RU" sz="16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(отпуск, больничный лист, командировка и т.д.)</a:t>
          </a:r>
          <a:endParaRPr lang="ru-RU" sz="1600" dirty="0"/>
        </a:p>
      </dgm:t>
    </dgm:pt>
    <dgm:pt modelId="{67B03783-84C4-4917-B927-261FAC62969C}" type="parTrans" cxnId="{CA40C413-27CA-4051-95E1-4A9F2412273D}">
      <dgm:prSet/>
      <dgm:spPr/>
      <dgm:t>
        <a:bodyPr/>
        <a:lstStyle/>
        <a:p>
          <a:endParaRPr lang="ru-RU" sz="1200"/>
        </a:p>
      </dgm:t>
    </dgm:pt>
    <dgm:pt modelId="{B33F6793-15EE-4E16-9758-715817AB51A4}" type="sibTrans" cxnId="{CA40C413-27CA-4051-95E1-4A9F2412273D}">
      <dgm:prSet/>
      <dgm:spPr/>
      <dgm:t>
        <a:bodyPr/>
        <a:lstStyle/>
        <a:p>
          <a:endParaRPr lang="ru-RU" sz="1200"/>
        </a:p>
      </dgm:t>
    </dgm:pt>
    <dgm:pt modelId="{BEB389F0-5895-4A1B-8213-DDC8F748CBEB}" type="pres">
      <dgm:prSet presAssocID="{843D28B7-F0C9-43B3-8EA3-1656B533271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11AFD8-8AC8-429C-9C1D-31D8A29F3F0E}" type="pres">
      <dgm:prSet presAssocID="{81991D4E-9B66-40C6-8BF0-C64128DEDCD8}" presName="comp" presStyleCnt="0"/>
      <dgm:spPr/>
    </dgm:pt>
    <dgm:pt modelId="{B7DF17CF-46C1-4A9F-B5E1-7B5658AAF9D0}" type="pres">
      <dgm:prSet presAssocID="{81991D4E-9B66-40C6-8BF0-C64128DEDCD8}" presName="box" presStyleLbl="node1" presStyleIdx="0" presStyleCnt="2" custScaleY="57799" custLinFactNeighborX="-3341" custLinFactNeighborY="697"/>
      <dgm:spPr/>
      <dgm:t>
        <a:bodyPr/>
        <a:lstStyle/>
        <a:p>
          <a:endParaRPr lang="ru-RU"/>
        </a:p>
      </dgm:t>
    </dgm:pt>
    <dgm:pt modelId="{A25D1E9C-E745-40D5-8462-0772C84AF3C9}" type="pres">
      <dgm:prSet presAssocID="{81991D4E-9B66-40C6-8BF0-C64128DEDCD8}" presName="img" presStyleLbl="fgImgPlace1" presStyleIdx="0" presStyleCnt="2" custScaleX="84875" custScaleY="35739" custLinFactNeighborX="-16703" custLinFactNeighborY="87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899D115D-4063-45C1-868A-1D6994D47F29}" type="pres">
      <dgm:prSet presAssocID="{81991D4E-9B66-40C6-8BF0-C64128DEDCD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84A43-AF90-490F-9B2B-CBD5C462D093}" type="pres">
      <dgm:prSet presAssocID="{856F2849-9EB5-45E5-90E4-DB6FC711E07A}" presName="spacer" presStyleCnt="0"/>
      <dgm:spPr/>
    </dgm:pt>
    <dgm:pt modelId="{475AB6A4-57F0-48CA-8448-5DD4CF2A1DA0}" type="pres">
      <dgm:prSet presAssocID="{535396DD-4FCA-480E-B698-84A36F2FAD5F}" presName="comp" presStyleCnt="0"/>
      <dgm:spPr/>
    </dgm:pt>
    <dgm:pt modelId="{515131CA-CE21-495F-8730-AEAADD6AE5E2}" type="pres">
      <dgm:prSet presAssocID="{535396DD-4FCA-480E-B698-84A36F2FAD5F}" presName="box" presStyleLbl="node1" presStyleIdx="1" presStyleCnt="2"/>
      <dgm:spPr/>
      <dgm:t>
        <a:bodyPr/>
        <a:lstStyle/>
        <a:p>
          <a:endParaRPr lang="ru-RU"/>
        </a:p>
      </dgm:t>
    </dgm:pt>
    <dgm:pt modelId="{A09E9725-5446-45C8-A999-6674506FB5A9}" type="pres">
      <dgm:prSet presAssocID="{535396DD-4FCA-480E-B698-84A36F2FAD5F}" presName="img" presStyleLbl="fgImgPlace1" presStyleIdx="1" presStyleCnt="2" custScaleY="42246" custLinFactNeighborX="-17549" custLinFactNeighborY="-3047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DB8E073-CA41-422D-B7F3-934084E63747}" type="pres">
      <dgm:prSet presAssocID="{535396DD-4FCA-480E-B698-84A36F2FAD5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7156B9-CFC4-4754-BD93-26EF8AF6D250}" srcId="{843D28B7-F0C9-43B3-8EA3-1656B533271A}" destId="{81991D4E-9B66-40C6-8BF0-C64128DEDCD8}" srcOrd="0" destOrd="0" parTransId="{2A16DC82-0701-4B93-A503-88F8A353098E}" sibTransId="{856F2849-9EB5-45E5-90E4-DB6FC711E07A}"/>
    <dgm:cxn modelId="{11929422-7574-426D-940A-93F9037CF8EA}" type="presOf" srcId="{535396DD-4FCA-480E-B698-84A36F2FAD5F}" destId="{515131CA-CE21-495F-8730-AEAADD6AE5E2}" srcOrd="0" destOrd="0" presId="urn:microsoft.com/office/officeart/2005/8/layout/vList4"/>
    <dgm:cxn modelId="{CA40C413-27CA-4051-95E1-4A9F2412273D}" srcId="{843D28B7-F0C9-43B3-8EA3-1656B533271A}" destId="{535396DD-4FCA-480E-B698-84A36F2FAD5F}" srcOrd="1" destOrd="0" parTransId="{67B03783-84C4-4917-B927-261FAC62969C}" sibTransId="{B33F6793-15EE-4E16-9758-715817AB51A4}"/>
    <dgm:cxn modelId="{E2DD3F98-F068-4916-87FA-D2D9B2F848EF}" type="presOf" srcId="{535396DD-4FCA-480E-B698-84A36F2FAD5F}" destId="{CDB8E073-CA41-422D-B7F3-934084E63747}" srcOrd="1" destOrd="0" presId="urn:microsoft.com/office/officeart/2005/8/layout/vList4"/>
    <dgm:cxn modelId="{7B7D067B-5EAC-4A54-A1FA-4EB8EC37FD00}" type="presOf" srcId="{843D28B7-F0C9-43B3-8EA3-1656B533271A}" destId="{BEB389F0-5895-4A1B-8213-DDC8F748CBEB}" srcOrd="0" destOrd="0" presId="urn:microsoft.com/office/officeart/2005/8/layout/vList4"/>
    <dgm:cxn modelId="{D63729AB-1D42-4574-9CEC-64E2BFCEFE51}" type="presOf" srcId="{81991D4E-9B66-40C6-8BF0-C64128DEDCD8}" destId="{B7DF17CF-46C1-4A9F-B5E1-7B5658AAF9D0}" srcOrd="0" destOrd="0" presId="urn:microsoft.com/office/officeart/2005/8/layout/vList4"/>
    <dgm:cxn modelId="{139BF7C3-878D-4EE7-8A5D-D528A619011D}" type="presOf" srcId="{81991D4E-9B66-40C6-8BF0-C64128DEDCD8}" destId="{899D115D-4063-45C1-868A-1D6994D47F29}" srcOrd="1" destOrd="0" presId="urn:microsoft.com/office/officeart/2005/8/layout/vList4"/>
    <dgm:cxn modelId="{EDB29F06-3137-407D-AE87-EAFB33544BAE}" type="presParOf" srcId="{BEB389F0-5895-4A1B-8213-DDC8F748CBEB}" destId="{EF11AFD8-8AC8-429C-9C1D-31D8A29F3F0E}" srcOrd="0" destOrd="0" presId="urn:microsoft.com/office/officeart/2005/8/layout/vList4"/>
    <dgm:cxn modelId="{E5387FD6-71F6-4A07-84D0-D7459150147C}" type="presParOf" srcId="{EF11AFD8-8AC8-429C-9C1D-31D8A29F3F0E}" destId="{B7DF17CF-46C1-4A9F-B5E1-7B5658AAF9D0}" srcOrd="0" destOrd="0" presId="urn:microsoft.com/office/officeart/2005/8/layout/vList4"/>
    <dgm:cxn modelId="{56299A97-832F-418B-82D9-4EBAD2EA69D3}" type="presParOf" srcId="{EF11AFD8-8AC8-429C-9C1D-31D8A29F3F0E}" destId="{A25D1E9C-E745-40D5-8462-0772C84AF3C9}" srcOrd="1" destOrd="0" presId="urn:microsoft.com/office/officeart/2005/8/layout/vList4"/>
    <dgm:cxn modelId="{6B52338E-9368-40B8-8C21-3F3E0893FDE7}" type="presParOf" srcId="{EF11AFD8-8AC8-429C-9C1D-31D8A29F3F0E}" destId="{899D115D-4063-45C1-868A-1D6994D47F29}" srcOrd="2" destOrd="0" presId="urn:microsoft.com/office/officeart/2005/8/layout/vList4"/>
    <dgm:cxn modelId="{442E950F-0D5B-40F9-97B9-6DD9517868EC}" type="presParOf" srcId="{BEB389F0-5895-4A1B-8213-DDC8F748CBEB}" destId="{27684A43-AF90-490F-9B2B-CBD5C462D093}" srcOrd="1" destOrd="0" presId="urn:microsoft.com/office/officeart/2005/8/layout/vList4"/>
    <dgm:cxn modelId="{75A4B935-E3CF-4253-A4EB-68A59A6AA6C7}" type="presParOf" srcId="{BEB389F0-5895-4A1B-8213-DDC8F748CBEB}" destId="{475AB6A4-57F0-48CA-8448-5DD4CF2A1DA0}" srcOrd="2" destOrd="0" presId="urn:microsoft.com/office/officeart/2005/8/layout/vList4"/>
    <dgm:cxn modelId="{AC7D185C-DE22-4F15-804D-951DCFB8D2F5}" type="presParOf" srcId="{475AB6A4-57F0-48CA-8448-5DD4CF2A1DA0}" destId="{515131CA-CE21-495F-8730-AEAADD6AE5E2}" srcOrd="0" destOrd="0" presId="urn:microsoft.com/office/officeart/2005/8/layout/vList4"/>
    <dgm:cxn modelId="{AB32EDEB-389A-49E2-8B2B-60AFD3E51C3C}" type="presParOf" srcId="{475AB6A4-57F0-48CA-8448-5DD4CF2A1DA0}" destId="{A09E9725-5446-45C8-A999-6674506FB5A9}" srcOrd="1" destOrd="0" presId="urn:microsoft.com/office/officeart/2005/8/layout/vList4"/>
    <dgm:cxn modelId="{84126A2F-90F1-4A08-8058-15D54E5A598F}" type="presParOf" srcId="{475AB6A4-57F0-48CA-8448-5DD4CF2A1DA0}" destId="{CDB8E073-CA41-422D-B7F3-934084E6374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E51E40-53DC-4EB5-99DC-581AF1909BCB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352ED8-D7A5-49FF-9BCC-6B1127DDCE12}">
      <dgm:prSet phldrT="[Текст]" custT="1"/>
      <dgm:spPr/>
      <dgm:t>
        <a:bodyPr/>
        <a:lstStyle/>
        <a:p>
          <a:pPr algn="ctr"/>
          <a:r>
            <a:rPr lang="ru-RU" sz="16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Представить документы, необходимые для приема, можно </a:t>
          </a:r>
          <a:r>
            <a:rPr lang="ru-RU" sz="160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только в одно образовательное учреждение</a:t>
          </a:r>
          <a:endParaRPr lang="ru-RU" sz="1600" kern="1200" dirty="0">
            <a:solidFill>
              <a:srgbClr val="00336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2A44B37-A4DE-4BC7-86B2-3B7F234CAC7D}" type="parTrans" cxnId="{E97FC45D-D398-49B8-AF79-C16A7A9854F2}">
      <dgm:prSet/>
      <dgm:spPr/>
      <dgm:t>
        <a:bodyPr/>
        <a:lstStyle/>
        <a:p>
          <a:endParaRPr lang="ru-RU" sz="1600"/>
        </a:p>
      </dgm:t>
    </dgm:pt>
    <dgm:pt modelId="{91FAA23D-344C-4339-B68A-5FBA96994DB5}" type="sibTrans" cxnId="{E97FC45D-D398-49B8-AF79-C16A7A9854F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 sz="1600"/>
        </a:p>
      </dgm:t>
    </dgm:pt>
    <dgm:pt modelId="{80B15855-02EC-4AE0-9C4E-D721F09FBECD}" type="pres">
      <dgm:prSet presAssocID="{BBE51E40-53DC-4EB5-99DC-581AF1909BCB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ru-RU"/>
        </a:p>
      </dgm:t>
    </dgm:pt>
    <dgm:pt modelId="{DF1553B4-C651-460A-84C9-315BF212B5EF}" type="pres">
      <dgm:prSet presAssocID="{C3352ED8-D7A5-49FF-9BCC-6B1127DDCE12}" presName="parent_text_1" presStyleLbl="revTx" presStyleIdx="0" presStyleCnt="1" custScaleX="140351" custScaleY="169326" custLinFactNeighborX="15230" custLinFactNeighborY="-520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C6883-B2E6-449C-B45B-7E64AE3DE957}" type="pres">
      <dgm:prSet presAssocID="{C3352ED8-D7A5-49FF-9BCC-6B1127DDCE12}" presName="image_accent_1" presStyleCnt="0"/>
      <dgm:spPr/>
    </dgm:pt>
    <dgm:pt modelId="{0438A013-F3A3-4AF4-95B4-F5BE5DF1B4AA}" type="pres">
      <dgm:prSet presAssocID="{C3352ED8-D7A5-49FF-9BCC-6B1127DDCE12}" presName="imageAccentRepeatNode" presStyleLbl="alignNode1" presStyleIdx="0" presStyleCnt="2" custScaleX="137178" custScaleY="141067" custLinFactNeighborX="-78034" custLinFactNeighborY="43959"/>
      <dgm:spPr/>
    </dgm:pt>
    <dgm:pt modelId="{93C0D796-36D9-48B6-BACF-B5E3B2B3FF97}" type="pres">
      <dgm:prSet presAssocID="{C3352ED8-D7A5-49FF-9BCC-6B1127DDCE12}" presName="accent_1" presStyleLbl="alignNode1" presStyleIdx="1" presStyleCnt="2" custScaleX="202871" custScaleY="216256" custLinFactX="-100000" custLinFactY="36053" custLinFactNeighborX="-121452" custLinFactNeighborY="100000"/>
      <dgm:spPr>
        <a:ln>
          <a:noFill/>
        </a:ln>
      </dgm:spPr>
      <dgm:t>
        <a:bodyPr/>
        <a:lstStyle/>
        <a:p>
          <a:endParaRPr lang="ru-RU"/>
        </a:p>
      </dgm:t>
    </dgm:pt>
    <dgm:pt modelId="{09F57509-604B-44D5-AE10-0BEA1C0C32C8}" type="pres">
      <dgm:prSet presAssocID="{91FAA23D-344C-4339-B68A-5FBA96994DB5}" presName="image_1" presStyleCnt="0"/>
      <dgm:spPr/>
    </dgm:pt>
    <dgm:pt modelId="{E54F4C5F-ABEE-4C36-80A0-D5531A6823AE}" type="pres">
      <dgm:prSet presAssocID="{91FAA23D-344C-4339-B68A-5FBA96994DB5}" presName="imageRepeatNode" presStyleLbl="fgImgPlace1" presStyleIdx="0" presStyleCnt="1" custScaleX="137178" custScaleY="141067" custLinFactNeighborX="-84521" custLinFactNeighborY="47621"/>
      <dgm:spPr/>
      <dgm:t>
        <a:bodyPr/>
        <a:lstStyle/>
        <a:p>
          <a:endParaRPr lang="ru-RU"/>
        </a:p>
      </dgm:t>
    </dgm:pt>
  </dgm:ptLst>
  <dgm:cxnLst>
    <dgm:cxn modelId="{7804DF18-4C2A-4EB6-B261-18F98187486D}" type="presOf" srcId="{91FAA23D-344C-4339-B68A-5FBA96994DB5}" destId="{E54F4C5F-ABEE-4C36-80A0-D5531A6823AE}" srcOrd="0" destOrd="0" presId="urn:microsoft.com/office/officeart/2008/layout/BubblePictureList"/>
    <dgm:cxn modelId="{605ADF30-A574-4877-B848-AFEF1541AC0F}" type="presOf" srcId="{C3352ED8-D7A5-49FF-9BCC-6B1127DDCE12}" destId="{DF1553B4-C651-460A-84C9-315BF212B5EF}" srcOrd="0" destOrd="0" presId="urn:microsoft.com/office/officeart/2008/layout/BubblePictureList"/>
    <dgm:cxn modelId="{1E389320-7550-4D79-AF24-C88275BC6515}" type="presOf" srcId="{BBE51E40-53DC-4EB5-99DC-581AF1909BCB}" destId="{80B15855-02EC-4AE0-9C4E-D721F09FBECD}" srcOrd="0" destOrd="0" presId="urn:microsoft.com/office/officeart/2008/layout/BubblePictureList"/>
    <dgm:cxn modelId="{E97FC45D-D398-49B8-AF79-C16A7A9854F2}" srcId="{BBE51E40-53DC-4EB5-99DC-581AF1909BCB}" destId="{C3352ED8-D7A5-49FF-9BCC-6B1127DDCE12}" srcOrd="0" destOrd="0" parTransId="{12A44B37-A4DE-4BC7-86B2-3B7F234CAC7D}" sibTransId="{91FAA23D-344C-4339-B68A-5FBA96994DB5}"/>
    <dgm:cxn modelId="{EE7D0687-28FB-4B8C-A200-14FBFB49F2A0}" type="presParOf" srcId="{80B15855-02EC-4AE0-9C4E-D721F09FBECD}" destId="{DF1553B4-C651-460A-84C9-315BF212B5EF}" srcOrd="0" destOrd="0" presId="urn:microsoft.com/office/officeart/2008/layout/BubblePictureList"/>
    <dgm:cxn modelId="{40A97808-D365-4258-9954-3164B533C560}" type="presParOf" srcId="{80B15855-02EC-4AE0-9C4E-D721F09FBECD}" destId="{557C6883-B2E6-449C-B45B-7E64AE3DE957}" srcOrd="1" destOrd="0" presId="urn:microsoft.com/office/officeart/2008/layout/BubblePictureList"/>
    <dgm:cxn modelId="{3E52A6B5-A5DD-40D5-9600-19D8369BCEA0}" type="presParOf" srcId="{557C6883-B2E6-449C-B45B-7E64AE3DE957}" destId="{0438A013-F3A3-4AF4-95B4-F5BE5DF1B4AA}" srcOrd="0" destOrd="0" presId="urn:microsoft.com/office/officeart/2008/layout/BubblePictureList"/>
    <dgm:cxn modelId="{1286E098-319E-42CE-BC0D-C4D05A439401}" type="presParOf" srcId="{80B15855-02EC-4AE0-9C4E-D721F09FBECD}" destId="{93C0D796-36D9-48B6-BACF-B5E3B2B3FF97}" srcOrd="2" destOrd="0" presId="urn:microsoft.com/office/officeart/2008/layout/BubblePictureList"/>
    <dgm:cxn modelId="{E3DF7E54-C9C1-4A13-B5A4-A79753E80D4C}" type="presParOf" srcId="{80B15855-02EC-4AE0-9C4E-D721F09FBECD}" destId="{09F57509-604B-44D5-AE10-0BEA1C0C32C8}" srcOrd="3" destOrd="0" presId="urn:microsoft.com/office/officeart/2008/layout/BubblePictureList"/>
    <dgm:cxn modelId="{714DEA62-3B6B-415B-ADC9-5AADD40F6EB7}" type="presParOf" srcId="{09F57509-604B-44D5-AE10-0BEA1C0C32C8}" destId="{E54F4C5F-ABEE-4C36-80A0-D5531A6823AE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3D28B7-F0C9-43B3-8EA3-1656B533271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991D4E-9B66-40C6-8BF0-C64128DEDCD8}">
      <dgm:prSet phldrT="[Текст]" custT="1"/>
      <dgm:spPr>
        <a:noFill/>
        <a:ln>
          <a:solidFill>
            <a:srgbClr val="227ACA"/>
          </a:solidFill>
        </a:ln>
      </dgm:spPr>
      <dgm:t>
        <a:bodyPr/>
        <a:lstStyle/>
        <a:p>
          <a:r>
            <a:rPr lang="ru-RU" sz="14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При попытке представить документы в </a:t>
          </a:r>
          <a:r>
            <a:rPr lang="ru-RU" sz="14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другое учреждение</a:t>
          </a:r>
          <a:r>
            <a:rPr lang="ru-RU" sz="14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система будет информировать администратора, что ребенок уже является предварительно зачисленным* или зачисленным в другую школу. </a:t>
          </a:r>
        </a:p>
        <a:p>
          <a:r>
            <a:rPr lang="ru-RU" sz="14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 этом случае родителям (законным представителям) даётся </a:t>
          </a:r>
          <a:r>
            <a:rPr lang="ru-RU" sz="14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два рабочих дня </a:t>
          </a:r>
          <a:r>
            <a:rPr lang="ru-RU" sz="14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для определения места обучения ребенка</a:t>
          </a:r>
          <a:endParaRPr lang="ru-RU" sz="1400" dirty="0"/>
        </a:p>
      </dgm:t>
    </dgm:pt>
    <dgm:pt modelId="{2A16DC82-0701-4B93-A503-88F8A353098E}" type="parTrans" cxnId="{207156B9-CFC4-4754-BD93-26EF8AF6D250}">
      <dgm:prSet/>
      <dgm:spPr/>
      <dgm:t>
        <a:bodyPr/>
        <a:lstStyle/>
        <a:p>
          <a:endParaRPr lang="ru-RU" sz="1200"/>
        </a:p>
      </dgm:t>
    </dgm:pt>
    <dgm:pt modelId="{856F2849-9EB5-45E5-90E4-DB6FC711E07A}" type="sibTrans" cxnId="{207156B9-CFC4-4754-BD93-26EF8AF6D250}">
      <dgm:prSet/>
      <dgm:spPr/>
      <dgm:t>
        <a:bodyPr/>
        <a:lstStyle/>
        <a:p>
          <a:endParaRPr lang="ru-RU" sz="1200"/>
        </a:p>
      </dgm:t>
    </dgm:pt>
    <dgm:pt modelId="{535396DD-4FCA-480E-B698-84A36F2FAD5F}">
      <dgm:prSet phldrT="[Текст]" custT="1"/>
      <dgm:spPr>
        <a:noFill/>
        <a:ln>
          <a:solidFill>
            <a:srgbClr val="E63D36"/>
          </a:solidFill>
        </a:ln>
      </dgm:spPr>
      <dgm:t>
        <a:bodyPr/>
        <a:lstStyle/>
        <a:p>
          <a:pPr algn="l"/>
          <a:r>
            <a:rPr lang="ru-RU" sz="14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 Если принято решение обучаться во втором учреждении, то необходимо написать уведомление об отзыве заявления из первого учреждения и после этого принести документы, необходимые для приема,             во второе учреждение</a:t>
          </a:r>
        </a:p>
        <a:p>
          <a:pPr algn="l"/>
          <a:r>
            <a:rPr lang="ru-RU" sz="14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Если принято решение остаться в первом учреждении, то необходимо отозвать заявление из второго учреждения </a:t>
          </a:r>
        </a:p>
        <a:p>
          <a:pPr algn="l"/>
          <a:r>
            <a:rPr lang="ru-RU" sz="14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Если уведомление об отзыве заявления из второго учреждения не будет подано, то по истечении </a:t>
          </a:r>
          <a:r>
            <a:rPr lang="ru-RU" sz="14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трёх дней</a:t>
          </a:r>
          <a:r>
            <a:rPr lang="ru-RU" sz="14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данных на предоставление документов, заявлению будет присвоен статус </a:t>
          </a:r>
          <a:r>
            <a:rPr lang="ru-RU" sz="14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«отклонено»</a:t>
          </a:r>
          <a:r>
            <a:rPr lang="ru-RU" sz="14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по причине непредставления документов в срок и направлено приглашение следующему по очереди заявителю</a:t>
          </a:r>
          <a:endParaRPr lang="ru-RU" sz="1600" dirty="0"/>
        </a:p>
      </dgm:t>
    </dgm:pt>
    <dgm:pt modelId="{67B03783-84C4-4917-B927-261FAC62969C}" type="parTrans" cxnId="{CA40C413-27CA-4051-95E1-4A9F2412273D}">
      <dgm:prSet/>
      <dgm:spPr/>
      <dgm:t>
        <a:bodyPr/>
        <a:lstStyle/>
        <a:p>
          <a:endParaRPr lang="ru-RU" sz="1200"/>
        </a:p>
      </dgm:t>
    </dgm:pt>
    <dgm:pt modelId="{B33F6793-15EE-4E16-9758-715817AB51A4}" type="sibTrans" cxnId="{CA40C413-27CA-4051-95E1-4A9F2412273D}">
      <dgm:prSet/>
      <dgm:spPr/>
      <dgm:t>
        <a:bodyPr/>
        <a:lstStyle/>
        <a:p>
          <a:endParaRPr lang="ru-RU" sz="1200"/>
        </a:p>
      </dgm:t>
    </dgm:pt>
    <dgm:pt modelId="{BEB389F0-5895-4A1B-8213-DDC8F748CBEB}" type="pres">
      <dgm:prSet presAssocID="{843D28B7-F0C9-43B3-8EA3-1656B533271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11AFD8-8AC8-429C-9C1D-31D8A29F3F0E}" type="pres">
      <dgm:prSet presAssocID="{81991D4E-9B66-40C6-8BF0-C64128DEDCD8}" presName="comp" presStyleCnt="0"/>
      <dgm:spPr/>
    </dgm:pt>
    <dgm:pt modelId="{B7DF17CF-46C1-4A9F-B5E1-7B5658AAF9D0}" type="pres">
      <dgm:prSet presAssocID="{81991D4E-9B66-40C6-8BF0-C64128DEDCD8}" presName="box" presStyleLbl="node1" presStyleIdx="0" presStyleCnt="2" custScaleY="51438" custLinFactNeighborX="-3341" custLinFactNeighborY="697"/>
      <dgm:spPr/>
      <dgm:t>
        <a:bodyPr/>
        <a:lstStyle/>
        <a:p>
          <a:endParaRPr lang="ru-RU"/>
        </a:p>
      </dgm:t>
    </dgm:pt>
    <dgm:pt modelId="{A25D1E9C-E745-40D5-8462-0772C84AF3C9}" type="pres">
      <dgm:prSet presAssocID="{81991D4E-9B66-40C6-8BF0-C64128DEDCD8}" presName="img" presStyleLbl="fgImgPlace1" presStyleIdx="0" presStyleCnt="2" custScaleX="84875" custScaleY="35739" custLinFactNeighborX="-16703" custLinFactNeighborY="87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899D115D-4063-45C1-868A-1D6994D47F29}" type="pres">
      <dgm:prSet presAssocID="{81991D4E-9B66-40C6-8BF0-C64128DEDCD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84A43-AF90-490F-9B2B-CBD5C462D093}" type="pres">
      <dgm:prSet presAssocID="{856F2849-9EB5-45E5-90E4-DB6FC711E07A}" presName="spacer" presStyleCnt="0"/>
      <dgm:spPr/>
    </dgm:pt>
    <dgm:pt modelId="{475AB6A4-57F0-48CA-8448-5DD4CF2A1DA0}" type="pres">
      <dgm:prSet presAssocID="{535396DD-4FCA-480E-B698-84A36F2FAD5F}" presName="comp" presStyleCnt="0"/>
      <dgm:spPr/>
    </dgm:pt>
    <dgm:pt modelId="{515131CA-CE21-495F-8730-AEAADD6AE5E2}" type="pres">
      <dgm:prSet presAssocID="{535396DD-4FCA-480E-B698-84A36F2FAD5F}" presName="box" presStyleLbl="node1" presStyleIdx="1" presStyleCnt="2"/>
      <dgm:spPr/>
      <dgm:t>
        <a:bodyPr/>
        <a:lstStyle/>
        <a:p>
          <a:endParaRPr lang="ru-RU"/>
        </a:p>
      </dgm:t>
    </dgm:pt>
    <dgm:pt modelId="{A09E9725-5446-45C8-A999-6674506FB5A9}" type="pres">
      <dgm:prSet presAssocID="{535396DD-4FCA-480E-B698-84A36F2FAD5F}" presName="img" presStyleLbl="fgImgPlace1" presStyleIdx="1" presStyleCnt="2" custScaleY="42246" custLinFactNeighborX="-17549" custLinFactNeighborY="-3047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CDB8E073-CA41-422D-B7F3-934084E63747}" type="pres">
      <dgm:prSet presAssocID="{535396DD-4FCA-480E-B698-84A36F2FAD5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7156B9-CFC4-4754-BD93-26EF8AF6D250}" srcId="{843D28B7-F0C9-43B3-8EA3-1656B533271A}" destId="{81991D4E-9B66-40C6-8BF0-C64128DEDCD8}" srcOrd="0" destOrd="0" parTransId="{2A16DC82-0701-4B93-A503-88F8A353098E}" sibTransId="{856F2849-9EB5-45E5-90E4-DB6FC711E07A}"/>
    <dgm:cxn modelId="{11929422-7574-426D-940A-93F9037CF8EA}" type="presOf" srcId="{535396DD-4FCA-480E-B698-84A36F2FAD5F}" destId="{515131CA-CE21-495F-8730-AEAADD6AE5E2}" srcOrd="0" destOrd="0" presId="urn:microsoft.com/office/officeart/2005/8/layout/vList4"/>
    <dgm:cxn modelId="{CA40C413-27CA-4051-95E1-4A9F2412273D}" srcId="{843D28B7-F0C9-43B3-8EA3-1656B533271A}" destId="{535396DD-4FCA-480E-B698-84A36F2FAD5F}" srcOrd="1" destOrd="0" parTransId="{67B03783-84C4-4917-B927-261FAC62969C}" sibTransId="{B33F6793-15EE-4E16-9758-715817AB51A4}"/>
    <dgm:cxn modelId="{E2DD3F98-F068-4916-87FA-D2D9B2F848EF}" type="presOf" srcId="{535396DD-4FCA-480E-B698-84A36F2FAD5F}" destId="{CDB8E073-CA41-422D-B7F3-934084E63747}" srcOrd="1" destOrd="0" presId="urn:microsoft.com/office/officeart/2005/8/layout/vList4"/>
    <dgm:cxn modelId="{7B7D067B-5EAC-4A54-A1FA-4EB8EC37FD00}" type="presOf" srcId="{843D28B7-F0C9-43B3-8EA3-1656B533271A}" destId="{BEB389F0-5895-4A1B-8213-DDC8F748CBEB}" srcOrd="0" destOrd="0" presId="urn:microsoft.com/office/officeart/2005/8/layout/vList4"/>
    <dgm:cxn modelId="{D63729AB-1D42-4574-9CEC-64E2BFCEFE51}" type="presOf" srcId="{81991D4E-9B66-40C6-8BF0-C64128DEDCD8}" destId="{B7DF17CF-46C1-4A9F-B5E1-7B5658AAF9D0}" srcOrd="0" destOrd="0" presId="urn:microsoft.com/office/officeart/2005/8/layout/vList4"/>
    <dgm:cxn modelId="{139BF7C3-878D-4EE7-8A5D-D528A619011D}" type="presOf" srcId="{81991D4E-9B66-40C6-8BF0-C64128DEDCD8}" destId="{899D115D-4063-45C1-868A-1D6994D47F29}" srcOrd="1" destOrd="0" presId="urn:microsoft.com/office/officeart/2005/8/layout/vList4"/>
    <dgm:cxn modelId="{EDB29F06-3137-407D-AE87-EAFB33544BAE}" type="presParOf" srcId="{BEB389F0-5895-4A1B-8213-DDC8F748CBEB}" destId="{EF11AFD8-8AC8-429C-9C1D-31D8A29F3F0E}" srcOrd="0" destOrd="0" presId="urn:microsoft.com/office/officeart/2005/8/layout/vList4"/>
    <dgm:cxn modelId="{E5387FD6-71F6-4A07-84D0-D7459150147C}" type="presParOf" srcId="{EF11AFD8-8AC8-429C-9C1D-31D8A29F3F0E}" destId="{B7DF17CF-46C1-4A9F-B5E1-7B5658AAF9D0}" srcOrd="0" destOrd="0" presId="urn:microsoft.com/office/officeart/2005/8/layout/vList4"/>
    <dgm:cxn modelId="{56299A97-832F-418B-82D9-4EBAD2EA69D3}" type="presParOf" srcId="{EF11AFD8-8AC8-429C-9C1D-31D8A29F3F0E}" destId="{A25D1E9C-E745-40D5-8462-0772C84AF3C9}" srcOrd="1" destOrd="0" presId="urn:microsoft.com/office/officeart/2005/8/layout/vList4"/>
    <dgm:cxn modelId="{6B52338E-9368-40B8-8C21-3F3E0893FDE7}" type="presParOf" srcId="{EF11AFD8-8AC8-429C-9C1D-31D8A29F3F0E}" destId="{899D115D-4063-45C1-868A-1D6994D47F29}" srcOrd="2" destOrd="0" presId="urn:microsoft.com/office/officeart/2005/8/layout/vList4"/>
    <dgm:cxn modelId="{442E950F-0D5B-40F9-97B9-6DD9517868EC}" type="presParOf" srcId="{BEB389F0-5895-4A1B-8213-DDC8F748CBEB}" destId="{27684A43-AF90-490F-9B2B-CBD5C462D093}" srcOrd="1" destOrd="0" presId="urn:microsoft.com/office/officeart/2005/8/layout/vList4"/>
    <dgm:cxn modelId="{75A4B935-E3CF-4253-A4EB-68A59A6AA6C7}" type="presParOf" srcId="{BEB389F0-5895-4A1B-8213-DDC8F748CBEB}" destId="{475AB6A4-57F0-48CA-8448-5DD4CF2A1DA0}" srcOrd="2" destOrd="0" presId="urn:microsoft.com/office/officeart/2005/8/layout/vList4"/>
    <dgm:cxn modelId="{AC7D185C-DE22-4F15-804D-951DCFB8D2F5}" type="presParOf" srcId="{475AB6A4-57F0-48CA-8448-5DD4CF2A1DA0}" destId="{515131CA-CE21-495F-8730-AEAADD6AE5E2}" srcOrd="0" destOrd="0" presId="urn:microsoft.com/office/officeart/2005/8/layout/vList4"/>
    <dgm:cxn modelId="{AB32EDEB-389A-49E2-8B2B-60AFD3E51C3C}" type="presParOf" srcId="{475AB6A4-57F0-48CA-8448-5DD4CF2A1DA0}" destId="{A09E9725-5446-45C8-A999-6674506FB5A9}" srcOrd="1" destOrd="0" presId="urn:microsoft.com/office/officeart/2005/8/layout/vList4"/>
    <dgm:cxn modelId="{84126A2F-90F1-4A08-8058-15D54E5A598F}" type="presParOf" srcId="{475AB6A4-57F0-48CA-8448-5DD4CF2A1DA0}" destId="{CDB8E073-CA41-422D-B7F3-934084E6374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C1E26F-641C-4287-BEAC-27236177933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341B10B-96F8-464A-8AF3-10BC6F2ED549}">
      <dgm:prSet phldrT="[Текст]" custT="1"/>
      <dgm:spPr>
        <a:noFill/>
        <a:ln>
          <a:solidFill>
            <a:srgbClr val="C00000"/>
          </a:solidFill>
        </a:ln>
      </dgm:spPr>
      <dgm:t>
        <a:bodyPr/>
        <a:lstStyle/>
        <a:p>
          <a:pPr algn="l">
            <a:spcAft>
              <a:spcPct val="35000"/>
            </a:spcAft>
          </a:pP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Заявления 20-го и 30-го января будут поступать в учетную систему, в </a:t>
          </a:r>
          <a:r>
            <a:rPr lang="ru-RU" sz="140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соответствии   с очередностью </a:t>
          </a: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подачи с портала госуслуг. </a:t>
          </a:r>
        </a:p>
        <a:p>
          <a:pPr algn="l">
            <a:spcAft>
              <a:spcPct val="35000"/>
            </a:spcAft>
          </a:pP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Если заявление было отправлено с портала госуслуг, и Вы увидели сообщение «Заявление в очереди на отправку», то Ваше заявление попадёт в учреждение. </a:t>
          </a:r>
        </a:p>
        <a:p>
          <a:pPr marL="1346200" indent="0" algn="l">
            <a:spcAft>
              <a:spcPct val="35000"/>
            </a:spcAft>
          </a:pP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Необходимо записать номер заявления, которое будет ему присвоено, и в случае, если Вам в </a:t>
          </a:r>
          <a:r>
            <a:rPr lang="ru-RU" sz="1400" u="sng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течение суток </a:t>
          </a: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не пришло сообщение, что Ваше заявление зарегистрировано, то необходимо позвонить на горячую линию департамента образования по номерам 52-54-24, 52-53-96, 52-56-56 и сообщить номер заявления или выслать скриншот (фотографию экрана) </a:t>
          </a:r>
          <a:r>
            <a:rPr lang="en-US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web</a:t>
          </a: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-страницы портала </a:t>
          </a:r>
          <a:r>
            <a:rPr lang="ru-RU" sz="1400" kern="1200" dirty="0" err="1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госуслуг</a:t>
          </a: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на адрес электронной почты </a:t>
          </a:r>
          <a:r>
            <a:rPr lang="en-US" sz="140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don</a:t>
          </a:r>
          <a:r>
            <a:rPr lang="ru-RU" sz="140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@</a:t>
          </a:r>
          <a:r>
            <a:rPr lang="en-US" sz="1400" kern="1200" dirty="0" err="1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admsurgut</a:t>
          </a:r>
          <a:r>
            <a:rPr lang="ru-RU" sz="140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r>
            <a:rPr lang="en-US" sz="1400" kern="1200" dirty="0" err="1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ru</a:t>
          </a: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</a:t>
          </a:r>
        </a:p>
        <a:p>
          <a:pPr marL="0" indent="0" algn="l">
            <a:spcAft>
              <a:spcPts val="0"/>
            </a:spcAft>
          </a:pP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Также вопросы по отправке заявления можно задать в службу поддержки</a:t>
          </a:r>
        </a:p>
        <a:p>
          <a:pPr marL="0" indent="0" algn="l">
            <a:spcAft>
              <a:spcPts val="0"/>
            </a:spcAft>
          </a:pP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портала госуслуг по адресу </a:t>
          </a:r>
          <a:r>
            <a:rPr lang="ru-RU" sz="140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support86@gosuslugi.ru</a:t>
          </a: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В письме необходимо </a:t>
          </a:r>
        </a:p>
        <a:p>
          <a:pPr marL="0" indent="0" algn="l">
            <a:spcAft>
              <a:spcPts val="0"/>
            </a:spcAft>
          </a:pP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указать номер заявления, ФИО заявителя и ребенка, школу и город</a:t>
          </a:r>
          <a:endParaRPr lang="ru-RU" sz="1400" kern="1200" dirty="0">
            <a:solidFill>
              <a:srgbClr val="00336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E72A8FE-14E8-4891-A578-4464A6219824}" type="parTrans" cxnId="{60881774-5D82-4831-B199-F82CFFF93AC6}">
      <dgm:prSet/>
      <dgm:spPr/>
      <dgm:t>
        <a:bodyPr/>
        <a:lstStyle/>
        <a:p>
          <a:endParaRPr lang="ru-RU"/>
        </a:p>
      </dgm:t>
    </dgm:pt>
    <dgm:pt modelId="{E7A52C2D-CFF1-4FC9-953E-6BB4A2A97AC5}" type="sibTrans" cxnId="{60881774-5D82-4831-B199-F82CFFF93AC6}">
      <dgm:prSet/>
      <dgm:spPr/>
      <dgm:t>
        <a:bodyPr/>
        <a:lstStyle/>
        <a:p>
          <a:endParaRPr lang="ru-RU"/>
        </a:p>
      </dgm:t>
    </dgm:pt>
    <dgm:pt modelId="{9EEFE59C-9E4E-4758-B298-236C0E4608C9}">
      <dgm:prSet phldrT="[Текст]" custT="1"/>
      <dgm:spPr>
        <a:noFill/>
        <a:ln>
          <a:solidFill>
            <a:srgbClr val="00B050"/>
          </a:solidFill>
        </a:ln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На этапе заполнения заявления необходимо </a:t>
          </a:r>
          <a:r>
            <a:rPr lang="ru-RU" sz="140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убедиться в правильности </a:t>
          </a: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всех введенных данных.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 случае, если в заявлении указаны сведения, несоответствующие представленным документам, такие документы у родителей (законных представителей) приниматься не будут и заявлению будет присвоен статус «отклонено». </a:t>
          </a:r>
          <a:endParaRPr lang="ru-RU" sz="1400" kern="1200" dirty="0">
            <a:solidFill>
              <a:srgbClr val="00336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FCD7647-A526-42EA-8E48-C6A49F3C3A24}" type="parTrans" cxnId="{74C70872-1AB6-4D2C-8DE0-E903578AF677}">
      <dgm:prSet/>
      <dgm:spPr/>
      <dgm:t>
        <a:bodyPr/>
        <a:lstStyle/>
        <a:p>
          <a:endParaRPr lang="ru-RU"/>
        </a:p>
      </dgm:t>
    </dgm:pt>
    <dgm:pt modelId="{0804AF8C-3175-4388-B9E6-E394A379BCD6}" type="sibTrans" cxnId="{74C70872-1AB6-4D2C-8DE0-E903578AF677}">
      <dgm:prSet/>
      <dgm:spPr/>
      <dgm:t>
        <a:bodyPr/>
        <a:lstStyle/>
        <a:p>
          <a:endParaRPr lang="ru-RU"/>
        </a:p>
      </dgm:t>
    </dgm:pt>
    <dgm:pt modelId="{45182EC8-B864-4509-8478-15B7ED5DB698}">
      <dgm:prSet phldrT="[Текст]" custT="1"/>
      <dgm:spPr>
        <a:noFill/>
        <a:ln>
          <a:solidFill>
            <a:srgbClr val="0B5395"/>
          </a:solidFill>
        </a:ln>
      </dgm:spPr>
      <dgm:t>
        <a:bodyPr/>
        <a:lstStyle/>
        <a:p>
          <a:pPr algn="l"/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 любой момент до издания приказа о зачислении заявитель может направить в учреждение уведомление об отзыве своего заявления (по электронной почте или лично), указав номер заявления, ФИО заявителя и ребенка</a:t>
          </a:r>
          <a:endParaRPr lang="ru-RU" sz="1400" kern="1200" dirty="0">
            <a:solidFill>
              <a:srgbClr val="00336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2A9B239-77E0-4C1B-BEB3-EFBA4B3811B0}" type="parTrans" cxnId="{F8A719DE-5E4F-4885-ADBB-36792960A599}">
      <dgm:prSet/>
      <dgm:spPr/>
      <dgm:t>
        <a:bodyPr/>
        <a:lstStyle/>
        <a:p>
          <a:endParaRPr lang="ru-RU"/>
        </a:p>
      </dgm:t>
    </dgm:pt>
    <dgm:pt modelId="{0185D9EB-3632-499E-BF7C-659C606D38DE}" type="sibTrans" cxnId="{F8A719DE-5E4F-4885-ADBB-36792960A599}">
      <dgm:prSet/>
      <dgm:spPr/>
      <dgm:t>
        <a:bodyPr/>
        <a:lstStyle/>
        <a:p>
          <a:endParaRPr lang="ru-RU"/>
        </a:p>
      </dgm:t>
    </dgm:pt>
    <dgm:pt modelId="{0DC01FA4-90E9-4F5F-BC16-2A5EA9F0A071}" type="pres">
      <dgm:prSet presAssocID="{C5C1E26F-641C-4287-BEAC-272361779337}" presName="linearFlow" presStyleCnt="0">
        <dgm:presLayoutVars>
          <dgm:dir/>
          <dgm:resizeHandles val="exact"/>
        </dgm:presLayoutVars>
      </dgm:prSet>
      <dgm:spPr/>
    </dgm:pt>
    <dgm:pt modelId="{86B48373-7768-4B1C-8AF9-6C9ECF452C56}" type="pres">
      <dgm:prSet presAssocID="{D341B10B-96F8-464A-8AF3-10BC6F2ED549}" presName="composite" presStyleCnt="0"/>
      <dgm:spPr/>
    </dgm:pt>
    <dgm:pt modelId="{0B98C5D4-B72E-4959-B535-8A99BDD0CA3D}" type="pres">
      <dgm:prSet presAssocID="{D341B10B-96F8-464A-8AF3-10BC6F2ED549}" presName="imgShp" presStyleLbl="fgImgPlace1" presStyleIdx="0" presStyleCnt="3" custLinFactX="-20064" custLinFactY="-64263" custLinFactNeighborX="-100000" custLinFactNeighborY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C00000"/>
          </a:solidFill>
        </a:ln>
      </dgm:spPr>
    </dgm:pt>
    <dgm:pt modelId="{567F5259-F0BB-4AD3-BAC0-CD2E2B4FADD9}" type="pres">
      <dgm:prSet presAssocID="{D341B10B-96F8-464A-8AF3-10BC6F2ED549}" presName="txShp" presStyleLbl="node1" presStyleIdx="0" presStyleCnt="3" custScaleX="129800" custScaleY="447941" custLinFactNeighborX="904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04513A1-BFFD-4F2D-A784-8714D4AE3F81}" type="pres">
      <dgm:prSet presAssocID="{E7A52C2D-CFF1-4FC9-953E-6BB4A2A97AC5}" presName="spacing" presStyleCnt="0"/>
      <dgm:spPr/>
    </dgm:pt>
    <dgm:pt modelId="{6161ED0A-96A6-49A8-B3A9-CE909C4E5D52}" type="pres">
      <dgm:prSet presAssocID="{9EEFE59C-9E4E-4758-B298-236C0E4608C9}" presName="composite" presStyleCnt="0"/>
      <dgm:spPr/>
    </dgm:pt>
    <dgm:pt modelId="{451E1360-B41E-469F-AA98-BBB0F8C1236E}" type="pres">
      <dgm:prSet presAssocID="{9EEFE59C-9E4E-4758-B298-236C0E4608C9}" presName="imgShp" presStyleLbl="fgImgPlace1" presStyleIdx="1" presStyleCnt="3" custLinFactX="-21576" custLinFactNeighborX="-100000" custLinFactNeighborY="-1196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0B050"/>
          </a:solidFill>
        </a:ln>
      </dgm:spPr>
    </dgm:pt>
    <dgm:pt modelId="{004908BB-5EE9-4C21-A5E7-3A7C51E414C8}" type="pres">
      <dgm:prSet presAssocID="{9EEFE59C-9E4E-4758-B298-236C0E4608C9}" presName="txShp" presStyleLbl="node1" presStyleIdx="1" presStyleCnt="3" custScaleX="129800" custScaleY="140582" custLinFactNeighborX="9045" custLinFactNeighborY="-789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9E2E6B0-CFF0-47FC-8000-7F411CE8E115}" type="pres">
      <dgm:prSet presAssocID="{0804AF8C-3175-4388-B9E6-E394A379BCD6}" presName="spacing" presStyleCnt="0"/>
      <dgm:spPr/>
    </dgm:pt>
    <dgm:pt modelId="{50A962D8-1AA2-4D43-AB31-B94536FC0056}" type="pres">
      <dgm:prSet presAssocID="{45182EC8-B864-4509-8478-15B7ED5DB698}" presName="composite" presStyleCnt="0"/>
      <dgm:spPr/>
    </dgm:pt>
    <dgm:pt modelId="{1BED1D8D-9CCF-43D7-B269-6983F73841BD}" type="pres">
      <dgm:prSet presAssocID="{45182EC8-B864-4509-8478-15B7ED5DB698}" presName="imgShp" presStyleLbl="fgImgPlace1" presStyleIdx="2" presStyleCnt="3" custLinFactX="-21576" custLinFactNeighborX="-100000" custLinFactNeighborY="-2789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B5395"/>
          </a:solidFill>
        </a:ln>
      </dgm:spPr>
    </dgm:pt>
    <dgm:pt modelId="{CDB33120-0C27-44C8-AEF8-F413EAB53BA7}" type="pres">
      <dgm:prSet presAssocID="{45182EC8-B864-4509-8478-15B7ED5DB698}" presName="txShp" presStyleLbl="node1" presStyleIdx="2" presStyleCnt="3" custScaleX="129800" custScaleY="90084" custLinFactNeighborX="9045" custLinFactNeighborY="-253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74C70872-1AB6-4D2C-8DE0-E903578AF677}" srcId="{C5C1E26F-641C-4287-BEAC-272361779337}" destId="{9EEFE59C-9E4E-4758-B298-236C0E4608C9}" srcOrd="1" destOrd="0" parTransId="{8FCD7647-A526-42EA-8E48-C6A49F3C3A24}" sibTransId="{0804AF8C-3175-4388-B9E6-E394A379BCD6}"/>
    <dgm:cxn modelId="{2C343BBD-77C4-463D-A8F4-7DCF5E33A1AB}" type="presOf" srcId="{9EEFE59C-9E4E-4758-B298-236C0E4608C9}" destId="{004908BB-5EE9-4C21-A5E7-3A7C51E414C8}" srcOrd="0" destOrd="0" presId="urn:microsoft.com/office/officeart/2005/8/layout/vList3"/>
    <dgm:cxn modelId="{4743A6AD-8192-49CA-B355-2DED64182418}" type="presOf" srcId="{C5C1E26F-641C-4287-BEAC-272361779337}" destId="{0DC01FA4-90E9-4F5F-BC16-2A5EA9F0A071}" srcOrd="0" destOrd="0" presId="urn:microsoft.com/office/officeart/2005/8/layout/vList3"/>
    <dgm:cxn modelId="{F8A719DE-5E4F-4885-ADBB-36792960A599}" srcId="{C5C1E26F-641C-4287-BEAC-272361779337}" destId="{45182EC8-B864-4509-8478-15B7ED5DB698}" srcOrd="2" destOrd="0" parTransId="{22A9B239-77E0-4C1B-BEB3-EFBA4B3811B0}" sibTransId="{0185D9EB-3632-499E-BF7C-659C606D38DE}"/>
    <dgm:cxn modelId="{60881774-5D82-4831-B199-F82CFFF93AC6}" srcId="{C5C1E26F-641C-4287-BEAC-272361779337}" destId="{D341B10B-96F8-464A-8AF3-10BC6F2ED549}" srcOrd="0" destOrd="0" parTransId="{AE72A8FE-14E8-4891-A578-4464A6219824}" sibTransId="{E7A52C2D-CFF1-4FC9-953E-6BB4A2A97AC5}"/>
    <dgm:cxn modelId="{6455BB80-FC11-4592-BE4D-E1B4EFEB9AA1}" type="presOf" srcId="{D341B10B-96F8-464A-8AF3-10BC6F2ED549}" destId="{567F5259-F0BB-4AD3-BAC0-CD2E2B4FADD9}" srcOrd="0" destOrd="0" presId="urn:microsoft.com/office/officeart/2005/8/layout/vList3"/>
    <dgm:cxn modelId="{2C285207-E60F-4112-B710-4126C57AF44B}" type="presOf" srcId="{45182EC8-B864-4509-8478-15B7ED5DB698}" destId="{CDB33120-0C27-44C8-AEF8-F413EAB53BA7}" srcOrd="0" destOrd="0" presId="urn:microsoft.com/office/officeart/2005/8/layout/vList3"/>
    <dgm:cxn modelId="{4DAA9F27-58B3-4FA5-9806-7D858A74D593}" type="presParOf" srcId="{0DC01FA4-90E9-4F5F-BC16-2A5EA9F0A071}" destId="{86B48373-7768-4B1C-8AF9-6C9ECF452C56}" srcOrd="0" destOrd="0" presId="urn:microsoft.com/office/officeart/2005/8/layout/vList3"/>
    <dgm:cxn modelId="{DB9B4767-2847-4634-B2CE-1A10B370C277}" type="presParOf" srcId="{86B48373-7768-4B1C-8AF9-6C9ECF452C56}" destId="{0B98C5D4-B72E-4959-B535-8A99BDD0CA3D}" srcOrd="0" destOrd="0" presId="urn:microsoft.com/office/officeart/2005/8/layout/vList3"/>
    <dgm:cxn modelId="{1A62BA2B-C145-4826-95FD-8A56BA654228}" type="presParOf" srcId="{86B48373-7768-4B1C-8AF9-6C9ECF452C56}" destId="{567F5259-F0BB-4AD3-BAC0-CD2E2B4FADD9}" srcOrd="1" destOrd="0" presId="urn:microsoft.com/office/officeart/2005/8/layout/vList3"/>
    <dgm:cxn modelId="{51084C1E-140B-4B5B-B9AD-87DC433F1CFF}" type="presParOf" srcId="{0DC01FA4-90E9-4F5F-BC16-2A5EA9F0A071}" destId="{D04513A1-BFFD-4F2D-A784-8714D4AE3F81}" srcOrd="1" destOrd="0" presId="urn:microsoft.com/office/officeart/2005/8/layout/vList3"/>
    <dgm:cxn modelId="{52FA9C79-425E-487C-9057-C35727CFDABB}" type="presParOf" srcId="{0DC01FA4-90E9-4F5F-BC16-2A5EA9F0A071}" destId="{6161ED0A-96A6-49A8-B3A9-CE909C4E5D52}" srcOrd="2" destOrd="0" presId="urn:microsoft.com/office/officeart/2005/8/layout/vList3"/>
    <dgm:cxn modelId="{26C0138E-7E4F-498F-B2E0-F1A5E66A3EE7}" type="presParOf" srcId="{6161ED0A-96A6-49A8-B3A9-CE909C4E5D52}" destId="{451E1360-B41E-469F-AA98-BBB0F8C1236E}" srcOrd="0" destOrd="0" presId="urn:microsoft.com/office/officeart/2005/8/layout/vList3"/>
    <dgm:cxn modelId="{8F4B097D-3A69-4408-9B2F-52F2A19E4B20}" type="presParOf" srcId="{6161ED0A-96A6-49A8-B3A9-CE909C4E5D52}" destId="{004908BB-5EE9-4C21-A5E7-3A7C51E414C8}" srcOrd="1" destOrd="0" presId="urn:microsoft.com/office/officeart/2005/8/layout/vList3"/>
    <dgm:cxn modelId="{7D505E02-D143-4C50-A266-C8AB2E0AB04B}" type="presParOf" srcId="{0DC01FA4-90E9-4F5F-BC16-2A5EA9F0A071}" destId="{79E2E6B0-CFF0-47FC-8000-7F411CE8E115}" srcOrd="3" destOrd="0" presId="urn:microsoft.com/office/officeart/2005/8/layout/vList3"/>
    <dgm:cxn modelId="{2051D07D-C3D8-49B1-8227-91589E7FEDF7}" type="presParOf" srcId="{0DC01FA4-90E9-4F5F-BC16-2A5EA9F0A071}" destId="{50A962D8-1AA2-4D43-AB31-B94536FC0056}" srcOrd="4" destOrd="0" presId="urn:microsoft.com/office/officeart/2005/8/layout/vList3"/>
    <dgm:cxn modelId="{67B99CD8-5525-4009-9DF4-AD87BB4B6EE2}" type="presParOf" srcId="{50A962D8-1AA2-4D43-AB31-B94536FC0056}" destId="{1BED1D8D-9CCF-43D7-B269-6983F73841BD}" srcOrd="0" destOrd="0" presId="urn:microsoft.com/office/officeart/2005/8/layout/vList3"/>
    <dgm:cxn modelId="{AAE77EFA-B183-4CEC-BFB6-472FDFBBCBAE}" type="presParOf" srcId="{50A962D8-1AA2-4D43-AB31-B94536FC0056}" destId="{CDB33120-0C27-44C8-AEF8-F413EAB53BA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FDD6B-F5C4-4776-93F5-7258DC55118C}">
      <dsp:nvSpPr>
        <dsp:cNvPr id="0" name=""/>
        <dsp:cNvSpPr/>
      </dsp:nvSpPr>
      <dsp:spPr>
        <a:xfrm>
          <a:off x="1774239" y="2601657"/>
          <a:ext cx="149362" cy="149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B102C-DB2E-40FE-A58E-EC443CEAEEB5}">
      <dsp:nvSpPr>
        <dsp:cNvPr id="0" name=""/>
        <dsp:cNvSpPr/>
      </dsp:nvSpPr>
      <dsp:spPr>
        <a:xfrm>
          <a:off x="1643150" y="2811797"/>
          <a:ext cx="149362" cy="149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CF551-5682-49F4-87D2-795C0A2C4775}">
      <dsp:nvSpPr>
        <dsp:cNvPr id="0" name=""/>
        <dsp:cNvSpPr/>
      </dsp:nvSpPr>
      <dsp:spPr>
        <a:xfrm>
          <a:off x="1486638" y="2993733"/>
          <a:ext cx="149362" cy="149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7E779-7200-4FC7-9358-75D2BD813774}">
      <dsp:nvSpPr>
        <dsp:cNvPr id="0" name=""/>
        <dsp:cNvSpPr/>
      </dsp:nvSpPr>
      <dsp:spPr>
        <a:xfrm>
          <a:off x="1674135" y="486751"/>
          <a:ext cx="149362" cy="149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A9214-8A6B-4458-AD8F-E6BB59BBB748}">
      <dsp:nvSpPr>
        <dsp:cNvPr id="0" name=""/>
        <dsp:cNvSpPr/>
      </dsp:nvSpPr>
      <dsp:spPr>
        <a:xfrm>
          <a:off x="1873550" y="367579"/>
          <a:ext cx="149362" cy="149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C145B-2771-4A93-8B8E-431F9B5AFF1C}">
      <dsp:nvSpPr>
        <dsp:cNvPr id="0" name=""/>
        <dsp:cNvSpPr/>
      </dsp:nvSpPr>
      <dsp:spPr>
        <a:xfrm>
          <a:off x="2072964" y="248406"/>
          <a:ext cx="149362" cy="149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DA052-0180-4C60-B633-1C6B7ED7FF21}">
      <dsp:nvSpPr>
        <dsp:cNvPr id="0" name=""/>
        <dsp:cNvSpPr/>
      </dsp:nvSpPr>
      <dsp:spPr>
        <a:xfrm>
          <a:off x="2272379" y="367579"/>
          <a:ext cx="149362" cy="149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A73D3-58DD-4B7F-8AD4-1FA2CC73F4A7}">
      <dsp:nvSpPr>
        <dsp:cNvPr id="0" name=""/>
        <dsp:cNvSpPr/>
      </dsp:nvSpPr>
      <dsp:spPr>
        <a:xfrm>
          <a:off x="2472588" y="486751"/>
          <a:ext cx="149362" cy="149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7A972-7D0B-4F58-A80D-811F4EC670B3}">
      <dsp:nvSpPr>
        <dsp:cNvPr id="0" name=""/>
        <dsp:cNvSpPr/>
      </dsp:nvSpPr>
      <dsp:spPr>
        <a:xfrm>
          <a:off x="2072964" y="499859"/>
          <a:ext cx="149362" cy="149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98171-199E-4582-A3A8-D5FEA195815A}">
      <dsp:nvSpPr>
        <dsp:cNvPr id="0" name=""/>
        <dsp:cNvSpPr/>
      </dsp:nvSpPr>
      <dsp:spPr>
        <a:xfrm>
          <a:off x="2072964" y="751312"/>
          <a:ext cx="149362" cy="1493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7D985-CCE6-40DB-A32B-BA0A0C73F409}">
      <dsp:nvSpPr>
        <dsp:cNvPr id="0" name=""/>
        <dsp:cNvSpPr/>
      </dsp:nvSpPr>
      <dsp:spPr>
        <a:xfrm>
          <a:off x="980980" y="2874492"/>
          <a:ext cx="2207702" cy="8659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3422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30.01.2020</a:t>
          </a:r>
          <a:endParaRPr lang="ru-RU" sz="2100" kern="1200" dirty="0"/>
        </a:p>
      </dsp:txBody>
      <dsp:txXfrm>
        <a:off x="1023254" y="2916766"/>
        <a:ext cx="2123154" cy="781435"/>
      </dsp:txXfrm>
    </dsp:sp>
    <dsp:sp modelId="{FE841F66-854B-4C5E-B5E4-7B32436DBC21}">
      <dsp:nvSpPr>
        <dsp:cNvPr id="0" name=""/>
        <dsp:cNvSpPr/>
      </dsp:nvSpPr>
      <dsp:spPr>
        <a:xfrm>
          <a:off x="3773256" y="960582"/>
          <a:ext cx="4604895" cy="1320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гимназия «Лаборатория Салахова», гимназия №2, гимназия имени Ф.К. Салманова, лицей № 1, 3, Сургутский естественно-научный лицей,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СОШ № 10 с УИОП, СОШ № 46 с УИОП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3256" y="960582"/>
        <a:ext cx="4604895" cy="1320451"/>
      </dsp:txXfrm>
    </dsp:sp>
    <dsp:sp modelId="{BEB22662-882D-415B-BFB4-5BCD05259663}">
      <dsp:nvSpPr>
        <dsp:cNvPr id="0" name=""/>
        <dsp:cNvSpPr/>
      </dsp:nvSpPr>
      <dsp:spPr>
        <a:xfrm>
          <a:off x="-40352" y="1993004"/>
          <a:ext cx="1496800" cy="14968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E90E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29513-F286-4229-96D1-EFC3CEDBB3AC}">
      <dsp:nvSpPr>
        <dsp:cNvPr id="0" name=""/>
        <dsp:cNvSpPr/>
      </dsp:nvSpPr>
      <dsp:spPr>
        <a:xfrm>
          <a:off x="1703566" y="1178625"/>
          <a:ext cx="2070156" cy="8659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3422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20.01.2020</a:t>
          </a:r>
          <a:endParaRPr lang="ru-RU" sz="2100" kern="1200" dirty="0"/>
        </a:p>
      </dsp:txBody>
      <dsp:txXfrm>
        <a:off x="1745840" y="1220899"/>
        <a:ext cx="1985608" cy="781435"/>
      </dsp:txXfrm>
    </dsp:sp>
    <dsp:sp modelId="{1284BDAD-4860-4B64-AF3F-57A7162D1E9C}">
      <dsp:nvSpPr>
        <dsp:cNvPr id="0" name=""/>
        <dsp:cNvSpPr/>
      </dsp:nvSpPr>
      <dsp:spPr>
        <a:xfrm>
          <a:off x="3557238" y="2437072"/>
          <a:ext cx="4160824" cy="166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СОШ № 1, 3, 4, 5, 6, 7, 8, 15, 18, 19, 20, 22, 24, 25, 26, 29, 31, 32, 44, 45, «Сургутская технологическая школа», СШ № 9, 12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НШ № 30, «Перспектива», «Прогимназия»,           за которыми закреплены конкретные микрорайоны города</a:t>
          </a:r>
          <a:endParaRPr lang="ru-RU" sz="1600" kern="1200" dirty="0"/>
        </a:p>
      </dsp:txBody>
      <dsp:txXfrm>
        <a:off x="3557238" y="2437072"/>
        <a:ext cx="4160824" cy="1665424"/>
      </dsp:txXfrm>
    </dsp:sp>
    <dsp:sp modelId="{8DAB3A4B-FA30-45CE-B476-1AA20C4B7863}">
      <dsp:nvSpPr>
        <dsp:cNvPr id="0" name=""/>
        <dsp:cNvSpPr/>
      </dsp:nvSpPr>
      <dsp:spPr>
        <a:xfrm>
          <a:off x="820920" y="264806"/>
          <a:ext cx="1496800" cy="14968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E90E0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B992D-8382-4A4F-8B5B-346BC7A3D516}">
      <dsp:nvSpPr>
        <dsp:cNvPr id="0" name=""/>
        <dsp:cNvSpPr/>
      </dsp:nvSpPr>
      <dsp:spPr>
        <a:xfrm>
          <a:off x="658778" y="0"/>
          <a:ext cx="7978636" cy="2752080"/>
        </a:xfrm>
        <a:prstGeom prst="rightArrow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67DA5-8D44-4112-8426-0EE39FDA02EA}">
      <dsp:nvSpPr>
        <dsp:cNvPr id="0" name=""/>
        <dsp:cNvSpPr/>
      </dsp:nvSpPr>
      <dsp:spPr>
        <a:xfrm>
          <a:off x="219604" y="825624"/>
          <a:ext cx="2254018" cy="1100832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паспорт родителя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73342" y="879362"/>
        <a:ext cx="2146542" cy="993356"/>
      </dsp:txXfrm>
    </dsp:sp>
    <dsp:sp modelId="{6783A2B3-4802-40AA-81D6-C8E4EB04E338}">
      <dsp:nvSpPr>
        <dsp:cNvPr id="0" name=""/>
        <dsp:cNvSpPr/>
      </dsp:nvSpPr>
      <dsp:spPr>
        <a:xfrm>
          <a:off x="2525117" y="825624"/>
          <a:ext cx="2133997" cy="1100832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свидетельство о рождении ребенка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578855" y="879362"/>
        <a:ext cx="2026521" cy="993356"/>
      </dsp:txXfrm>
    </dsp:sp>
    <dsp:sp modelId="{6A008570-A9BC-412A-9761-E16EDD232B74}">
      <dsp:nvSpPr>
        <dsp:cNvPr id="0" name=""/>
        <dsp:cNvSpPr/>
      </dsp:nvSpPr>
      <dsp:spPr>
        <a:xfrm>
          <a:off x="4721073" y="825624"/>
          <a:ext cx="2850841" cy="1100832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документ, подтверждающий проживание (пребывание) ребёнка на закрепленной территории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774811" y="879362"/>
        <a:ext cx="2743365" cy="993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4B294-ED1D-485A-99F9-9DB68BD07F7F}">
      <dsp:nvSpPr>
        <dsp:cNvPr id="0" name=""/>
        <dsp:cNvSpPr/>
      </dsp:nvSpPr>
      <dsp:spPr>
        <a:xfrm rot="21300000">
          <a:off x="26074" y="2216771"/>
          <a:ext cx="8444794" cy="967056"/>
        </a:xfrm>
        <a:prstGeom prst="mathMinus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8B426-B9F8-40E1-BB9E-7279BCB3DFDC}">
      <dsp:nvSpPr>
        <dsp:cNvPr id="0" name=""/>
        <dsp:cNvSpPr/>
      </dsp:nvSpPr>
      <dsp:spPr>
        <a:xfrm>
          <a:off x="1492003" y="270030"/>
          <a:ext cx="1604341" cy="2160240"/>
        </a:xfrm>
        <a:prstGeom prst="downArrow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B19FF-D6F5-49B9-8C55-B4B35B6CC200}">
      <dsp:nvSpPr>
        <dsp:cNvPr id="0" name=""/>
        <dsp:cNvSpPr/>
      </dsp:nvSpPr>
      <dsp:spPr>
        <a:xfrm>
          <a:off x="3096340" y="0"/>
          <a:ext cx="5533101" cy="2268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Подать заявление на прием в первый класс можно        в несколько учреждений при условии, что адрес, по которому проживает ребёнок, закреплен за </a:t>
          </a:r>
          <a:r>
            <a:rPr lang="ru-RU" sz="160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выбранным образовательным учреждением</a:t>
          </a:r>
          <a:r>
            <a:rPr lang="ru-RU" sz="16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За гимназиями, лицеями и школами с углубленным изучением отдельных предметов закреплены все микрорайоны города Сургута.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Если место жительства ребенка не закреплено за желаемым учреждением, подать в него заявление можно будет, как и прежде, с 1 июля.</a:t>
          </a:r>
          <a:endParaRPr lang="ru-RU" sz="1600" kern="1200" dirty="0">
            <a:solidFill>
              <a:srgbClr val="00336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096340" y="0"/>
        <a:ext cx="5533101" cy="2268252"/>
      </dsp:txXfrm>
    </dsp:sp>
    <dsp:sp modelId="{557B3A3E-BCEA-4644-86E1-0F9AE5A550CB}">
      <dsp:nvSpPr>
        <dsp:cNvPr id="0" name=""/>
        <dsp:cNvSpPr/>
      </dsp:nvSpPr>
      <dsp:spPr>
        <a:xfrm>
          <a:off x="5400598" y="2970330"/>
          <a:ext cx="1604341" cy="2160240"/>
        </a:xfrm>
        <a:prstGeom prst="upArrow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941D5-56ED-4FC4-80B1-92F92AE01E57}">
      <dsp:nvSpPr>
        <dsp:cNvPr id="0" name=""/>
        <dsp:cNvSpPr/>
      </dsp:nvSpPr>
      <dsp:spPr>
        <a:xfrm>
          <a:off x="443567" y="3132348"/>
          <a:ext cx="4380969" cy="2268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B53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Если у ребенка есть </a:t>
          </a:r>
          <a:r>
            <a:rPr lang="ru-RU" sz="1600" b="1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преимущественное право</a:t>
          </a:r>
          <a:r>
            <a:rPr lang="ru-RU" sz="1600" b="1" kern="1200" dirty="0" smtClean="0">
              <a:solidFill>
                <a:srgbClr val="0B539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на зачисление, то необходимо      в день подачи заявления проинформировать образовательное учреждение о наличии данного права любым удобным способом (телефонный звонок, электронная почта, лично)</a:t>
          </a:r>
          <a:endParaRPr lang="ru-RU" sz="1600" b="1" kern="1200" dirty="0">
            <a:solidFill>
              <a:srgbClr val="0B5395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43567" y="3132348"/>
        <a:ext cx="4380969" cy="22682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8A013-F3A3-4AF4-95B4-F5BE5DF1B4AA}">
      <dsp:nvSpPr>
        <dsp:cNvPr id="0" name=""/>
        <dsp:cNvSpPr/>
      </dsp:nvSpPr>
      <dsp:spPr>
        <a:xfrm>
          <a:off x="160029" y="2006446"/>
          <a:ext cx="2278399" cy="23431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0D796-36D9-48B6-BACF-B5E3B2B3FF97}">
      <dsp:nvSpPr>
        <dsp:cNvPr id="0" name=""/>
        <dsp:cNvSpPr/>
      </dsp:nvSpPr>
      <dsp:spPr>
        <a:xfrm>
          <a:off x="2101083" y="1798562"/>
          <a:ext cx="999546" cy="1065821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F4C5F-ABEE-4C36-80A0-D5531A6823AE}">
      <dsp:nvSpPr>
        <dsp:cNvPr id="0" name=""/>
        <dsp:cNvSpPr/>
      </dsp:nvSpPr>
      <dsp:spPr>
        <a:xfrm>
          <a:off x="241728" y="2096642"/>
          <a:ext cx="2103541" cy="21630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553B4-C651-460A-84C9-315BF212B5EF}">
      <dsp:nvSpPr>
        <dsp:cNvPr id="0" name=""/>
        <dsp:cNvSpPr/>
      </dsp:nvSpPr>
      <dsp:spPr>
        <a:xfrm>
          <a:off x="66369" y="660757"/>
          <a:ext cx="3458620" cy="834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Срок </a:t>
          </a:r>
          <a:r>
            <a:rPr lang="ru-RU" sz="16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предоставления документов, необходимых для приема,               </a:t>
          </a:r>
          <a:r>
            <a:rPr lang="ru-RU" sz="160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 рабочих дня </a:t>
          </a:r>
          <a:r>
            <a:rPr lang="ru-RU" sz="16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после направления учреждением приглашения</a:t>
          </a:r>
          <a:endParaRPr lang="ru-RU" sz="1600" kern="1200" dirty="0">
            <a:solidFill>
              <a:srgbClr val="00336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6369" y="660757"/>
        <a:ext cx="3458620" cy="8345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F17CF-46C1-4A9F-B5E1-7B5658AAF9D0}">
      <dsp:nvSpPr>
        <dsp:cNvPr id="0" name=""/>
        <dsp:cNvSpPr/>
      </dsp:nvSpPr>
      <dsp:spPr>
        <a:xfrm>
          <a:off x="0" y="22825"/>
          <a:ext cx="4824536" cy="189284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227AC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Предоставлена возможность представления в образовательное учреждение документов, необходимых для приема,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одним из родителей </a:t>
          </a:r>
          <a:r>
            <a:rPr lang="ru-RU" sz="16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(законных представителей) ребенка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(при условии, что данные этого родителя указаны в заявлении)</a:t>
          </a:r>
          <a:endParaRPr lang="ru-RU" sz="1600" kern="1200" dirty="0"/>
        </a:p>
      </dsp:txBody>
      <dsp:txXfrm>
        <a:off x="1292394" y="22825"/>
        <a:ext cx="3532141" cy="1892842"/>
      </dsp:txXfrm>
    </dsp:sp>
    <dsp:sp modelId="{A25D1E9C-E745-40D5-8462-0772C84AF3C9}">
      <dsp:nvSpPr>
        <dsp:cNvPr id="0" name=""/>
        <dsp:cNvSpPr/>
      </dsp:nvSpPr>
      <dsp:spPr>
        <a:xfrm>
          <a:off x="239289" y="501104"/>
          <a:ext cx="818964" cy="9363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131CA-CE21-495F-8730-AEAADD6AE5E2}">
      <dsp:nvSpPr>
        <dsp:cNvPr id="0" name=""/>
        <dsp:cNvSpPr/>
      </dsp:nvSpPr>
      <dsp:spPr>
        <a:xfrm>
          <a:off x="0" y="2220329"/>
          <a:ext cx="4824536" cy="327487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E63D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 случае отсутствия в городе обоих родителей (законных представителей) или единственного родителя (законного представителя) </a:t>
          </a:r>
          <a:r>
            <a:rPr lang="ru-RU" sz="160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заявителю</a:t>
          </a:r>
          <a:r>
            <a:rPr lang="ru-RU" sz="16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необходимо своевременно до истечения срока предоставления документов направить в учреждение сообщение с просьбой </a:t>
          </a:r>
          <a:r>
            <a:rPr lang="ru-RU" sz="160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продлить срок представления документов   на срок не более 14 календарных дней с указанием причин переноса </a:t>
          </a:r>
          <a:r>
            <a:rPr lang="ru-RU" sz="16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(отпуск, больничный лист, командировка и т.д.)</a:t>
          </a:r>
          <a:endParaRPr lang="ru-RU" sz="1600" kern="1200" dirty="0"/>
        </a:p>
      </dsp:txBody>
      <dsp:txXfrm>
        <a:off x="1292394" y="2220329"/>
        <a:ext cx="3532141" cy="3274870"/>
      </dsp:txXfrm>
    </dsp:sp>
    <dsp:sp modelId="{A09E9725-5446-45C8-A999-6674506FB5A9}">
      <dsp:nvSpPr>
        <dsp:cNvPr id="0" name=""/>
        <dsp:cNvSpPr/>
      </dsp:nvSpPr>
      <dsp:spPr>
        <a:xfrm>
          <a:off x="158155" y="2505950"/>
          <a:ext cx="964907" cy="11068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8A013-F3A3-4AF4-95B4-F5BE5DF1B4AA}">
      <dsp:nvSpPr>
        <dsp:cNvPr id="0" name=""/>
        <dsp:cNvSpPr/>
      </dsp:nvSpPr>
      <dsp:spPr>
        <a:xfrm>
          <a:off x="150970" y="2021265"/>
          <a:ext cx="2149433" cy="22105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0D796-36D9-48B6-BACF-B5E3B2B3FF97}">
      <dsp:nvSpPr>
        <dsp:cNvPr id="0" name=""/>
        <dsp:cNvSpPr/>
      </dsp:nvSpPr>
      <dsp:spPr>
        <a:xfrm>
          <a:off x="1982154" y="1825149"/>
          <a:ext cx="942968" cy="1005491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F4C5F-ABEE-4C36-80A0-D5531A6823AE}">
      <dsp:nvSpPr>
        <dsp:cNvPr id="0" name=""/>
        <dsp:cNvSpPr/>
      </dsp:nvSpPr>
      <dsp:spPr>
        <a:xfrm>
          <a:off x="228045" y="2106356"/>
          <a:ext cx="1984472" cy="20405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553B4-C651-460A-84C9-315BF212B5EF}">
      <dsp:nvSpPr>
        <dsp:cNvPr id="0" name=""/>
        <dsp:cNvSpPr/>
      </dsp:nvSpPr>
      <dsp:spPr>
        <a:xfrm>
          <a:off x="6" y="751747"/>
          <a:ext cx="3262849" cy="787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Представить документы, необходимые для приема, можно </a:t>
          </a:r>
          <a:r>
            <a:rPr lang="ru-RU" sz="160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только в одно образовательное учреждение</a:t>
          </a:r>
          <a:endParaRPr lang="ru-RU" sz="1600" kern="1200" dirty="0">
            <a:solidFill>
              <a:srgbClr val="00336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" y="751747"/>
        <a:ext cx="3262849" cy="7872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F17CF-46C1-4A9F-B5E1-7B5658AAF9D0}">
      <dsp:nvSpPr>
        <dsp:cNvPr id="0" name=""/>
        <dsp:cNvSpPr/>
      </dsp:nvSpPr>
      <dsp:spPr>
        <a:xfrm>
          <a:off x="0" y="23723"/>
          <a:ext cx="5472608" cy="175080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227AC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При попытке представить документы в </a:t>
          </a:r>
          <a:r>
            <a:rPr lang="ru-RU" sz="140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другое учреждение</a:t>
          </a: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система будет информировать администратора, что ребенок уже является предварительно зачисленным* или зачисленным в другую школу.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 этом случае родителям (законным представителям) даётся </a:t>
          </a:r>
          <a:r>
            <a:rPr lang="ru-RU" sz="140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два рабочих дня </a:t>
          </a: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для определения места обучения ребенка</a:t>
          </a:r>
          <a:endParaRPr lang="ru-RU" sz="1400" kern="1200" dirty="0"/>
        </a:p>
      </dsp:txBody>
      <dsp:txXfrm>
        <a:off x="1434893" y="23723"/>
        <a:ext cx="4037714" cy="1750804"/>
      </dsp:txXfrm>
    </dsp:sp>
    <dsp:sp modelId="{A25D1E9C-E745-40D5-8462-0772C84AF3C9}">
      <dsp:nvSpPr>
        <dsp:cNvPr id="0" name=""/>
        <dsp:cNvSpPr/>
      </dsp:nvSpPr>
      <dsp:spPr>
        <a:xfrm>
          <a:off x="240327" y="412564"/>
          <a:ext cx="928975" cy="9731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131CA-CE21-495F-8730-AEAADD6AE5E2}">
      <dsp:nvSpPr>
        <dsp:cNvPr id="0" name=""/>
        <dsp:cNvSpPr/>
      </dsp:nvSpPr>
      <dsp:spPr>
        <a:xfrm>
          <a:off x="0" y="2091175"/>
          <a:ext cx="5472608" cy="340371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E63D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 Если принято решение обучаться во втором учреждении, то необходимо написать уведомление об отзыве заявления из первого учреждения и после этого принести документы, необходимые для приема,             во второе учреждение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Если принято решение остаться в первом учреждении, то необходимо отозвать заявление из второго учреждения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Если уведомление об отзыве заявления из второго учреждения не будет подано, то по истечении </a:t>
          </a:r>
          <a:r>
            <a:rPr lang="ru-RU" sz="140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трёх дней</a:t>
          </a: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данных на предоставление документов, заявлению будет присвоен статус </a:t>
          </a:r>
          <a:r>
            <a:rPr lang="ru-RU" sz="140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«отклонено»</a:t>
          </a: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по причине непредставления документов в срок и направлено приглашение следующему по очереди заявителю</a:t>
          </a:r>
          <a:endParaRPr lang="ru-RU" sz="1600" kern="1200" dirty="0"/>
        </a:p>
      </dsp:txBody>
      <dsp:txXfrm>
        <a:off x="1434893" y="2091175"/>
        <a:ext cx="4037714" cy="3403717"/>
      </dsp:txXfrm>
    </dsp:sp>
    <dsp:sp modelId="{A09E9725-5446-45C8-A999-6674506FB5A9}">
      <dsp:nvSpPr>
        <dsp:cNvPr id="0" name=""/>
        <dsp:cNvSpPr/>
      </dsp:nvSpPr>
      <dsp:spPr>
        <a:xfrm>
          <a:off x="148294" y="2388034"/>
          <a:ext cx="1094521" cy="11503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F5259-F0BB-4AD3-BAC0-CD2E2B4FADD9}">
      <dsp:nvSpPr>
        <dsp:cNvPr id="0" name=""/>
        <dsp:cNvSpPr/>
      </dsp:nvSpPr>
      <dsp:spPr>
        <a:xfrm rot="10800000">
          <a:off x="1120176" y="1033"/>
          <a:ext cx="7520772" cy="3275059"/>
        </a:xfrm>
        <a:prstGeom prst="rect">
          <a:avLst/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411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Заявления 20-го и 30-го января будут поступать в учетную систему, в </a:t>
          </a:r>
          <a:r>
            <a:rPr lang="ru-RU" sz="140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соответствии   с очередностью </a:t>
          </a: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подачи с портала госуслуг.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Если заявление было отправлено с портала госуслуг, и Вы увидели сообщение «Заявление в очереди на отправку», то Ваше заявление попадёт в учреждение. </a:t>
          </a:r>
        </a:p>
        <a:p>
          <a:pPr marL="134620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Необходимо записать номер заявления, которое будет ему присвоено, и в случае, если Вам в </a:t>
          </a:r>
          <a:r>
            <a:rPr lang="ru-RU" sz="1400" u="sng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течение суток </a:t>
          </a: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не пришло сообщение, что Ваше заявление зарегистрировано, то необходимо позвонить на горячую линию департамента образования по номерам 52-54-24, 52-53-96, 52-56-56 и сообщить номер заявления или выслать скриншот (фотографию экрана) </a:t>
          </a:r>
          <a:r>
            <a:rPr lang="en-US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web</a:t>
          </a: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-страницы портала </a:t>
          </a:r>
          <a:r>
            <a:rPr lang="ru-RU" sz="1400" kern="1200" dirty="0" err="1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госуслуг</a:t>
          </a: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на адрес электронной почты </a:t>
          </a:r>
          <a:r>
            <a:rPr lang="en-US" sz="140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don</a:t>
          </a:r>
          <a:r>
            <a:rPr lang="ru-RU" sz="140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@</a:t>
          </a:r>
          <a:r>
            <a:rPr lang="en-US" sz="1400" kern="1200" dirty="0" err="1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admsurgut</a:t>
          </a:r>
          <a:r>
            <a:rPr lang="ru-RU" sz="140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r>
            <a:rPr lang="en-US" sz="1400" kern="1200" dirty="0" err="1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ru</a:t>
          </a: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Также вопросы по отправке заявления можно задать в службу поддержки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портала госуслуг по адресу </a:t>
          </a:r>
          <a:r>
            <a:rPr lang="ru-RU" sz="140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support86@gosuslugi.ru</a:t>
          </a: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В письме необходимо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указать номер заявления, ФИО заявителя и ребенка, школу и город</a:t>
          </a:r>
          <a:endParaRPr lang="ru-RU" sz="1400" kern="1200" dirty="0">
            <a:solidFill>
              <a:srgbClr val="00336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1120176" y="1033"/>
        <a:ext cx="7520772" cy="3275059"/>
      </dsp:txXfrm>
    </dsp:sp>
    <dsp:sp modelId="{0B98C5D4-B72E-4959-B535-8A99BDD0CA3D}">
      <dsp:nvSpPr>
        <dsp:cNvPr id="0" name=""/>
        <dsp:cNvSpPr/>
      </dsp:nvSpPr>
      <dsp:spPr>
        <a:xfrm>
          <a:off x="216022" y="72008"/>
          <a:ext cx="731136" cy="73113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908BB-5EE9-4C21-A5E7-3A7C51E414C8}">
      <dsp:nvSpPr>
        <dsp:cNvPr id="0" name=""/>
        <dsp:cNvSpPr/>
      </dsp:nvSpPr>
      <dsp:spPr>
        <a:xfrm rot="10800000">
          <a:off x="1120176" y="3436648"/>
          <a:ext cx="7520772" cy="1027846"/>
        </a:xfrm>
        <a:prstGeom prst="rect">
          <a:avLst/>
        </a:pr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411" tIns="53340" rIns="99568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На этапе заполнения заявления необходимо </a:t>
          </a:r>
          <a:r>
            <a:rPr lang="ru-RU" sz="1400" kern="1200" dirty="0" smtClean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убедиться в правильности </a:t>
          </a: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всех введенных данных.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 случае, если в заявлении указаны сведения, несоответствующие представленным документам, такие документы у родителей (законных представителей) приниматься не будут и заявлению будет присвоен статус «отклонено». </a:t>
          </a:r>
          <a:endParaRPr lang="ru-RU" sz="1400" kern="1200" dirty="0">
            <a:solidFill>
              <a:srgbClr val="00336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1120176" y="3436648"/>
        <a:ext cx="7520772" cy="1027846"/>
      </dsp:txXfrm>
    </dsp:sp>
    <dsp:sp modelId="{451E1360-B41E-469F-AA98-BBB0F8C1236E}">
      <dsp:nvSpPr>
        <dsp:cNvPr id="0" name=""/>
        <dsp:cNvSpPr/>
      </dsp:nvSpPr>
      <dsp:spPr>
        <a:xfrm>
          <a:off x="204967" y="3555246"/>
          <a:ext cx="731136" cy="73113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33120-0C27-44C8-AEF8-F413EAB53BA7}">
      <dsp:nvSpPr>
        <dsp:cNvPr id="0" name=""/>
        <dsp:cNvSpPr/>
      </dsp:nvSpPr>
      <dsp:spPr>
        <a:xfrm rot="10800000">
          <a:off x="1120176" y="4591483"/>
          <a:ext cx="7520772" cy="658636"/>
        </a:xfrm>
        <a:prstGeom prst="rect">
          <a:avLst/>
        </a:prstGeom>
        <a:noFill/>
        <a:ln w="25400" cap="flat" cmpd="sng" algn="ctr">
          <a:solidFill>
            <a:srgbClr val="0B539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411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336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 любой момент до издания приказа о зачислении заявитель может направить в учреждение уведомление об отзыве своего заявления (по электронной почте или лично), указав номер заявления, ФИО заявителя и ребенка</a:t>
          </a:r>
          <a:endParaRPr lang="ru-RU" sz="1400" kern="1200" dirty="0">
            <a:solidFill>
              <a:srgbClr val="00336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1120176" y="4591483"/>
        <a:ext cx="7520772" cy="658636"/>
      </dsp:txXfrm>
    </dsp:sp>
    <dsp:sp modelId="{1BED1D8D-9CCF-43D7-B269-6983F73841BD}">
      <dsp:nvSpPr>
        <dsp:cNvPr id="0" name=""/>
        <dsp:cNvSpPr/>
      </dsp:nvSpPr>
      <dsp:spPr>
        <a:xfrm>
          <a:off x="204967" y="4536502"/>
          <a:ext cx="731136" cy="73113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0B539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125" cy="33972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338" y="1"/>
            <a:ext cx="4303712" cy="33972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pPr>
              <a:defRPr/>
            </a:pPr>
            <a:fld id="{56E18345-A14A-4FF2-9B0D-45908302DDDA}" type="datetimeFigureOut">
              <a:rPr lang="ru-RU"/>
              <a:pPr>
                <a:defRPr/>
              </a:pPr>
              <a:t>14.01.2020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363"/>
            <a:ext cx="4302125" cy="3397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pPr>
              <a:defRPr/>
            </a:pPr>
            <a:fld id="{7DF460FB-2845-470C-A3D8-42A9B91E6A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20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05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4" y="1"/>
            <a:ext cx="43005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6" y="3228975"/>
            <a:ext cx="793908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3005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4" y="6457950"/>
            <a:ext cx="43005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E18C921-5698-49C0-AD78-568C914E1A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095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465ACC-44E5-4799-94CC-5B0403696F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E43FD-BA38-467A-A321-2C3BE8EEDDF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A6945-80D0-4956-8640-0C8C0F7DBC4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26CF1-B6C9-48F3-AE6F-6EFC80946B2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E54FF-6886-4865-B7EF-EA3397497B1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E1979-59D0-4817-A027-469B0A0EB2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46AC1-DF23-46EB-8F8F-79D26425C91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E99CF-88C6-4F7E-A4FF-D6664C7CBC8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045B6-BF3C-49B4-BB4A-7E141D10831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D8E07-68BC-43F5-90F9-5CE2FC5BA70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pPr>
              <a:defRPr/>
            </a:pPr>
            <a:fld id="{EA05FBE2-BB77-4BF0-B78F-8C777B74EB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FA2D766-4401-450E-B41F-3CBD890B3D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diagramDrawing" Target="../diagrams/drawing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0" Type="http://schemas.openxmlformats.org/officeDocument/2006/relationships/diagramLayout" Target="../diagrams/layout5.xml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diagramDrawing" Target="../diagrams/drawing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diagramColors" Target="../diagrams/colors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QuickStyle" Target="../diagrams/quickStyle7.xml"/><Relationship Id="rId5" Type="http://schemas.openxmlformats.org/officeDocument/2006/relationships/diagramQuickStyle" Target="../diagrams/quickStyle6.xml"/><Relationship Id="rId10" Type="http://schemas.openxmlformats.org/officeDocument/2006/relationships/diagramLayout" Target="../diagrams/layout7.xml"/><Relationship Id="rId4" Type="http://schemas.openxmlformats.org/officeDocument/2006/relationships/diagramLayout" Target="../diagrams/layout6.xml"/><Relationship Id="rId9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В ПЕРВЫЕ КЛАССЫ </a:t>
            </a:r>
            <a:br>
              <a:rPr lang="ru-RU" sz="3600" u="sng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u="sng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2020/21 УЧЕБНЫЙ ГОД</a:t>
            </a:r>
            <a:endParaRPr lang="ru-RU" sz="36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АДМИНИСТРАЦИИ ГОРОДА СУРГУТА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4" y="116632"/>
            <a:ext cx="676910" cy="893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30129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1769396"/>
            <a:ext cx="8215370" cy="258829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Пошаговая инструкция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обращения за услугой </a:t>
            </a:r>
            <a:br>
              <a:rPr lang="ru-RU" sz="32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«Зачисление в образовательное учреждение» в электронном виде посредством Единого портала государственных и муниципальных услуг</a:t>
            </a:r>
            <a:endParaRPr lang="en-US" sz="3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4" y="116632"/>
            <a:ext cx="676910" cy="8934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187624" y="640745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www.gosuslugi.ru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79715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www.gosuslugi.ru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4664281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4" y="116632"/>
            <a:ext cx="676910" cy="8934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640745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www.gosuslugi.ru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2976" y="200417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3366"/>
                </a:solidFill>
              </a:rPr>
              <a:t>1. Зайти на сайт </a:t>
            </a:r>
            <a:r>
              <a:rPr lang="en-US" sz="2400" i="1" dirty="0" smtClean="0">
                <a:solidFill>
                  <a:srgbClr val="C00000"/>
                </a:solidFill>
              </a:rPr>
              <a:t>gosuslugi.ru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68489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66"/>
                </a:solidFill>
              </a:rPr>
              <a:t>2</a:t>
            </a:r>
            <a:r>
              <a:rPr lang="ru-RU" sz="2400" dirty="0" smtClean="0">
                <a:solidFill>
                  <a:srgbClr val="003366"/>
                </a:solidFill>
              </a:rPr>
              <a:t>. Выбрать местоположение</a:t>
            </a:r>
            <a:endParaRPr lang="ru-RU" sz="2400" dirty="0">
              <a:solidFill>
                <a:srgbClr val="003366"/>
              </a:solidFill>
            </a:endParaRP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214" y="1778125"/>
            <a:ext cx="3486100" cy="1793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100010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3366"/>
                </a:solidFill>
              </a:rPr>
              <a:t>Для заказа услуги необходимо:</a:t>
            </a:r>
            <a:endParaRPr lang="ru-RU" sz="2400" dirty="0">
              <a:solidFill>
                <a:srgbClr val="003366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372170"/>
            <a:ext cx="8295779" cy="857030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>
            <a:off x="6619574" y="4077072"/>
            <a:ext cx="688730" cy="3600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Штриховая стрелка вправо 9"/>
          <p:cNvSpPr/>
          <p:nvPr/>
        </p:nvSpPr>
        <p:spPr>
          <a:xfrm>
            <a:off x="3059832" y="4824558"/>
            <a:ext cx="571410" cy="244581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092280" y="378904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5776" y="471601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3366"/>
                </a:solidFill>
              </a:rPr>
              <a:t>2</a:t>
            </a:r>
            <a:endParaRPr lang="ru-RU" sz="24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0336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4" y="116632"/>
            <a:ext cx="676910" cy="8934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640745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www.gosuslugi.ru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214422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3366"/>
                </a:solidFill>
              </a:rPr>
              <a:t>3. В каталоге услуг выберите категорию «Образование»</a:t>
            </a:r>
            <a:endParaRPr lang="ru-RU" sz="2400" dirty="0">
              <a:solidFill>
                <a:srgbClr val="00336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14" y="1746202"/>
            <a:ext cx="7099978" cy="492315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72042" y="4226514"/>
            <a:ext cx="2559798" cy="5687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52273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4" y="116632"/>
            <a:ext cx="676910" cy="8934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640745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www.gosuslugi.ru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052736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3366"/>
                </a:solidFill>
              </a:rPr>
              <a:t>4. Выбрать услугу «Запись в образовательное учреждение»</a:t>
            </a:r>
            <a:endParaRPr lang="ru-RU" sz="2400" dirty="0">
              <a:solidFill>
                <a:srgbClr val="003366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75963" y="1556791"/>
            <a:ext cx="8932541" cy="2628890"/>
            <a:chOff x="175963" y="1556791"/>
            <a:chExt cx="8932541" cy="262889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175963" y="1844825"/>
              <a:ext cx="4380275" cy="2340856"/>
              <a:chOff x="175963" y="1844825"/>
              <a:chExt cx="4380275" cy="2340856"/>
            </a:xfrm>
          </p:grpSpPr>
          <p:pic>
            <p:nvPicPr>
              <p:cNvPr id="5" name="Рисунок 4" descr="Вырезка экрана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963" y="1844825"/>
                <a:ext cx="4380275" cy="234085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6" name="Овал 5"/>
              <p:cNvSpPr/>
              <p:nvPr/>
            </p:nvSpPr>
            <p:spPr>
              <a:xfrm>
                <a:off x="179512" y="3284984"/>
                <a:ext cx="1518077" cy="86662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4499993" y="2169245"/>
              <a:ext cx="4608511" cy="1442771"/>
              <a:chOff x="4499993" y="2169245"/>
              <a:chExt cx="4608511" cy="1442771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4010" y="2169245"/>
                <a:ext cx="4464494" cy="1442771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8" name="Овал 7"/>
              <p:cNvSpPr/>
              <p:nvPr/>
            </p:nvSpPr>
            <p:spPr>
              <a:xfrm>
                <a:off x="4499993" y="3124170"/>
                <a:ext cx="2376264" cy="36004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Выгнутая вверх стрелка 17"/>
            <p:cNvSpPr/>
            <p:nvPr/>
          </p:nvSpPr>
          <p:spPr>
            <a:xfrm>
              <a:off x="4067944" y="1556791"/>
              <a:ext cx="1368152" cy="48464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42819" y="3840018"/>
            <a:ext cx="8917718" cy="2896479"/>
            <a:chOff x="142819" y="3840018"/>
            <a:chExt cx="8917718" cy="289647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19" y="4266860"/>
              <a:ext cx="5292080" cy="2469637"/>
            </a:xfrm>
            <a:prstGeom prst="rect">
              <a:avLst/>
            </a:prstGeom>
            <a:ln>
              <a:solidFill>
                <a:srgbClr val="0B5395"/>
              </a:solidFill>
            </a:ln>
          </p:spPr>
        </p:pic>
        <p:grpSp>
          <p:nvGrpSpPr>
            <p:cNvPr id="26" name="Группа 25"/>
            <p:cNvGrpSpPr/>
            <p:nvPr/>
          </p:nvGrpSpPr>
          <p:grpSpPr>
            <a:xfrm>
              <a:off x="5040052" y="3840018"/>
              <a:ext cx="4020485" cy="2587615"/>
              <a:chOff x="5040052" y="3840018"/>
              <a:chExt cx="4020485" cy="2587615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5652120" y="4166590"/>
                <a:ext cx="3408417" cy="2261043"/>
              </a:xfrm>
              <a:prstGeom prst="ellipse">
                <a:avLst/>
              </a:prstGeom>
              <a:noFill/>
              <a:ln>
                <a:solidFill>
                  <a:srgbClr val="0B53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B539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Убедиться, что услугу предоставляет Администрация муниципального образования ХМАО-Югры городской округ город </a:t>
                </a:r>
                <a:r>
                  <a:rPr lang="ru-RU" sz="1600" b="1" u="sng" dirty="0" smtClean="0">
                    <a:solidFill>
                      <a:srgbClr val="0B539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Сургут</a:t>
                </a:r>
                <a:endParaRPr lang="ru-RU" sz="1600" b="1" u="sng" dirty="0">
                  <a:solidFill>
                    <a:srgbClr val="0B539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" name="Прямая со стрелкой 12"/>
              <p:cNvCxnSpPr/>
              <p:nvPr/>
            </p:nvCxnSpPr>
            <p:spPr>
              <a:xfrm flipH="1">
                <a:off x="5282482" y="5053740"/>
                <a:ext cx="405643" cy="243371"/>
              </a:xfrm>
              <a:prstGeom prst="straightConnector1">
                <a:avLst/>
              </a:prstGeom>
              <a:ln w="25400">
                <a:solidFill>
                  <a:srgbClr val="0B539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Выгнутая вправо стрелка 19"/>
              <p:cNvSpPr/>
              <p:nvPr/>
            </p:nvSpPr>
            <p:spPr>
              <a:xfrm>
                <a:off x="5040052" y="3840018"/>
                <a:ext cx="792088" cy="887150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474078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4" y="116632"/>
            <a:ext cx="676910" cy="8934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640745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www.gosuslugi.ru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357298"/>
            <a:ext cx="8176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3366"/>
                </a:solidFill>
              </a:rPr>
              <a:t>5</a:t>
            </a:r>
            <a:r>
              <a:rPr lang="ru-RU" sz="2400" dirty="0" smtClean="0">
                <a:solidFill>
                  <a:srgbClr val="003366"/>
                </a:solidFill>
              </a:rPr>
              <a:t>. Для заказа услуги необходимо кликнуть кнопку</a:t>
            </a:r>
          </a:p>
          <a:p>
            <a:r>
              <a:rPr lang="ru-RU" sz="2400" dirty="0" smtClean="0">
                <a:solidFill>
                  <a:srgbClr val="003366"/>
                </a:solidFill>
              </a:rPr>
              <a:t>    «Получить услугу»</a:t>
            </a:r>
            <a:endParaRPr lang="ru-RU" sz="2400" dirty="0">
              <a:solidFill>
                <a:srgbClr val="003366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08104" y="3907869"/>
            <a:ext cx="2555776" cy="6460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2531467"/>
            <a:ext cx="8316416" cy="3018313"/>
          </a:xfrm>
          <a:prstGeom prst="rect">
            <a:avLst/>
          </a:prstGeom>
          <a:ln>
            <a:solidFill>
              <a:srgbClr val="0B5395"/>
            </a:solidFill>
          </a:ln>
        </p:spPr>
      </p:pic>
    </p:spTree>
    <p:extLst>
      <p:ext uri="{BB962C8B-B14F-4D97-AF65-F5344CB8AC3E}">
        <p14:creationId xmlns:p14="http://schemas.microsoft.com/office/powerpoint/2010/main" val="361646331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4" y="116632"/>
            <a:ext cx="676910" cy="8934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640745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www.gosuslugi.ru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10714" y="1196752"/>
            <a:ext cx="7977202" cy="5427277"/>
            <a:chOff x="510714" y="1196752"/>
            <a:chExt cx="7977202" cy="542727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540" y="1196752"/>
              <a:ext cx="7956376" cy="5427277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510714" y="1412776"/>
              <a:ext cx="7977202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Овал 7"/>
          <p:cNvSpPr/>
          <p:nvPr/>
        </p:nvSpPr>
        <p:spPr>
          <a:xfrm>
            <a:off x="4427984" y="4077072"/>
            <a:ext cx="3593360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Указать статус заявителя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905403" y="4545124"/>
            <a:ext cx="1512168" cy="14401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170728" y="5113040"/>
            <a:ext cx="2554600" cy="141537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 заявителя заполняется автоматически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671283" y="5676710"/>
            <a:ext cx="1512168" cy="14401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80060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4" y="116632"/>
            <a:ext cx="676910" cy="8934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640745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www.gosuslugi.ru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4" y="1072005"/>
            <a:ext cx="8021726" cy="572980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918179" y="1560257"/>
            <a:ext cx="3593360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Заполняется автоматически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395598" y="2028309"/>
            <a:ext cx="1512168" cy="14401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96247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" y="1196752"/>
            <a:ext cx="9144000" cy="4494508"/>
          </a:xfrm>
          <a:prstGeom prst="rect">
            <a:avLst/>
          </a:prstGeom>
        </p:spPr>
      </p:pic>
      <p:pic>
        <p:nvPicPr>
          <p:cNvPr id="2" name="Рисунок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4" y="116632"/>
            <a:ext cx="676910" cy="8934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640745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www.gosuslugi.ru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995936" y="1268760"/>
            <a:ext cx="4968552" cy="20162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второй родитель не будет указан, то он не сможет представить документы в учреждение в случае необходимости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384365" y="2060848"/>
            <a:ext cx="1213562" cy="40922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17585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4" y="116632"/>
            <a:ext cx="676910" cy="8934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640745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www.gosuslugi.ru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646600" cy="504056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868144" y="2780928"/>
            <a:ext cx="3593360" cy="24482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удостовериться, что данные ребенка соответствуют данным, указанным в свидетельстве о рождении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8778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4" y="116632"/>
            <a:ext cx="676910" cy="8934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640745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www.gosuslugi.ru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8798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8666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4" y="116632"/>
            <a:ext cx="676910" cy="8934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187624" y="640745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ПРИЕМА</a:t>
            </a:r>
            <a:endParaRPr lang="ru-RU" u="sng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018841"/>
            <a:ext cx="5400600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u="sng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о зачислении детей в 1-е классы принимаются с </a:t>
            </a:r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8.00</a:t>
            </a:r>
            <a:r>
              <a:rPr lang="ru-RU" u="sng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(местного времени):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77336736"/>
              </p:ext>
            </p:extLst>
          </p:nvPr>
        </p:nvGraphicFramePr>
        <p:xfrm>
          <a:off x="366698" y="1682421"/>
          <a:ext cx="8381766" cy="4914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4976259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4" y="116632"/>
            <a:ext cx="676910" cy="8934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640745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www.gosuslugi.ru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69" y="980728"/>
            <a:ext cx="5842096" cy="578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58716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4" y="116632"/>
            <a:ext cx="676910" cy="8934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640745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www.gosuslugi.ru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23528" y="1340768"/>
            <a:ext cx="8633286" cy="4050263"/>
            <a:chOff x="323528" y="1340768"/>
            <a:chExt cx="8633286" cy="405026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340768"/>
              <a:ext cx="8633286" cy="405026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570" y="3618160"/>
              <a:ext cx="321070" cy="314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366688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4" y="116632"/>
            <a:ext cx="676910" cy="8934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187624" y="640745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 ДОКУМЕНТОВ</a:t>
            </a:r>
            <a:endParaRPr lang="ru-RU" u="sng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0654" y="5157192"/>
            <a:ext cx="6695641" cy="882742"/>
          </a:xfrm>
          <a:prstGeom prst="rect">
            <a:avLst/>
          </a:prstGeom>
          <a:ln w="19050">
            <a:solidFill>
              <a:srgbClr val="0B5395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16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Ознакомиться с полным перечнем документов необходимо в правилах приема, которые размещены на </a:t>
            </a:r>
            <a:r>
              <a:rPr lang="ru-RU" sz="16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официальных сайтах </a:t>
            </a:r>
            <a:r>
              <a:rPr lang="ru-RU" sz="16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 в разделе «Документы».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03773475"/>
              </p:ext>
            </p:extLst>
          </p:nvPr>
        </p:nvGraphicFramePr>
        <p:xfrm>
          <a:off x="179512" y="1196752"/>
          <a:ext cx="8856984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5576" y="1119585"/>
            <a:ext cx="622152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пакет документов</a:t>
            </a:r>
            <a:r>
              <a:rPr lang="ru-RU" u="sng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необходимый для зачисления ребенка в первый класс, </a:t>
            </a:r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0655" y="3629955"/>
            <a:ext cx="6696744" cy="12241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EF2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Данный список может </a:t>
            </a:r>
            <a:r>
              <a:rPr lang="ru-RU" sz="16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увеличен </a:t>
            </a:r>
            <a:r>
              <a:rPr lang="ru-RU" sz="16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 с наличием </a:t>
            </a:r>
            <a:endParaRPr lang="ru-RU" sz="160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 </a:t>
            </a:r>
            <a:r>
              <a:rPr lang="ru-RU" sz="16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заявителя первоочередного (преимущественного) права </a:t>
            </a:r>
            <a:endParaRPr lang="ru-RU" sz="160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приема на </a:t>
            </a:r>
            <a:r>
              <a:rPr lang="ru-RU" sz="16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обучение, иностранного гражданства, </a:t>
            </a:r>
            <a:endParaRPr lang="ru-RU" sz="160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права </a:t>
            </a:r>
            <a:r>
              <a:rPr lang="ru-RU" sz="16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представлять законные интересы ребенка и т.д</a:t>
            </a:r>
            <a:r>
              <a:rPr lang="ru-RU" sz="16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33" y="3856201"/>
            <a:ext cx="721553" cy="67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3577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4" y="116632"/>
            <a:ext cx="676910" cy="8934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640745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www.gosuslugi.ru</a:t>
            </a:r>
            <a:endParaRPr lang="ru-RU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911819"/>
            <a:ext cx="37342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 будут приниматься в том числе в электронном виде посредством Единого портала государственных </a:t>
            </a:r>
            <a:r>
              <a:rPr lang="ru-RU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</a:p>
          <a:p>
            <a:pPr algn="ctr"/>
            <a:r>
              <a:rPr lang="ru-R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www.gosuslugi.ru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17096" y="1124744"/>
            <a:ext cx="2669813" cy="3672408"/>
            <a:chOff x="611560" y="1412776"/>
            <a:chExt cx="3172314" cy="448947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412776"/>
              <a:ext cx="3168352" cy="4489473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1979712" y="5517233"/>
              <a:ext cx="1804162" cy="376692"/>
            </a:xfrm>
            <a:prstGeom prst="rect">
              <a:avLst/>
            </a:prstGeom>
            <a:solidFill>
              <a:srgbClr val="E5EAEE"/>
            </a:solidFill>
            <a:ln>
              <a:solidFill>
                <a:srgbClr val="E5EA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392" y="4067517"/>
            <a:ext cx="4768095" cy="252983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95936" y="1214750"/>
            <a:ext cx="4932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 </a:t>
            </a:r>
            <a:endParaRPr lang="ru-RU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Подать </a:t>
            </a:r>
            <a:r>
              <a:rPr lang="ru-RU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о зачислении на портале госуслуг смогут только зарегистрированные пользователи портала с </a:t>
            </a:r>
            <a:endParaRPr lang="ru-RU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подтвержденной </a:t>
            </a:r>
            <a:r>
              <a:rPr lang="ru-RU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учетной записью</a:t>
            </a:r>
            <a:r>
              <a:rPr lang="ru-RU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 по регистрации размещена </a:t>
            </a:r>
            <a:r>
              <a:rPr lang="ru-RU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на </a:t>
            </a:r>
            <a:r>
              <a:rPr lang="ru-RU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официальном портале Администрации города на странице департамента образования в разделе «Общее образование» / «Прием в первые классы»)</a:t>
            </a:r>
          </a:p>
        </p:txBody>
      </p:sp>
    </p:spTree>
    <p:extLst>
      <p:ext uri="{BB962C8B-B14F-4D97-AF65-F5344CB8AC3E}">
        <p14:creationId xmlns:p14="http://schemas.microsoft.com/office/powerpoint/2010/main" val="89392310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4" y="116632"/>
            <a:ext cx="676910" cy="8934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187624" y="640745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НОВОВВЕДЕНИЯ</a:t>
            </a:r>
            <a:endParaRPr lang="ru-RU" u="sng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34417200"/>
              </p:ext>
            </p:extLst>
          </p:nvPr>
        </p:nvGraphicFramePr>
        <p:xfrm>
          <a:off x="323528" y="1124744"/>
          <a:ext cx="849694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953203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4" y="116632"/>
            <a:ext cx="676910" cy="8934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640745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НОВОВВЕДЕНИЯ</a:t>
            </a:r>
            <a:endParaRPr lang="ru-RU" u="sng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42560340"/>
              </p:ext>
            </p:extLst>
          </p:nvPr>
        </p:nvGraphicFramePr>
        <p:xfrm>
          <a:off x="251520" y="1027857"/>
          <a:ext cx="381642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91680" y="3645024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</a:p>
          <a:p>
            <a:pPr algn="ctr"/>
            <a:r>
              <a:rPr lang="ru-RU" sz="1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дня!</a:t>
            </a:r>
            <a:endParaRPr lang="ru-RU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2" y="2888750"/>
            <a:ext cx="792088" cy="81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905999512"/>
              </p:ext>
            </p:extLst>
          </p:nvPr>
        </p:nvGraphicFramePr>
        <p:xfrm>
          <a:off x="4067944" y="1027857"/>
          <a:ext cx="4824536" cy="549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19023716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4" y="116632"/>
            <a:ext cx="676910" cy="8934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640745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НОВОВВЕДЕНИЯ</a:t>
            </a:r>
            <a:endParaRPr lang="ru-RU" u="sng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21430706"/>
              </p:ext>
            </p:extLst>
          </p:nvPr>
        </p:nvGraphicFramePr>
        <p:xfrm>
          <a:off x="251520" y="1027857"/>
          <a:ext cx="36004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2" y="2888750"/>
            <a:ext cx="792088" cy="81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468070370"/>
              </p:ext>
            </p:extLst>
          </p:nvPr>
        </p:nvGraphicFramePr>
        <p:xfrm>
          <a:off x="3563888" y="1027857"/>
          <a:ext cx="5472608" cy="549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5509681"/>
            <a:ext cx="2916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*Статус 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«Предварительно зачислен»</a:t>
            </a:r>
            <a:r>
              <a:rPr lang="ru-RU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присваивается работником МБОУ заявлениям после </a:t>
            </a:r>
            <a:r>
              <a:rPr lang="ru-RU" sz="12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предоставления родителями всех </a:t>
            </a:r>
            <a:r>
              <a:rPr lang="ru-RU" sz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документов, необходимых для приема в МБОУ </a:t>
            </a:r>
          </a:p>
        </p:txBody>
      </p:sp>
    </p:spTree>
    <p:extLst>
      <p:ext uri="{BB962C8B-B14F-4D97-AF65-F5344CB8AC3E}">
        <p14:creationId xmlns:p14="http://schemas.microsoft.com/office/powerpoint/2010/main" val="293710196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4" y="116632"/>
            <a:ext cx="676910" cy="8934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640745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НОВОВВЕДЕНИЯ</a:t>
            </a:r>
            <a:endParaRPr lang="ru-RU" u="sng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875710" y="1181575"/>
            <a:ext cx="6761307" cy="1553267"/>
            <a:chOff x="1115616" y="1916832"/>
            <a:chExt cx="6761307" cy="1730732"/>
          </a:xfrm>
        </p:grpSpPr>
        <p:sp>
          <p:nvSpPr>
            <p:cNvPr id="7" name="Полилиния 6"/>
            <p:cNvSpPr/>
            <p:nvPr/>
          </p:nvSpPr>
          <p:spPr>
            <a:xfrm>
              <a:off x="1115616" y="1916832"/>
              <a:ext cx="6761307" cy="1730732"/>
            </a:xfrm>
            <a:custGeom>
              <a:avLst/>
              <a:gdLst>
                <a:gd name="connsiteX0" fmla="*/ 0 w 6761307"/>
                <a:gd name="connsiteY0" fmla="*/ 173073 h 1730732"/>
                <a:gd name="connsiteX1" fmla="*/ 173073 w 6761307"/>
                <a:gd name="connsiteY1" fmla="*/ 0 h 1730732"/>
                <a:gd name="connsiteX2" fmla="*/ 6588234 w 6761307"/>
                <a:gd name="connsiteY2" fmla="*/ 0 h 1730732"/>
                <a:gd name="connsiteX3" fmla="*/ 6761307 w 6761307"/>
                <a:gd name="connsiteY3" fmla="*/ 173073 h 1730732"/>
                <a:gd name="connsiteX4" fmla="*/ 6761307 w 6761307"/>
                <a:gd name="connsiteY4" fmla="*/ 1557659 h 1730732"/>
                <a:gd name="connsiteX5" fmla="*/ 6588234 w 6761307"/>
                <a:gd name="connsiteY5" fmla="*/ 1730732 h 1730732"/>
                <a:gd name="connsiteX6" fmla="*/ 173073 w 6761307"/>
                <a:gd name="connsiteY6" fmla="*/ 1730732 h 1730732"/>
                <a:gd name="connsiteX7" fmla="*/ 0 w 6761307"/>
                <a:gd name="connsiteY7" fmla="*/ 1557659 h 1730732"/>
                <a:gd name="connsiteX8" fmla="*/ 0 w 6761307"/>
                <a:gd name="connsiteY8" fmla="*/ 173073 h 173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1307" h="1730732">
                  <a:moveTo>
                    <a:pt x="0" y="173073"/>
                  </a:moveTo>
                  <a:cubicBezTo>
                    <a:pt x="0" y="77487"/>
                    <a:pt x="77487" y="0"/>
                    <a:pt x="173073" y="0"/>
                  </a:cubicBezTo>
                  <a:lnTo>
                    <a:pt x="6588234" y="0"/>
                  </a:lnTo>
                  <a:cubicBezTo>
                    <a:pt x="6683820" y="0"/>
                    <a:pt x="6761307" y="77487"/>
                    <a:pt x="6761307" y="173073"/>
                  </a:cubicBezTo>
                  <a:lnTo>
                    <a:pt x="6761307" y="1557659"/>
                  </a:lnTo>
                  <a:cubicBezTo>
                    <a:pt x="6761307" y="1653245"/>
                    <a:pt x="6683820" y="1730732"/>
                    <a:pt x="6588234" y="1730732"/>
                  </a:cubicBezTo>
                  <a:lnTo>
                    <a:pt x="173073" y="1730732"/>
                  </a:lnTo>
                  <a:cubicBezTo>
                    <a:pt x="77487" y="1730732"/>
                    <a:pt x="0" y="1653245"/>
                    <a:pt x="0" y="1557659"/>
                  </a:cubicBezTo>
                  <a:lnTo>
                    <a:pt x="0" y="173073"/>
                  </a:lnTo>
                  <a:close/>
                </a:path>
              </a:pathLst>
            </a:custGeom>
            <a:noFill/>
            <a:ln>
              <a:solidFill>
                <a:srgbClr val="227ACA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8130" tIns="60960" rIns="60961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rgbClr val="003366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Все заявления, по которым </a:t>
              </a:r>
              <a:r>
                <a:rPr lang="ru-RU" sz="1600" kern="1200" dirty="0" smtClean="0">
                  <a:solidFill>
                    <a:srgbClr val="C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не будет</a:t>
              </a:r>
              <a:r>
                <a:rPr lang="ru-RU" sz="1600" kern="1200" dirty="0" smtClean="0">
                  <a:solidFill>
                    <a:srgbClr val="003366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принято решение по причине отсутствия свободных мест, будут находиться в очереди </a:t>
              </a:r>
              <a:r>
                <a:rPr lang="ru-RU" sz="1600" kern="1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31.08.2020 года</a:t>
              </a:r>
              <a:endParaRPr lang="ru-RU" sz="1600" kern="1200" dirty="0">
                <a:solidFill>
                  <a:srgbClr val="C00000"/>
                </a:solidFill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403648" y="2123097"/>
              <a:ext cx="1008112" cy="1170983"/>
            </a:xfrm>
            <a:prstGeom prst="roundRect">
              <a:avLst>
                <a:gd name="adj" fmla="val 10000"/>
              </a:avLst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" r="-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3" name="Группа 12"/>
          <p:cNvGrpSpPr/>
          <p:nvPr/>
        </p:nvGrpSpPr>
        <p:grpSpPr>
          <a:xfrm>
            <a:off x="875710" y="2967745"/>
            <a:ext cx="6761307" cy="1740519"/>
            <a:chOff x="1894085" y="3429000"/>
            <a:chExt cx="6761307" cy="1740519"/>
          </a:xfrm>
        </p:grpSpPr>
        <p:sp>
          <p:nvSpPr>
            <p:cNvPr id="9" name="Полилиния 8"/>
            <p:cNvSpPr/>
            <p:nvPr/>
          </p:nvSpPr>
          <p:spPr>
            <a:xfrm>
              <a:off x="1894085" y="3429000"/>
              <a:ext cx="6761307" cy="1740519"/>
            </a:xfrm>
            <a:custGeom>
              <a:avLst/>
              <a:gdLst>
                <a:gd name="connsiteX0" fmla="*/ 0 w 6761307"/>
                <a:gd name="connsiteY0" fmla="*/ 194909 h 1949089"/>
                <a:gd name="connsiteX1" fmla="*/ 194909 w 6761307"/>
                <a:gd name="connsiteY1" fmla="*/ 0 h 1949089"/>
                <a:gd name="connsiteX2" fmla="*/ 6566398 w 6761307"/>
                <a:gd name="connsiteY2" fmla="*/ 0 h 1949089"/>
                <a:gd name="connsiteX3" fmla="*/ 6761307 w 6761307"/>
                <a:gd name="connsiteY3" fmla="*/ 194909 h 1949089"/>
                <a:gd name="connsiteX4" fmla="*/ 6761307 w 6761307"/>
                <a:gd name="connsiteY4" fmla="*/ 1754180 h 1949089"/>
                <a:gd name="connsiteX5" fmla="*/ 6566398 w 6761307"/>
                <a:gd name="connsiteY5" fmla="*/ 1949089 h 1949089"/>
                <a:gd name="connsiteX6" fmla="*/ 194909 w 6761307"/>
                <a:gd name="connsiteY6" fmla="*/ 1949089 h 1949089"/>
                <a:gd name="connsiteX7" fmla="*/ 0 w 6761307"/>
                <a:gd name="connsiteY7" fmla="*/ 1754180 h 1949089"/>
                <a:gd name="connsiteX8" fmla="*/ 0 w 6761307"/>
                <a:gd name="connsiteY8" fmla="*/ 194909 h 194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1307" h="1949089">
                  <a:moveTo>
                    <a:pt x="0" y="194909"/>
                  </a:moveTo>
                  <a:cubicBezTo>
                    <a:pt x="0" y="87264"/>
                    <a:pt x="87264" y="0"/>
                    <a:pt x="194909" y="0"/>
                  </a:cubicBezTo>
                  <a:lnTo>
                    <a:pt x="6566398" y="0"/>
                  </a:lnTo>
                  <a:cubicBezTo>
                    <a:pt x="6674043" y="0"/>
                    <a:pt x="6761307" y="87264"/>
                    <a:pt x="6761307" y="194909"/>
                  </a:cubicBezTo>
                  <a:lnTo>
                    <a:pt x="6761307" y="1754180"/>
                  </a:lnTo>
                  <a:cubicBezTo>
                    <a:pt x="6761307" y="1861825"/>
                    <a:pt x="6674043" y="1949089"/>
                    <a:pt x="6566398" y="1949089"/>
                  </a:cubicBezTo>
                  <a:lnTo>
                    <a:pt x="194909" y="1949089"/>
                  </a:lnTo>
                  <a:cubicBezTo>
                    <a:pt x="87264" y="1949089"/>
                    <a:pt x="0" y="1861825"/>
                    <a:pt x="0" y="1754180"/>
                  </a:cubicBezTo>
                  <a:lnTo>
                    <a:pt x="0" y="194909"/>
                  </a:lnTo>
                  <a:close/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08130" tIns="60960" rIns="60961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rgbClr val="003366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При организации новых мест или высвобождении имеющихся мест приглашения будут направляться </a:t>
              </a:r>
              <a:r>
                <a:rPr lang="ru-RU" sz="1600" kern="1200" dirty="0" smtClean="0">
                  <a:solidFill>
                    <a:srgbClr val="C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следующим по очереди </a:t>
              </a:r>
              <a:r>
                <a:rPr lang="ru-RU" sz="1600" kern="1200" dirty="0" smtClean="0">
                  <a:solidFill>
                    <a:srgbClr val="003366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заявителям</a:t>
              </a:r>
              <a:endParaRPr lang="ru-RU" sz="1600" kern="1200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123728" y="3781354"/>
              <a:ext cx="1008112" cy="1015798"/>
            </a:xfrm>
            <a:prstGeom prst="roundRect">
              <a:avLst>
                <a:gd name="adj" fmla="val 10000"/>
              </a:avLst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3000" r="-4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6" name="Полилиния 15"/>
          <p:cNvSpPr/>
          <p:nvPr/>
        </p:nvSpPr>
        <p:spPr>
          <a:xfrm>
            <a:off x="875711" y="4941168"/>
            <a:ext cx="6761307" cy="1501543"/>
          </a:xfrm>
          <a:custGeom>
            <a:avLst/>
            <a:gdLst>
              <a:gd name="connsiteX0" fmla="*/ 0 w 6761307"/>
              <a:gd name="connsiteY0" fmla="*/ 173073 h 1730732"/>
              <a:gd name="connsiteX1" fmla="*/ 173073 w 6761307"/>
              <a:gd name="connsiteY1" fmla="*/ 0 h 1730732"/>
              <a:gd name="connsiteX2" fmla="*/ 6588234 w 6761307"/>
              <a:gd name="connsiteY2" fmla="*/ 0 h 1730732"/>
              <a:gd name="connsiteX3" fmla="*/ 6761307 w 6761307"/>
              <a:gd name="connsiteY3" fmla="*/ 173073 h 1730732"/>
              <a:gd name="connsiteX4" fmla="*/ 6761307 w 6761307"/>
              <a:gd name="connsiteY4" fmla="*/ 1557659 h 1730732"/>
              <a:gd name="connsiteX5" fmla="*/ 6588234 w 6761307"/>
              <a:gd name="connsiteY5" fmla="*/ 1730732 h 1730732"/>
              <a:gd name="connsiteX6" fmla="*/ 173073 w 6761307"/>
              <a:gd name="connsiteY6" fmla="*/ 1730732 h 1730732"/>
              <a:gd name="connsiteX7" fmla="*/ 0 w 6761307"/>
              <a:gd name="connsiteY7" fmla="*/ 1557659 h 1730732"/>
              <a:gd name="connsiteX8" fmla="*/ 0 w 6761307"/>
              <a:gd name="connsiteY8" fmla="*/ 173073 h 173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1307" h="1730732">
                <a:moveTo>
                  <a:pt x="0" y="173073"/>
                </a:moveTo>
                <a:cubicBezTo>
                  <a:pt x="0" y="77487"/>
                  <a:pt x="77487" y="0"/>
                  <a:pt x="173073" y="0"/>
                </a:cubicBezTo>
                <a:lnTo>
                  <a:pt x="6588234" y="0"/>
                </a:lnTo>
                <a:cubicBezTo>
                  <a:pt x="6683820" y="0"/>
                  <a:pt x="6761307" y="77487"/>
                  <a:pt x="6761307" y="173073"/>
                </a:cubicBezTo>
                <a:lnTo>
                  <a:pt x="6761307" y="1557659"/>
                </a:lnTo>
                <a:cubicBezTo>
                  <a:pt x="6761307" y="1653245"/>
                  <a:pt x="6683820" y="1730732"/>
                  <a:pt x="6588234" y="1730732"/>
                </a:cubicBezTo>
                <a:lnTo>
                  <a:pt x="173073" y="1730732"/>
                </a:lnTo>
                <a:cubicBezTo>
                  <a:pt x="77487" y="1730732"/>
                  <a:pt x="0" y="1653245"/>
                  <a:pt x="0" y="1557659"/>
                </a:cubicBezTo>
                <a:lnTo>
                  <a:pt x="0" y="173073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8130" tIns="60960" rIns="60961" bIns="609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Заявления на одного и того же ребенка в одно и тоже учреждение подавать </a:t>
            </a:r>
            <a:r>
              <a:rPr lang="ru-RU" sz="1600" kern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нельзя!</a:t>
            </a:r>
            <a:endParaRPr lang="ru-RU" sz="1600" kern="1200" dirty="0"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2" y="5129567"/>
            <a:ext cx="1225795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4349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4" y="116632"/>
            <a:ext cx="676910" cy="8934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640745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НАПОМИНАНИЕ</a:t>
            </a:r>
            <a:endParaRPr lang="ru-RU" u="sng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90690380"/>
              </p:ext>
            </p:extLst>
          </p:nvPr>
        </p:nvGraphicFramePr>
        <p:xfrm>
          <a:off x="179512" y="1124744"/>
          <a:ext cx="87129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1512168" cy="10448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406688"/>
            <a:ext cx="908720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21373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11540</TotalTime>
  <Words>930</Words>
  <Application>Microsoft Office PowerPoint</Application>
  <PresentationFormat>Экран (4:3)</PresentationFormat>
  <Paragraphs>92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Constantia</vt:lpstr>
      <vt:lpstr>Times New Roman</vt:lpstr>
      <vt:lpstr>Wingdings 2</vt:lpstr>
      <vt:lpstr>Поток</vt:lpstr>
      <vt:lpstr>ПРИЕМ В ПЕРВЫЕ КЛАССЫ  НА 2020/21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Самохвалова Наталья Витальевна</cp:lastModifiedBy>
  <cp:revision>900</cp:revision>
  <cp:lastPrinted>2020-01-10T11:54:30Z</cp:lastPrinted>
  <dcterms:created xsi:type="dcterms:W3CDTF">2007-09-30T08:47:55Z</dcterms:created>
  <dcterms:modified xsi:type="dcterms:W3CDTF">2020-01-14T09:55:46Z</dcterms:modified>
</cp:coreProperties>
</file>