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82" r:id="rId3"/>
    <p:sldId id="284" r:id="rId4"/>
    <p:sldId id="285" r:id="rId5"/>
    <p:sldId id="286" r:id="rId6"/>
    <p:sldId id="287" r:id="rId7"/>
    <p:sldId id="268" r:id="rId8"/>
    <p:sldId id="288" r:id="rId9"/>
    <p:sldId id="292" r:id="rId10"/>
    <p:sldId id="293" r:id="rId11"/>
    <p:sldId id="294" r:id="rId12"/>
    <p:sldId id="295" r:id="rId13"/>
    <p:sldId id="296" r:id="rId14"/>
    <p:sldId id="258" r:id="rId15"/>
    <p:sldId id="279" r:id="rId16"/>
    <p:sldId id="267" r:id="rId17"/>
    <p:sldId id="283" r:id="rId18"/>
    <p:sldId id="270" r:id="rId19"/>
    <p:sldId id="269" r:id="rId20"/>
    <p:sldId id="271" r:id="rId21"/>
    <p:sldId id="272" r:id="rId22"/>
    <p:sldId id="273" r:id="rId23"/>
    <p:sldId id="263" r:id="rId24"/>
    <p:sldId id="262" r:id="rId25"/>
    <p:sldId id="264" r:id="rId26"/>
    <p:sldId id="265" r:id="rId27"/>
    <p:sldId id="266" r:id="rId28"/>
    <p:sldId id="261" r:id="rId29"/>
    <p:sldId id="297" r:id="rId30"/>
    <p:sldId id="260" r:id="rId31"/>
    <p:sldId id="278" r:id="rId32"/>
    <p:sldId id="277" r:id="rId33"/>
    <p:sldId id="276" r:id="rId34"/>
    <p:sldId id="275" r:id="rId35"/>
    <p:sldId id="274" r:id="rId36"/>
    <p:sldId id="291" r:id="rId37"/>
    <p:sldId id="259" r:id="rId38"/>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тапова Юлия Ивановна" initials="ПЮИ" lastIdx="1" clrIdx="0">
    <p:extLst>
      <p:ext uri="{19B8F6BF-5375-455C-9EA6-DF929625EA0E}">
        <p15:presenceInfo xmlns:p15="http://schemas.microsoft.com/office/powerpoint/2012/main" userId="S-1-5-21-2944462463-41517796-893743237-54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ru-RU" sz="1400" dirty="0" smtClean="0"/>
              <a:t> </a:t>
            </a:r>
            <a:r>
              <a:rPr lang="ru-RU" sz="1400" dirty="0"/>
              <a:t>Информирование через источники СМИ</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8.8929966071314259E-2"/>
          <c:w val="1"/>
          <c:h val="0.65071218231867356"/>
        </c:manualLayout>
      </c:layout>
      <c:pie3DChart>
        <c:varyColors val="1"/>
        <c:ser>
          <c:idx val="0"/>
          <c:order val="0"/>
          <c:explosion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3F0-40C7-B44B-38102DDA1F5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3F0-40C7-B44B-38102DDA1F5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3F0-40C7-B44B-38102DDA1F5C}"/>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Лист1!$L$180:$L$182</c:f>
              <c:strCache>
                <c:ptCount val="3"/>
                <c:pt idx="0">
                  <c:v>выход в эфир на телерадиоканалах</c:v>
                </c:pt>
                <c:pt idx="1">
                  <c:v>в печатных изданиях </c:v>
                </c:pt>
                <c:pt idx="2">
                  <c:v>на официальном портале Администрации города</c:v>
                </c:pt>
              </c:strCache>
            </c:strRef>
          </c:cat>
          <c:val>
            <c:numRef>
              <c:f>Лист1!$M$180:$M$182</c:f>
              <c:numCache>
                <c:formatCode>General</c:formatCode>
                <c:ptCount val="3"/>
                <c:pt idx="0">
                  <c:v>218</c:v>
                </c:pt>
                <c:pt idx="1">
                  <c:v>29</c:v>
                </c:pt>
                <c:pt idx="2">
                  <c:v>65</c:v>
                </c:pt>
              </c:numCache>
            </c:numRef>
          </c:val>
          <c:extLst>
            <c:ext xmlns:c16="http://schemas.microsoft.com/office/drawing/2014/chart" uri="{C3380CC4-5D6E-409C-BE32-E72D297353CC}">
              <c16:uniqueId val="{00000006-13F0-40C7-B44B-38102DDA1F5C}"/>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46177130640698"/>
          <c:y val="4.8315358529919618E-2"/>
          <c:w val="0.33404286317048204"/>
          <c:h val="0.92352144778683798"/>
        </c:manualLayout>
      </c:layout>
      <c:doughnut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19-417A-8BB8-51D651640B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19-417A-8BB8-51D651640B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419-417A-8BB8-51D651640B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419-417A-8BB8-51D651640B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419-417A-8BB8-51D651640B6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419-417A-8BB8-51D651640B6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419-417A-8BB8-51D651640B6F}"/>
              </c:ext>
            </c:extLst>
          </c:dPt>
          <c:dLbls>
            <c:dLbl>
              <c:idx val="0"/>
              <c:layout>
                <c:manualLayout>
                  <c:x val="0.24684758043445243"/>
                  <c:y val="3.0197099081199692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419-417A-8BB8-51D651640B6F}"/>
                </c:ext>
              </c:extLst>
            </c:dLbl>
            <c:dLbl>
              <c:idx val="1"/>
              <c:layout>
                <c:manualLayout>
                  <c:x val="0.14745320070199583"/>
                  <c:y val="9.663071705983923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419-417A-8BB8-51D651640B6F}"/>
                </c:ext>
              </c:extLst>
            </c:dLbl>
            <c:dLbl>
              <c:idx val="2"/>
              <c:layout>
                <c:manualLayout>
                  <c:x val="0.21844918622517898"/>
                  <c:y val="0.1570249152222387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419-417A-8BB8-51D651640B6F}"/>
                </c:ext>
              </c:extLst>
            </c:dLbl>
            <c:dLbl>
              <c:idx val="3"/>
              <c:layout>
                <c:manualLayout>
                  <c:x val="-0.26432351533246679"/>
                  <c:y val="-6.341390807051960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419-417A-8BB8-51D651640B6F}"/>
                </c:ext>
              </c:extLst>
            </c:dLbl>
            <c:dLbl>
              <c:idx val="4"/>
              <c:layout>
                <c:manualLayout>
                  <c:x val="-0.22391041588080862"/>
                  <c:y val="-5.435477834615962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419-417A-8BB8-51D651640B6F}"/>
                </c:ext>
              </c:extLst>
            </c:dLbl>
            <c:dLbl>
              <c:idx val="5"/>
              <c:layout>
                <c:manualLayout>
                  <c:x val="-0.19769651353378712"/>
                  <c:y val="-0.11474897650855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419-417A-8BB8-51D651640B6F}"/>
                </c:ext>
              </c:extLst>
            </c:dLbl>
            <c:dLbl>
              <c:idx val="6"/>
              <c:layout>
                <c:manualLayout>
                  <c:x val="-7.0995985523183175E-2"/>
                  <c:y val="-6.945332788675945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419-417A-8BB8-51D651640B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Лист1!$A$3:$A$9</c:f>
              <c:strCache>
                <c:ptCount val="7"/>
                <c:pt idx="0">
                  <c:v>Наличие организационно-распорядительной документации</c:v>
                </c:pt>
                <c:pt idx="1">
                  <c:v>Организация проведения медицинских осмотров и психиатрических освидетельствований</c:v>
                </c:pt>
                <c:pt idx="2">
                  <c:v>Обеспечение работников средствами индивидуальной защиты, смывающими и (или) обезвреживающими средствами</c:v>
                </c:pt>
                <c:pt idx="3">
                  <c:v>Организация проведения обучения, инструктажа по охране труда</c:v>
                </c:pt>
                <c:pt idx="4">
                  <c:v>Обеспечение электробезопасности</c:v>
                </c:pt>
                <c:pt idx="5">
                  <c:v>Организация контроля за состоянием условий и охраны труда работодателем</c:v>
                </c:pt>
                <c:pt idx="6">
                  <c:v>Другие</c:v>
                </c:pt>
              </c:strCache>
            </c:strRef>
          </c:cat>
          <c:val>
            <c:numRef>
              <c:f>Лист1!$B$3:$B$9</c:f>
              <c:numCache>
                <c:formatCode>0%</c:formatCode>
                <c:ptCount val="7"/>
                <c:pt idx="0">
                  <c:v>0.12</c:v>
                </c:pt>
                <c:pt idx="1">
                  <c:v>7.0000000000000007E-2</c:v>
                </c:pt>
                <c:pt idx="2">
                  <c:v>0.21</c:v>
                </c:pt>
                <c:pt idx="3">
                  <c:v>0.23</c:v>
                </c:pt>
                <c:pt idx="4">
                  <c:v>0.17</c:v>
                </c:pt>
                <c:pt idx="5">
                  <c:v>0.08</c:v>
                </c:pt>
                <c:pt idx="6">
                  <c:v>0.12</c:v>
                </c:pt>
              </c:numCache>
            </c:numRef>
          </c:val>
          <c:extLst>
            <c:ext xmlns:c16="http://schemas.microsoft.com/office/drawing/2014/chart" uri="{C3380CC4-5D6E-409C-BE32-E72D297353CC}">
              <c16:uniqueId val="{0000000E-D419-417A-8BB8-51D651640B6F}"/>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495399465728348E-2"/>
          <c:y val="0.39320623440440605"/>
          <c:w val="0.97750458465419099"/>
          <c:h val="0.53299454751359587"/>
        </c:manualLayout>
      </c:layout>
      <c:pie3DChart>
        <c:varyColors val="1"/>
        <c:ser>
          <c:idx val="0"/>
          <c:order val="0"/>
          <c:tx>
            <c:strRef>
              <c:f>Лист1!$B$1</c:f>
              <c:strCache>
                <c:ptCount val="1"/>
                <c:pt idx="0">
                  <c:v>Зарегистрировано в 2019 году 45 коллективных договоров и 209 изменений, дополнений к ним </c:v>
                </c:pt>
              </c:strCache>
            </c:strRef>
          </c:tx>
          <c:explosion val="15"/>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960-4711-BA35-4CD0F86DDED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960-4711-BA35-4CD0F86DDED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960-4711-BA35-4CD0F86DDED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960-4711-BA35-4CD0F86DDED0}"/>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960-4711-BA35-4CD0F86DDED0}"/>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C960-4711-BA35-4CD0F86DDED0}"/>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C960-4711-BA35-4CD0F86DDED0}"/>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C960-4711-BA35-4CD0F86DDED0}"/>
              </c:ext>
            </c:extLst>
          </c:dPt>
          <c:dPt>
            <c:idx val="8"/>
            <c:bubble3D val="0"/>
            <c:explosion val="1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C960-4711-BA35-4CD0F86DDED0}"/>
              </c:ext>
            </c:extLst>
          </c:dPt>
          <c:dLbls>
            <c:dLbl>
              <c:idx val="0"/>
              <c:layout>
                <c:manualLayout>
                  <c:x val="-0.17620791579165004"/>
                  <c:y val="-0.16102199067074527"/>
                </c:manualLayout>
              </c:layout>
              <c:tx>
                <c:rich>
                  <a:bodyPr rot="0" spcFirstLastPara="1" vertOverflow="ellipsis" vert="horz" wrap="square" anchor="ctr" anchorCtr="1"/>
                  <a:lstStyle/>
                  <a:p>
                    <a:pPr>
                      <a:defRPr sz="1330" b="1" i="0" u="none" strike="noStrike" kern="1200" spc="0" baseline="0">
                        <a:solidFill>
                          <a:schemeClr val="accent1"/>
                        </a:solidFill>
                        <a:latin typeface="Times New Roman" panose="02020603050405020304" pitchFamily="18" charset="0"/>
                        <a:ea typeface="+mn-ea"/>
                        <a:cs typeface="Times New Roman" panose="02020603050405020304" pitchFamily="18" charset="0"/>
                      </a:defRPr>
                    </a:pPr>
                    <a:fld id="{A77B182B-2448-4AC1-885C-8EA546D4B39B}" type="CATEGORYNAME">
                      <a:rPr lang="ru-RU" smtClean="0"/>
                      <a:pPr>
                        <a:defRPr sz="1330" b="1" i="0" u="none" strike="noStrike" kern="1200" spc="0" baseline="0">
                          <a:solidFill>
                            <a:schemeClr val="accent1"/>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739C6415-9828-4C0C-960B-52E4C1C7C018}" type="VALUE">
                      <a:rPr lang="ru-RU" baseline="0"/>
                      <a:pPr>
                        <a:defRPr sz="1330" b="1" i="0" u="none" strike="noStrike" kern="1200" spc="0" baseline="0">
                          <a:solidFill>
                            <a:schemeClr val="accent1"/>
                          </a:solidFill>
                          <a:latin typeface="Times New Roman" panose="02020603050405020304" pitchFamily="18" charset="0"/>
                          <a:ea typeface="+mn-ea"/>
                          <a:cs typeface="Times New Roman" panose="02020603050405020304" pitchFamily="18" charset="0"/>
                        </a:defRPr>
                      </a:pPr>
                      <a:t>[ЗНАЧЕНИЕ]</a:t>
                    </a:fld>
                    <a:r>
                      <a:rPr lang="ru-RU" baseline="0" dirty="0"/>
                      <a:t>; </a:t>
                    </a:r>
                    <a:fld id="{0406DA80-87E6-4DD8-8F59-67B64EDDEC3D}" type="PERCENTAGE">
                      <a:rPr lang="ru-RU" baseline="0"/>
                      <a:pPr>
                        <a:defRPr sz="1330" b="1" i="0" u="none" strike="noStrike" kern="1200" spc="0" baseline="0">
                          <a:solidFill>
                            <a:schemeClr val="accent1"/>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6536752638697244"/>
                      <c:h val="0.10647121902968644"/>
                    </c:manualLayout>
                  </c15:layout>
                  <c15:dlblFieldTable/>
                  <c15:showDataLabelsRange val="0"/>
                </c:ext>
                <c:ext xmlns:c16="http://schemas.microsoft.com/office/drawing/2014/chart" uri="{C3380CC4-5D6E-409C-BE32-E72D297353CC}">
                  <c16:uniqueId val="{00000001-C960-4711-BA35-4CD0F86DDED0}"/>
                </c:ext>
              </c:extLst>
            </c:dLbl>
            <c:dLbl>
              <c:idx val="1"/>
              <c:layout>
                <c:manualLayout>
                  <c:x val="0.13317092976045472"/>
                  <c:y val="-2.6381405294635202E-2"/>
                </c:manualLayout>
              </c:layout>
              <c:tx>
                <c:rich>
                  <a:bodyPr rot="0" spcFirstLastPara="1" vertOverflow="ellipsis" vert="horz" wrap="square" anchor="ctr" anchorCtr="1"/>
                  <a:lstStyle/>
                  <a:p>
                    <a:pPr>
                      <a:defRPr sz="133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fld id="{0FF58EF2-2F9D-42DA-8A71-8A8D2F491985}" type="CATEGORYNAME">
                      <a:rPr lang="ru-RU" smtClean="0"/>
                      <a:pPr>
                        <a:defRPr sz="133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B0B05145-95F4-4B15-B713-6548DDCAE8D4}" type="VALUE">
                      <a:rPr lang="ru-RU" baseline="0"/>
                      <a:pPr>
                        <a:defRPr sz="133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t>[ЗНАЧЕНИЕ]</a:t>
                    </a:fld>
                    <a:r>
                      <a:rPr lang="ru-RU" baseline="0" dirty="0"/>
                      <a:t>; </a:t>
                    </a:r>
                    <a:fld id="{5DDED702-4ADC-4893-AC58-63023ADAE57F}" type="PERCENTAGE">
                      <a:rPr lang="ru-RU" baseline="0"/>
                      <a:pPr>
                        <a:defRPr sz="133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960-4711-BA35-4CD0F86DDED0}"/>
                </c:ext>
              </c:extLst>
            </c:dLbl>
            <c:dLbl>
              <c:idx val="2"/>
              <c:layout>
                <c:manualLayout>
                  <c:x val="0.152542331758555"/>
                  <c:y val="-1.1873453295724715E-2"/>
                </c:manualLayout>
              </c:layout>
              <c:tx>
                <c:rich>
                  <a:bodyPr rot="0" spcFirstLastPara="1" vertOverflow="ellipsis" vert="horz" wrap="square" anchor="ctr" anchorCtr="1"/>
                  <a:lstStyle/>
                  <a:p>
                    <a:pPr>
                      <a:defRPr sz="1330" b="1" i="0" u="none" strike="noStrike" kern="1200" spc="0" baseline="0">
                        <a:solidFill>
                          <a:schemeClr val="accent3">
                            <a:lumMod val="75000"/>
                          </a:schemeClr>
                        </a:solidFill>
                        <a:latin typeface="Times New Roman" panose="02020603050405020304" pitchFamily="18" charset="0"/>
                        <a:ea typeface="+mn-ea"/>
                        <a:cs typeface="Times New Roman" panose="02020603050405020304" pitchFamily="18" charset="0"/>
                      </a:defRPr>
                    </a:pPr>
                    <a:fld id="{CA666C30-274A-476D-AB76-25C7069DEC4B}" type="CATEGORYNAME">
                      <a:rPr lang="ru-RU" smtClean="0">
                        <a:solidFill>
                          <a:schemeClr val="accent3">
                            <a:lumMod val="75000"/>
                          </a:schemeClr>
                        </a:solidFill>
                      </a:rPr>
                      <a:pPr>
                        <a:defRPr sz="1330" b="1" i="0" u="none" strike="noStrike" kern="1200" spc="0" baseline="0">
                          <a:solidFill>
                            <a:schemeClr val="accent3">
                              <a:lumMod val="75000"/>
                            </a:schemeClr>
                          </a:solidFill>
                          <a:latin typeface="Times New Roman" panose="02020603050405020304" pitchFamily="18" charset="0"/>
                          <a:ea typeface="+mn-ea"/>
                          <a:cs typeface="Times New Roman" panose="02020603050405020304" pitchFamily="18" charset="0"/>
                        </a:defRPr>
                      </a:pPr>
                      <a:t>[ИМЯ КАТЕГОРИИ]</a:t>
                    </a:fld>
                    <a:r>
                      <a:rPr lang="ru-RU" dirty="0" smtClean="0">
                        <a:solidFill>
                          <a:schemeClr val="accent3">
                            <a:lumMod val="75000"/>
                          </a:schemeClr>
                        </a:solidFill>
                      </a:rPr>
                      <a:t> </a:t>
                    </a:r>
                    <a:fld id="{7423C0DE-B56F-4690-AF3A-8860CF24051B}" type="VALUE">
                      <a:rPr lang="ru-RU">
                        <a:solidFill>
                          <a:schemeClr val="accent3">
                            <a:lumMod val="75000"/>
                          </a:schemeClr>
                        </a:solidFill>
                      </a:rPr>
                      <a:pPr>
                        <a:defRPr sz="1330" b="1" i="0" u="none" strike="noStrike" kern="1200" spc="0" baseline="0">
                          <a:solidFill>
                            <a:schemeClr val="accent3">
                              <a:lumMod val="75000"/>
                            </a:schemeClr>
                          </a:solidFill>
                          <a:latin typeface="Times New Roman" panose="02020603050405020304" pitchFamily="18" charset="0"/>
                          <a:ea typeface="+mn-ea"/>
                          <a:cs typeface="Times New Roman" panose="02020603050405020304" pitchFamily="18" charset="0"/>
                        </a:defRPr>
                      </a:pPr>
                      <a:t>[ЗНАЧЕНИЕ]</a:t>
                    </a:fld>
                    <a:r>
                      <a:rPr lang="ru-RU" dirty="0">
                        <a:solidFill>
                          <a:schemeClr val="accent3">
                            <a:lumMod val="75000"/>
                          </a:schemeClr>
                        </a:solidFill>
                      </a:rPr>
                      <a:t>; </a:t>
                    </a:r>
                    <a:fld id="{C84A8376-2D68-45F7-8DD2-7ECD8FA6A0A8}" type="PERCENTAGE">
                      <a:rPr lang="ru-RU">
                        <a:solidFill>
                          <a:schemeClr val="accent3">
                            <a:lumMod val="75000"/>
                          </a:schemeClr>
                        </a:solidFill>
                      </a:rPr>
                      <a:pPr>
                        <a:defRPr sz="1330" b="1" i="0" u="none" strike="noStrike" kern="1200" spc="0" baseline="0">
                          <a:solidFill>
                            <a:schemeClr val="accent3">
                              <a:lumMod val="75000"/>
                            </a:schemeClr>
                          </a:solidFill>
                          <a:latin typeface="Times New Roman" panose="02020603050405020304" pitchFamily="18" charset="0"/>
                          <a:ea typeface="+mn-ea"/>
                          <a:cs typeface="Times New Roman" panose="02020603050405020304" pitchFamily="18" charset="0"/>
                        </a:defRPr>
                      </a:pPr>
                      <a:t>[ПРОЦЕНТ]</a:t>
                    </a:fld>
                    <a:endParaRPr lang="ru-RU" dirty="0">
                      <a:solidFill>
                        <a:schemeClr val="accent3">
                          <a:lumMod val="75000"/>
                        </a:schemeClr>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36603381066079715"/>
                      <c:h val="8.5090277199946773E-2"/>
                    </c:manualLayout>
                  </c15:layout>
                  <c15:dlblFieldTable/>
                  <c15:showDataLabelsRange val="0"/>
                </c:ext>
                <c:ext xmlns:c16="http://schemas.microsoft.com/office/drawing/2014/chart" uri="{C3380CC4-5D6E-409C-BE32-E72D297353CC}">
                  <c16:uniqueId val="{00000005-C960-4711-BA35-4CD0F86DDED0}"/>
                </c:ext>
              </c:extLst>
            </c:dLbl>
            <c:dLbl>
              <c:idx val="3"/>
              <c:layout>
                <c:manualLayout>
                  <c:x val="-3.7352821762078797E-2"/>
                  <c:y val="-1.7738322038538246E-2"/>
                </c:manualLayout>
              </c:layout>
              <c:tx>
                <c:rich>
                  <a:bodyPr rot="0" spcFirstLastPara="1" vertOverflow="ellipsis" vert="horz" wrap="square" anchor="ctr" anchorCtr="1"/>
                  <a:lstStyle/>
                  <a:p>
                    <a:pPr>
                      <a:defRPr sz="1330" b="1" i="0" u="none" strike="noStrike" kern="1200" spc="0" baseline="0">
                        <a:solidFill>
                          <a:schemeClr val="accent4"/>
                        </a:solidFill>
                        <a:latin typeface="Times New Roman" panose="02020603050405020304" pitchFamily="18" charset="0"/>
                        <a:ea typeface="+mn-ea"/>
                        <a:cs typeface="Times New Roman" panose="02020603050405020304" pitchFamily="18" charset="0"/>
                      </a:defRPr>
                    </a:pPr>
                    <a:fld id="{EB6C83DE-352A-4515-B2BB-6DDC21617BA6}" type="CATEGORYNAME">
                      <a:rPr lang="ru-RU" smtClean="0"/>
                      <a:pPr>
                        <a:defRPr sz="1330" b="1" i="0" u="none" strike="noStrike" kern="1200" spc="0" baseline="0">
                          <a:solidFill>
                            <a:schemeClr val="accent4"/>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30FD83ED-3916-4085-81B8-7909ECB431ED}" type="VALUE">
                      <a:rPr lang="ru-RU" baseline="0"/>
                      <a:pPr>
                        <a:defRPr sz="1330" b="1" i="0" u="none" strike="noStrike" kern="1200" spc="0" baseline="0">
                          <a:solidFill>
                            <a:schemeClr val="accent4"/>
                          </a:solidFill>
                          <a:latin typeface="Times New Roman" panose="02020603050405020304" pitchFamily="18" charset="0"/>
                          <a:ea typeface="+mn-ea"/>
                          <a:cs typeface="Times New Roman" panose="02020603050405020304" pitchFamily="18" charset="0"/>
                        </a:defRPr>
                      </a:pPr>
                      <a:t>[ЗНАЧЕНИЕ]</a:t>
                    </a:fld>
                    <a:r>
                      <a:rPr lang="ru-RU" baseline="0" dirty="0"/>
                      <a:t>; </a:t>
                    </a:r>
                    <a:fld id="{BC92715A-494F-4ADE-ABA7-6C21194D2898}" type="PERCENTAGE">
                      <a:rPr lang="ru-RU" baseline="0"/>
                      <a:pPr>
                        <a:defRPr sz="1330" b="1" i="0" u="none" strike="noStrike" kern="1200" spc="0" baseline="0">
                          <a:solidFill>
                            <a:schemeClr val="accent4"/>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8269583537137027"/>
                      <c:h val="8.4203814716941078E-2"/>
                    </c:manualLayout>
                  </c15:layout>
                  <c15:dlblFieldTable/>
                  <c15:showDataLabelsRange val="0"/>
                </c:ext>
                <c:ext xmlns:c16="http://schemas.microsoft.com/office/drawing/2014/chart" uri="{C3380CC4-5D6E-409C-BE32-E72D297353CC}">
                  <c16:uniqueId val="{00000007-C960-4711-BA35-4CD0F86DDED0}"/>
                </c:ext>
              </c:extLst>
            </c:dLbl>
            <c:dLbl>
              <c:idx val="4"/>
              <c:layout/>
              <c:tx>
                <c:rich>
                  <a:bodyPr rot="0" spcFirstLastPara="1" vertOverflow="ellipsis" vert="horz" wrap="square" anchor="ctr" anchorCtr="1"/>
                  <a:lstStyle/>
                  <a:p>
                    <a:pPr>
                      <a:defRPr sz="1330" b="1" i="0" u="none" strike="noStrike" kern="1200" spc="0" baseline="0">
                        <a:solidFill>
                          <a:schemeClr val="accent5"/>
                        </a:solidFill>
                        <a:latin typeface="Times New Roman" panose="02020603050405020304" pitchFamily="18" charset="0"/>
                        <a:ea typeface="+mn-ea"/>
                        <a:cs typeface="Times New Roman" panose="02020603050405020304" pitchFamily="18" charset="0"/>
                      </a:defRPr>
                    </a:pPr>
                    <a:fld id="{51E10D3E-9681-42DA-B731-5E3975958A51}" type="CATEGORYNAME">
                      <a:rPr lang="ru-RU" smtClean="0"/>
                      <a:pPr>
                        <a:defRPr sz="1330" b="1" i="0" u="none" strike="noStrike" kern="1200" spc="0" baseline="0">
                          <a:solidFill>
                            <a:schemeClr val="accent5"/>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897C99F6-51F7-488C-9F33-5AC15724B8DD}" type="VALUE">
                      <a:rPr lang="ru-RU" baseline="0"/>
                      <a:pPr>
                        <a:defRPr sz="1330" b="1" i="0" u="none" strike="noStrike" kern="1200" spc="0" baseline="0">
                          <a:solidFill>
                            <a:schemeClr val="accent5"/>
                          </a:solidFill>
                          <a:latin typeface="Times New Roman" panose="02020603050405020304" pitchFamily="18" charset="0"/>
                          <a:ea typeface="+mn-ea"/>
                          <a:cs typeface="Times New Roman" panose="02020603050405020304" pitchFamily="18" charset="0"/>
                        </a:defRPr>
                      </a:pPr>
                      <a:t>[ЗНАЧЕНИЕ]</a:t>
                    </a:fld>
                    <a:r>
                      <a:rPr lang="ru-RU" baseline="0" dirty="0"/>
                      <a:t>; </a:t>
                    </a:r>
                    <a:fld id="{A566D8B2-6791-4879-9929-154421F04210}" type="PERCENTAGE">
                      <a:rPr lang="ru-RU" baseline="0"/>
                      <a:pPr>
                        <a:defRPr sz="1330" b="1" i="0" u="none" strike="noStrike" kern="1200" spc="0" baseline="0">
                          <a:solidFill>
                            <a:schemeClr val="accent5"/>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9-C960-4711-BA35-4CD0F86DDED0}"/>
                </c:ext>
              </c:extLst>
            </c:dLbl>
            <c:dLbl>
              <c:idx val="5"/>
              <c:layout>
                <c:manualLayout>
                  <c:x val="-2.5220972833620023E-3"/>
                  <c:y val="-3.9004964562408165E-2"/>
                </c:manualLayout>
              </c:layout>
              <c:tx>
                <c:rich>
                  <a:bodyPr rot="0" spcFirstLastPara="1" vertOverflow="ellipsis" vert="horz" wrap="square" anchor="ctr" anchorCtr="1"/>
                  <a:lstStyle/>
                  <a:p>
                    <a:pPr>
                      <a:defRPr sz="1330" b="1" i="0" u="none" strike="noStrike" kern="1200" spc="0" baseline="0">
                        <a:solidFill>
                          <a:schemeClr val="accent1">
                            <a:lumMod val="50000"/>
                          </a:schemeClr>
                        </a:solidFill>
                        <a:latin typeface="Times New Roman" panose="02020603050405020304" pitchFamily="18" charset="0"/>
                        <a:ea typeface="+mn-ea"/>
                        <a:cs typeface="Times New Roman" panose="02020603050405020304" pitchFamily="18" charset="0"/>
                      </a:defRPr>
                    </a:pPr>
                    <a:fld id="{91907803-A73F-4E58-9154-1DE17F2AFEE0}" type="CATEGORYNAME">
                      <a:rPr lang="ru-RU">
                        <a:solidFill>
                          <a:schemeClr val="accent1">
                            <a:lumMod val="50000"/>
                          </a:schemeClr>
                        </a:solidFill>
                      </a:rPr>
                      <a:pPr>
                        <a:defRPr sz="1330" b="1" i="0" u="none" strike="noStrike" kern="1200" spc="0" baseline="0">
                          <a:solidFill>
                            <a:schemeClr val="accent1">
                              <a:lumMod val="50000"/>
                            </a:schemeClr>
                          </a:solidFill>
                          <a:latin typeface="Times New Roman" panose="02020603050405020304" pitchFamily="18" charset="0"/>
                          <a:ea typeface="+mn-ea"/>
                          <a:cs typeface="Times New Roman" panose="02020603050405020304" pitchFamily="18" charset="0"/>
                        </a:defRPr>
                      </a:pPr>
                      <a:t>[ИМЯ КАТЕГОРИИ]</a:t>
                    </a:fld>
                    <a:r>
                      <a:rPr lang="ru-RU">
                        <a:solidFill>
                          <a:schemeClr val="accent1">
                            <a:lumMod val="50000"/>
                          </a:schemeClr>
                        </a:solidFill>
                      </a:rPr>
                      <a:t>;     </a:t>
                    </a:r>
                    <a:fld id="{DC09D1FC-A292-48F1-A552-FE17ACBB0700}" type="VALUE">
                      <a:rPr lang="ru-RU">
                        <a:solidFill>
                          <a:schemeClr val="accent1">
                            <a:lumMod val="50000"/>
                          </a:schemeClr>
                        </a:solidFill>
                      </a:rPr>
                      <a:pPr>
                        <a:defRPr sz="1330" b="1" i="0" u="none" strike="noStrike" kern="1200" spc="0" baseline="0">
                          <a:solidFill>
                            <a:schemeClr val="accent1">
                              <a:lumMod val="50000"/>
                            </a:schemeClr>
                          </a:solidFill>
                          <a:latin typeface="Times New Roman" panose="02020603050405020304" pitchFamily="18" charset="0"/>
                          <a:ea typeface="+mn-ea"/>
                          <a:cs typeface="Times New Roman" panose="02020603050405020304" pitchFamily="18" charset="0"/>
                        </a:defRPr>
                      </a:pPr>
                      <a:t>[ЗНАЧЕНИЕ]</a:t>
                    </a:fld>
                    <a:r>
                      <a:rPr lang="ru-RU">
                        <a:solidFill>
                          <a:schemeClr val="accent1">
                            <a:lumMod val="50000"/>
                          </a:schemeClr>
                        </a:solidFill>
                      </a:rPr>
                      <a:t>; </a:t>
                    </a:r>
                    <a:fld id="{B23DE57E-97C3-441D-A8DE-884A98029D88}" type="PERCENTAGE">
                      <a:rPr lang="ru-RU">
                        <a:solidFill>
                          <a:schemeClr val="accent1">
                            <a:lumMod val="50000"/>
                          </a:schemeClr>
                        </a:solidFill>
                      </a:rPr>
                      <a:pPr>
                        <a:defRPr sz="1330" b="1" i="0" u="none" strike="noStrike" kern="1200" spc="0" baseline="0">
                          <a:solidFill>
                            <a:schemeClr val="accent1">
                              <a:lumMod val="50000"/>
                            </a:schemeClr>
                          </a:solidFill>
                          <a:latin typeface="Times New Roman" panose="02020603050405020304" pitchFamily="18" charset="0"/>
                          <a:ea typeface="+mn-ea"/>
                          <a:cs typeface="Times New Roman" panose="02020603050405020304" pitchFamily="18" charset="0"/>
                        </a:defRPr>
                      </a:pPr>
                      <a:t>[ПРОЦЕНТ]</a:t>
                    </a:fld>
                    <a:endParaRPr lang="ru-RU">
                      <a:solidFill>
                        <a:schemeClr val="accent1">
                          <a:lumMod val="50000"/>
                        </a:schemeClr>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3073739048697094"/>
                      <c:h val="0.11869121510926536"/>
                    </c:manualLayout>
                  </c15:layout>
                  <c15:dlblFieldTable/>
                  <c15:showDataLabelsRange val="0"/>
                </c:ext>
                <c:ext xmlns:c16="http://schemas.microsoft.com/office/drawing/2014/chart" uri="{C3380CC4-5D6E-409C-BE32-E72D297353CC}">
                  <c16:uniqueId val="{0000000B-C960-4711-BA35-4CD0F86DDED0}"/>
                </c:ext>
              </c:extLst>
            </c:dLbl>
            <c:dLbl>
              <c:idx val="6"/>
              <c:layout>
                <c:manualLayout>
                  <c:x val="5.6841250507511099E-3"/>
                  <c:y val="-0.10288226782352185"/>
                </c:manualLayout>
              </c:layout>
              <c:tx>
                <c:rich>
                  <a:bodyPr rot="0" spcFirstLastPara="1" vertOverflow="ellipsis" vert="horz" wrap="square" anchor="ctr" anchorCtr="1"/>
                  <a:lstStyle/>
                  <a:p>
                    <a:pPr>
                      <a:defRPr sz="1330" b="1" i="0" u="none" strike="noStrike" kern="1200" spc="0" baseline="0">
                        <a:solidFill>
                          <a:schemeClr val="accent1">
                            <a:lumMod val="60000"/>
                          </a:schemeClr>
                        </a:solidFill>
                        <a:latin typeface="Times New Roman" panose="02020603050405020304" pitchFamily="18" charset="0"/>
                        <a:ea typeface="+mn-ea"/>
                        <a:cs typeface="Times New Roman" panose="02020603050405020304" pitchFamily="18" charset="0"/>
                      </a:defRPr>
                    </a:pPr>
                    <a:fld id="{ABC929CB-2C91-4BB6-B5A8-FAA3F756CB40}" type="CATEGORYNAME">
                      <a:rPr lang="ru-RU" smtClean="0"/>
                      <a:pPr>
                        <a:defRPr sz="1330" b="1" i="0" u="none" strike="noStrike" kern="1200" spc="0" baseline="0">
                          <a:solidFill>
                            <a:schemeClr val="accent1">
                              <a:lumMod val="60000"/>
                            </a:schemeClr>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5917A607-F89A-407D-AD79-61699BA14ED7}" type="VALUE">
                      <a:rPr lang="ru-RU" baseline="0" smtClean="0"/>
                      <a:pPr>
                        <a:defRPr sz="1330" b="1" i="0" u="none" strike="noStrike" kern="1200" spc="0" baseline="0">
                          <a:solidFill>
                            <a:schemeClr val="accent1">
                              <a:lumMod val="60000"/>
                            </a:schemeClr>
                          </a:solidFill>
                          <a:latin typeface="Times New Roman" panose="02020603050405020304" pitchFamily="18" charset="0"/>
                          <a:ea typeface="+mn-ea"/>
                          <a:cs typeface="Times New Roman" panose="02020603050405020304" pitchFamily="18" charset="0"/>
                        </a:defRPr>
                      </a:pPr>
                      <a:t>[ЗНАЧЕНИЕ]</a:t>
                    </a:fld>
                    <a:r>
                      <a:rPr lang="ru-RU" baseline="0" dirty="0"/>
                      <a:t>; </a:t>
                    </a:r>
                    <a:fld id="{8E18BB89-06CD-479A-B1D3-1F5DD886461E}" type="PERCENTAGE">
                      <a:rPr lang="ru-RU" baseline="0"/>
                      <a:pPr>
                        <a:defRPr sz="1330" b="1" i="0" u="none" strike="noStrike" kern="1200" spc="0" baseline="0">
                          <a:solidFill>
                            <a:schemeClr val="accent1">
                              <a:lumMod val="60000"/>
                            </a:schemeClr>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5939105054011973"/>
                      <c:h val="8.5977646920794903E-2"/>
                    </c:manualLayout>
                  </c15:layout>
                  <c15:dlblFieldTable/>
                  <c15:showDataLabelsRange val="0"/>
                </c:ext>
                <c:ext xmlns:c16="http://schemas.microsoft.com/office/drawing/2014/chart" uri="{C3380CC4-5D6E-409C-BE32-E72D297353CC}">
                  <c16:uniqueId val="{0000000D-C960-4711-BA35-4CD0F86DDED0}"/>
                </c:ext>
              </c:extLst>
            </c:dLbl>
            <c:dLbl>
              <c:idx val="7"/>
              <c:layout>
                <c:manualLayout>
                  <c:x val="5.6841250507511168E-2"/>
                  <c:y val="-6.5631791542591522E-2"/>
                </c:manualLayout>
              </c:layout>
              <c:tx>
                <c:rich>
                  <a:bodyPr rot="0" spcFirstLastPara="1" vertOverflow="ellipsis" vert="horz" wrap="square" anchor="ctr" anchorCtr="1"/>
                  <a:lstStyle/>
                  <a:p>
                    <a:pPr>
                      <a:defRPr sz="1330" b="1" i="0" u="none" strike="noStrike" kern="1200" spc="0" baseline="0">
                        <a:solidFill>
                          <a:schemeClr val="accent2">
                            <a:lumMod val="60000"/>
                          </a:schemeClr>
                        </a:solidFill>
                        <a:latin typeface="Times New Roman" panose="02020603050405020304" pitchFamily="18" charset="0"/>
                        <a:ea typeface="+mn-ea"/>
                        <a:cs typeface="Times New Roman" panose="02020603050405020304" pitchFamily="18" charset="0"/>
                      </a:defRPr>
                    </a:pPr>
                    <a:fld id="{AFE26E71-2937-43B5-BB81-C7F579DEFB11}" type="CATEGORYNAME">
                      <a:rPr lang="ru-RU" smtClean="0"/>
                      <a:pPr>
                        <a:defRPr sz="1330" b="1" i="0" u="none" strike="noStrike" kern="1200" spc="0" baseline="0">
                          <a:solidFill>
                            <a:schemeClr val="accent2">
                              <a:lumMod val="60000"/>
                            </a:schemeClr>
                          </a:solidFill>
                          <a:latin typeface="Times New Roman" panose="02020603050405020304" pitchFamily="18" charset="0"/>
                          <a:ea typeface="+mn-ea"/>
                          <a:cs typeface="Times New Roman" panose="02020603050405020304" pitchFamily="18" charset="0"/>
                        </a:defRPr>
                      </a:pPr>
                      <a:t>[ИМЯ КАТЕГОРИИ]</a:t>
                    </a:fld>
                    <a:r>
                      <a:rPr lang="ru-RU" baseline="0" dirty="0" smtClean="0"/>
                      <a:t> </a:t>
                    </a:r>
                    <a:fld id="{751D987F-191B-4016-8EEC-7F2994A40410}" type="VALUE">
                      <a:rPr lang="ru-RU" baseline="0"/>
                      <a:pPr>
                        <a:defRPr sz="1330" b="1" i="0" u="none" strike="noStrike" kern="1200" spc="0" baseline="0">
                          <a:solidFill>
                            <a:schemeClr val="accent2">
                              <a:lumMod val="60000"/>
                            </a:schemeClr>
                          </a:solidFill>
                          <a:latin typeface="Times New Roman" panose="02020603050405020304" pitchFamily="18" charset="0"/>
                          <a:ea typeface="+mn-ea"/>
                          <a:cs typeface="Times New Roman" panose="02020603050405020304" pitchFamily="18" charset="0"/>
                        </a:defRPr>
                      </a:pPr>
                      <a:t>[ЗНАЧЕНИЕ]</a:t>
                    </a:fld>
                    <a:r>
                      <a:rPr lang="ru-RU" baseline="0" dirty="0"/>
                      <a:t>; </a:t>
                    </a:r>
                    <a:fld id="{FC6F4D41-136F-4026-92A4-0337D12C3AEB}" type="PERCENTAGE">
                      <a:rPr lang="ru-RU" baseline="0"/>
                      <a:pPr>
                        <a:defRPr sz="1330" b="1" i="0" u="none" strike="noStrike" kern="1200" spc="0" baseline="0">
                          <a:solidFill>
                            <a:schemeClr val="accent2">
                              <a:lumMod val="60000"/>
                            </a:schemeClr>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8326437575327445"/>
                      <c:h val="7.0013157086110472E-2"/>
                    </c:manualLayout>
                  </c15:layout>
                  <c15:dlblFieldTable/>
                  <c15:showDataLabelsRange val="0"/>
                </c:ext>
                <c:ext xmlns:c16="http://schemas.microsoft.com/office/drawing/2014/chart" uri="{C3380CC4-5D6E-409C-BE32-E72D297353CC}">
                  <c16:uniqueId val="{0000000F-C960-4711-BA35-4CD0F86DDED0}"/>
                </c:ext>
              </c:extLst>
            </c:dLbl>
            <c:dLbl>
              <c:idx val="8"/>
              <c:layout>
                <c:manualLayout>
                  <c:x val="4.3037010751244401E-2"/>
                  <c:y val="-1.5077503896843975E-2"/>
                </c:manualLayout>
              </c:layout>
              <c:tx>
                <c:rich>
                  <a:bodyPr rot="0" spcFirstLastPara="1" vertOverflow="ellipsis" vert="horz" wrap="square" anchor="ctr" anchorCtr="1"/>
                  <a:lstStyle/>
                  <a:p>
                    <a:pPr>
                      <a:defRPr sz="1330" b="1" i="0" u="none" strike="noStrike" kern="1200" spc="0" baseline="0">
                        <a:solidFill>
                          <a:schemeClr val="accent3">
                            <a:lumMod val="60000"/>
                          </a:schemeClr>
                        </a:solidFill>
                        <a:latin typeface="Times New Roman" panose="02020603050405020304" pitchFamily="18" charset="0"/>
                        <a:ea typeface="+mn-ea"/>
                        <a:cs typeface="Times New Roman" panose="02020603050405020304" pitchFamily="18" charset="0"/>
                      </a:defRPr>
                    </a:pPr>
                    <a:fld id="{1AF10A1B-3C8C-400D-A37C-B2103271F13D}" type="CATEGORYNAME">
                      <a:rPr lang="ru-RU" smtClean="0"/>
                      <a:pPr>
                        <a:defRPr sz="1330" b="1" i="0" u="none" strike="noStrike" kern="1200" spc="0" baseline="0">
                          <a:solidFill>
                            <a:schemeClr val="accent3">
                              <a:lumMod val="60000"/>
                            </a:schemeClr>
                          </a:solidFill>
                          <a:latin typeface="Times New Roman" panose="02020603050405020304" pitchFamily="18" charset="0"/>
                          <a:ea typeface="+mn-ea"/>
                          <a:cs typeface="Times New Roman" panose="02020603050405020304" pitchFamily="18" charset="0"/>
                        </a:defRPr>
                      </a:pPr>
                      <a:t>[ИМЯ КАТЕГОРИИ]</a:t>
                    </a:fld>
                    <a:endParaRPr lang="ru-RU" dirty="0" smtClean="0"/>
                  </a:p>
                  <a:p>
                    <a:pPr>
                      <a:defRPr sz="1330" b="1" i="0" u="none" strike="noStrike" kern="1200" spc="0" baseline="0">
                        <a:solidFill>
                          <a:schemeClr val="accent3">
                            <a:lumMod val="60000"/>
                          </a:schemeClr>
                        </a:solidFill>
                        <a:latin typeface="Times New Roman" panose="02020603050405020304" pitchFamily="18" charset="0"/>
                        <a:ea typeface="+mn-ea"/>
                        <a:cs typeface="Times New Roman" panose="02020603050405020304" pitchFamily="18" charset="0"/>
                      </a:defRPr>
                    </a:pPr>
                    <a:r>
                      <a:rPr lang="ru-RU" baseline="0" dirty="0" smtClean="0"/>
                      <a:t> </a:t>
                    </a:r>
                    <a:fld id="{5E4850F1-8A56-46FD-9B38-3C8061175819}" type="VALUE">
                      <a:rPr lang="ru-RU" baseline="0"/>
                      <a:pPr>
                        <a:defRPr sz="1330" b="1" i="0" u="none" strike="noStrike" kern="1200" spc="0" baseline="0">
                          <a:solidFill>
                            <a:schemeClr val="accent3">
                              <a:lumMod val="60000"/>
                            </a:schemeClr>
                          </a:solidFill>
                          <a:latin typeface="Times New Roman" panose="02020603050405020304" pitchFamily="18" charset="0"/>
                          <a:ea typeface="+mn-ea"/>
                          <a:cs typeface="Times New Roman" panose="02020603050405020304" pitchFamily="18" charset="0"/>
                        </a:defRPr>
                      </a:pPr>
                      <a:t>[ЗНАЧЕНИЕ]</a:t>
                    </a:fld>
                    <a:r>
                      <a:rPr lang="ru-RU" baseline="0" dirty="0"/>
                      <a:t>; </a:t>
                    </a:r>
                    <a:fld id="{6FC9F44F-BC2C-48D5-853F-0747706554F8}" type="PERCENTAGE">
                      <a:rPr lang="ru-RU" baseline="0"/>
                      <a:pPr>
                        <a:defRPr sz="1330" b="1" i="0" u="none" strike="noStrike" kern="1200" spc="0" baseline="0">
                          <a:solidFill>
                            <a:schemeClr val="accent3">
                              <a:lumMod val="60000"/>
                            </a:schemeClr>
                          </a:solidFill>
                          <a:latin typeface="Times New Roman" panose="02020603050405020304" pitchFamily="18" charset="0"/>
                          <a:ea typeface="+mn-ea"/>
                          <a:cs typeface="Times New Roman" panose="02020603050405020304" pitchFamily="18" charset="0"/>
                        </a:defRPr>
                      </a:pPr>
                      <a:t>[ПРОЦЕНТ]</a:t>
                    </a:fld>
                    <a:endParaRPr lang="ru-RU" baseline="0" dirty="0"/>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1692238835553594"/>
                      <c:h val="8.5560866188802778E-2"/>
                    </c:manualLayout>
                  </c15:layout>
                  <c15:dlblFieldTable/>
                  <c15:showDataLabelsRange val="0"/>
                </c:ext>
                <c:ext xmlns:c16="http://schemas.microsoft.com/office/drawing/2014/chart" uri="{C3380CC4-5D6E-409C-BE32-E72D297353CC}">
                  <c16:uniqueId val="{00000011-C960-4711-BA35-4CD0F86DDED0}"/>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Лист1!$A$2:$A$10</c:f>
              <c:strCache>
                <c:ptCount val="9"/>
                <c:pt idx="0">
                  <c:v>образование </c:v>
                </c:pt>
                <c:pt idx="1">
                  <c:v>культура</c:v>
                </c:pt>
                <c:pt idx="2">
                  <c:v>физкультура, спорт, туризм </c:v>
                </c:pt>
                <c:pt idx="3">
                  <c:v>здравоохранение</c:v>
                </c:pt>
                <c:pt idx="4">
                  <c:v>ЖКХ</c:v>
                </c:pt>
                <c:pt idx="5">
                  <c:v>торговля, общепит</c:v>
                </c:pt>
                <c:pt idx="6">
                  <c:v>строительство</c:v>
                </c:pt>
                <c:pt idx="7">
                  <c:v>промышленность</c:v>
                </c:pt>
                <c:pt idx="8">
                  <c:v>прочие </c:v>
                </c:pt>
              </c:strCache>
            </c:strRef>
          </c:cat>
          <c:val>
            <c:numRef>
              <c:f>Лист1!$B$2:$B$10</c:f>
              <c:numCache>
                <c:formatCode>General</c:formatCode>
                <c:ptCount val="9"/>
                <c:pt idx="0">
                  <c:v>113</c:v>
                </c:pt>
                <c:pt idx="1">
                  <c:v>18</c:v>
                </c:pt>
                <c:pt idx="2">
                  <c:v>3</c:v>
                </c:pt>
                <c:pt idx="3">
                  <c:v>30</c:v>
                </c:pt>
                <c:pt idx="4">
                  <c:v>14</c:v>
                </c:pt>
                <c:pt idx="5">
                  <c:v>9</c:v>
                </c:pt>
                <c:pt idx="6">
                  <c:v>6</c:v>
                </c:pt>
                <c:pt idx="7">
                  <c:v>19</c:v>
                </c:pt>
                <c:pt idx="8">
                  <c:v>42</c:v>
                </c:pt>
              </c:numCache>
            </c:numRef>
          </c:val>
          <c:extLst>
            <c:ext xmlns:c16="http://schemas.microsoft.com/office/drawing/2014/chart" uri="{C3380CC4-5D6E-409C-BE32-E72D297353CC}">
              <c16:uniqueId val="{00000012-C960-4711-BA35-4CD0F86DDED0}"/>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BA80B-D24C-4E64-8809-44DA666E132B}" type="doc">
      <dgm:prSet loTypeId="urn:microsoft.com/office/officeart/2005/8/layout/arrow2" loCatId="process" qsTypeId="urn:microsoft.com/office/officeart/2005/8/quickstyle/simple1" qsCatId="simple" csTypeId="urn:microsoft.com/office/officeart/2005/8/colors/accent1_2" csCatId="accent1" phldr="1"/>
      <dgm:spPr/>
    </dgm:pt>
    <dgm:pt modelId="{BDF7CA52-CE94-4F8D-B149-B9C832F770BD}">
      <dgm:prSet phldrT="[Текст]" custT="1"/>
      <dgm:spPr/>
      <dgm:t>
        <a:bodyPr/>
        <a:lstStyle/>
        <a:p>
          <a:r>
            <a:rPr lang="ru-RU" sz="1500" b="1" i="1" dirty="0" smtClean="0">
              <a:latin typeface="Times New Roman" panose="02020603050405020304" pitchFamily="18" charset="0"/>
              <a:cs typeface="Times New Roman" panose="02020603050405020304" pitchFamily="18" charset="0"/>
            </a:rPr>
            <a:t>в Уральском Федеральном округе </a:t>
          </a:r>
          <a:r>
            <a:rPr lang="en-US" sz="1500" b="1" i="1" dirty="0" smtClean="0">
              <a:latin typeface="Times New Roman" panose="02020603050405020304" pitchFamily="18" charset="0"/>
              <a:cs typeface="Times New Roman" panose="02020603050405020304" pitchFamily="18" charset="0"/>
            </a:rPr>
            <a:t>I</a:t>
          </a:r>
          <a:r>
            <a:rPr lang="ru-RU" sz="1500" b="1" i="1" dirty="0" smtClean="0">
              <a:latin typeface="Times New Roman" panose="02020603050405020304" pitchFamily="18" charset="0"/>
              <a:cs typeface="Times New Roman" panose="02020603050405020304" pitchFamily="18" charset="0"/>
            </a:rPr>
            <a:t> место</a:t>
          </a:r>
          <a:endParaRPr lang="ru-RU" sz="1500" b="1" i="1" dirty="0">
            <a:latin typeface="Times New Roman" panose="02020603050405020304" pitchFamily="18" charset="0"/>
            <a:cs typeface="Times New Roman" panose="02020603050405020304" pitchFamily="18" charset="0"/>
          </a:endParaRPr>
        </a:p>
      </dgm:t>
    </dgm:pt>
    <dgm:pt modelId="{541A4D0F-58F7-4110-9B6B-8B35BD433E7E}" type="parTrans" cxnId="{41C0CF56-C941-41FF-9EF9-A6ACDF86EBA1}">
      <dgm:prSet/>
      <dgm:spPr/>
      <dgm:t>
        <a:bodyPr/>
        <a:lstStyle/>
        <a:p>
          <a:endParaRPr lang="ru-RU" sz="1400">
            <a:latin typeface="Times New Roman" panose="02020603050405020304" pitchFamily="18" charset="0"/>
            <a:cs typeface="Times New Roman" panose="02020603050405020304" pitchFamily="18" charset="0"/>
          </a:endParaRPr>
        </a:p>
      </dgm:t>
    </dgm:pt>
    <dgm:pt modelId="{4F7FBF7B-CAFA-4EF6-AFE9-79BE7B872536}" type="sibTrans" cxnId="{41C0CF56-C941-41FF-9EF9-A6ACDF86EBA1}">
      <dgm:prSet/>
      <dgm:spPr/>
      <dgm:t>
        <a:bodyPr/>
        <a:lstStyle/>
        <a:p>
          <a:endParaRPr lang="ru-RU" sz="1400">
            <a:latin typeface="Times New Roman" panose="02020603050405020304" pitchFamily="18" charset="0"/>
            <a:cs typeface="Times New Roman" panose="02020603050405020304" pitchFamily="18" charset="0"/>
          </a:endParaRPr>
        </a:p>
      </dgm:t>
    </dgm:pt>
    <dgm:pt modelId="{06643C3C-0733-4DD3-AC2D-7F88BEAD9FA1}">
      <dgm:prSet phldrT="[Текст]" custT="1"/>
      <dgm:spPr/>
      <dgm:t>
        <a:bodyPr/>
        <a:lstStyle/>
        <a:p>
          <a:r>
            <a:rPr lang="ru-RU" sz="1500" b="1" i="1" dirty="0" smtClean="0">
              <a:latin typeface="Times New Roman" panose="02020603050405020304" pitchFamily="18" charset="0"/>
              <a:cs typeface="Times New Roman" panose="02020603050405020304" pitchFamily="18" charset="0"/>
            </a:rPr>
            <a:t>в Российской Федерации </a:t>
          </a:r>
          <a:r>
            <a:rPr lang="en-US" sz="1500" b="1" i="1" dirty="0" smtClean="0">
              <a:latin typeface="Times New Roman" panose="02020603050405020304" pitchFamily="18" charset="0"/>
              <a:cs typeface="Times New Roman" panose="02020603050405020304" pitchFamily="18" charset="0"/>
            </a:rPr>
            <a:t>II</a:t>
          </a:r>
          <a:r>
            <a:rPr lang="ru-RU" sz="1500" b="1" i="1" dirty="0" smtClean="0">
              <a:latin typeface="Times New Roman" panose="02020603050405020304" pitchFamily="18" charset="0"/>
              <a:cs typeface="Times New Roman" panose="02020603050405020304" pitchFamily="18" charset="0"/>
            </a:rPr>
            <a:t> место</a:t>
          </a:r>
          <a:endParaRPr lang="ru-RU" sz="1500" b="1" i="1" dirty="0">
            <a:latin typeface="Times New Roman" panose="02020603050405020304" pitchFamily="18" charset="0"/>
            <a:cs typeface="Times New Roman" panose="02020603050405020304" pitchFamily="18" charset="0"/>
          </a:endParaRPr>
        </a:p>
      </dgm:t>
    </dgm:pt>
    <dgm:pt modelId="{AEA65F7D-87FF-45E5-99F0-DB6E2D9CE5F6}" type="parTrans" cxnId="{C5D32A1D-D4FE-4DC6-AE14-BAAB36382569}">
      <dgm:prSet/>
      <dgm:spPr/>
      <dgm:t>
        <a:bodyPr/>
        <a:lstStyle/>
        <a:p>
          <a:endParaRPr lang="ru-RU" sz="1400">
            <a:latin typeface="Times New Roman" panose="02020603050405020304" pitchFamily="18" charset="0"/>
            <a:cs typeface="Times New Roman" panose="02020603050405020304" pitchFamily="18" charset="0"/>
          </a:endParaRPr>
        </a:p>
      </dgm:t>
    </dgm:pt>
    <dgm:pt modelId="{D7CA433E-7DD2-4454-B3DE-EB3C9326A283}" type="sibTrans" cxnId="{C5D32A1D-D4FE-4DC6-AE14-BAAB36382569}">
      <dgm:prSet/>
      <dgm:spPr/>
      <dgm:t>
        <a:bodyPr/>
        <a:lstStyle/>
        <a:p>
          <a:endParaRPr lang="ru-RU" sz="1400">
            <a:latin typeface="Times New Roman" panose="02020603050405020304" pitchFamily="18" charset="0"/>
            <a:cs typeface="Times New Roman" panose="02020603050405020304" pitchFamily="18" charset="0"/>
          </a:endParaRPr>
        </a:p>
      </dgm:t>
    </dgm:pt>
    <dgm:pt modelId="{488D42B4-FE7C-4A9D-8E96-63E49F91BD7E}" type="pres">
      <dgm:prSet presAssocID="{309BA80B-D24C-4E64-8809-44DA666E132B}" presName="arrowDiagram" presStyleCnt="0">
        <dgm:presLayoutVars>
          <dgm:chMax val="5"/>
          <dgm:dir/>
          <dgm:resizeHandles val="exact"/>
        </dgm:presLayoutVars>
      </dgm:prSet>
      <dgm:spPr/>
    </dgm:pt>
    <dgm:pt modelId="{505EF838-F5A8-49B6-9953-305219276D0E}" type="pres">
      <dgm:prSet presAssocID="{309BA80B-D24C-4E64-8809-44DA666E132B}" presName="arrow" presStyleLbl="bgShp" presStyleIdx="0" presStyleCnt="1" custScaleX="387451"/>
      <dgm:spPr>
        <a:solidFill>
          <a:schemeClr val="accent2">
            <a:lumMod val="40000"/>
            <a:lumOff val="60000"/>
          </a:schemeClr>
        </a:solidFill>
        <a:ln>
          <a:solidFill>
            <a:srgbClr val="FF0000"/>
          </a:solidFill>
        </a:ln>
      </dgm:spPr>
    </dgm:pt>
    <dgm:pt modelId="{62DCD41A-B066-4D54-8B16-16C28A823DED}" type="pres">
      <dgm:prSet presAssocID="{309BA80B-D24C-4E64-8809-44DA666E132B}" presName="arrowDiagram2" presStyleCnt="0"/>
      <dgm:spPr/>
    </dgm:pt>
    <dgm:pt modelId="{82574D56-2CB2-4D8D-BA61-3D805E4ADA6B}" type="pres">
      <dgm:prSet presAssocID="{BDF7CA52-CE94-4F8D-B149-B9C832F770BD}" presName="bullet2a" presStyleLbl="node1" presStyleIdx="0" presStyleCnt="2" custFlipVert="1" custScaleX="246501" custScaleY="293419" custLinFactX="-1305793" custLinFactY="83607" custLinFactNeighborX="-1400000" custLinFactNeighborY="100000"/>
      <dgm:spPr>
        <a:solidFill>
          <a:srgbClr val="FF0000"/>
        </a:solidFill>
      </dgm:spPr>
    </dgm:pt>
    <dgm:pt modelId="{9E1C138A-9BDA-464B-B1CF-316233ECE5D6}" type="pres">
      <dgm:prSet presAssocID="{BDF7CA52-CE94-4F8D-B149-B9C832F770BD}" presName="textBox2a" presStyleLbl="revTx" presStyleIdx="0" presStyleCnt="2" custScaleX="615623" custScaleY="61399" custLinFactNeighborX="-20309" custLinFactNeighborY="322">
        <dgm:presLayoutVars>
          <dgm:bulletEnabled val="1"/>
        </dgm:presLayoutVars>
      </dgm:prSet>
      <dgm:spPr/>
      <dgm:t>
        <a:bodyPr/>
        <a:lstStyle/>
        <a:p>
          <a:endParaRPr lang="ru-RU"/>
        </a:p>
      </dgm:t>
    </dgm:pt>
    <dgm:pt modelId="{90F8D3C4-D3FC-427C-92AB-12B04A255FD9}" type="pres">
      <dgm:prSet presAssocID="{06643C3C-0733-4DD3-AC2D-7F88BEAD9FA1}" presName="bullet2b" presStyleLbl="node1" presStyleIdx="1" presStyleCnt="2" custScaleX="169687" custScaleY="182993" custLinFactX="141768" custLinFactNeighborX="200000" custLinFactNeighborY="-7296"/>
      <dgm:spPr>
        <a:solidFill>
          <a:srgbClr val="FF0000"/>
        </a:solidFill>
      </dgm:spPr>
      <dgm:t>
        <a:bodyPr/>
        <a:lstStyle/>
        <a:p>
          <a:endParaRPr lang="ru-RU"/>
        </a:p>
      </dgm:t>
    </dgm:pt>
    <dgm:pt modelId="{01E01B0E-4829-44B8-A752-677612F216E0}" type="pres">
      <dgm:prSet presAssocID="{06643C3C-0733-4DD3-AC2D-7F88BEAD9FA1}" presName="textBox2b" presStyleLbl="revTx" presStyleIdx="1" presStyleCnt="2" custScaleX="416817" custScaleY="48047" custLinFactX="100000" custLinFactNeighborX="129258" custLinFactNeighborY="-37710">
        <dgm:presLayoutVars>
          <dgm:bulletEnabled val="1"/>
        </dgm:presLayoutVars>
      </dgm:prSet>
      <dgm:spPr/>
      <dgm:t>
        <a:bodyPr/>
        <a:lstStyle/>
        <a:p>
          <a:endParaRPr lang="ru-RU"/>
        </a:p>
      </dgm:t>
    </dgm:pt>
  </dgm:ptLst>
  <dgm:cxnLst>
    <dgm:cxn modelId="{68D3165D-D8AB-47A6-B501-A9778EDCF3FC}" type="presOf" srcId="{309BA80B-D24C-4E64-8809-44DA666E132B}" destId="{488D42B4-FE7C-4A9D-8E96-63E49F91BD7E}" srcOrd="0" destOrd="0" presId="urn:microsoft.com/office/officeart/2005/8/layout/arrow2"/>
    <dgm:cxn modelId="{A7469527-8D28-40DF-91B6-59D9BDC28213}" type="presOf" srcId="{06643C3C-0733-4DD3-AC2D-7F88BEAD9FA1}" destId="{01E01B0E-4829-44B8-A752-677612F216E0}" srcOrd="0" destOrd="0" presId="urn:microsoft.com/office/officeart/2005/8/layout/arrow2"/>
    <dgm:cxn modelId="{C5D32A1D-D4FE-4DC6-AE14-BAAB36382569}" srcId="{309BA80B-D24C-4E64-8809-44DA666E132B}" destId="{06643C3C-0733-4DD3-AC2D-7F88BEAD9FA1}" srcOrd="1" destOrd="0" parTransId="{AEA65F7D-87FF-45E5-99F0-DB6E2D9CE5F6}" sibTransId="{D7CA433E-7DD2-4454-B3DE-EB3C9326A283}"/>
    <dgm:cxn modelId="{41C0CF56-C941-41FF-9EF9-A6ACDF86EBA1}" srcId="{309BA80B-D24C-4E64-8809-44DA666E132B}" destId="{BDF7CA52-CE94-4F8D-B149-B9C832F770BD}" srcOrd="0" destOrd="0" parTransId="{541A4D0F-58F7-4110-9B6B-8B35BD433E7E}" sibTransId="{4F7FBF7B-CAFA-4EF6-AFE9-79BE7B872536}"/>
    <dgm:cxn modelId="{880FC4F6-D27C-47A7-8089-607FC910F42B}" type="presOf" srcId="{BDF7CA52-CE94-4F8D-B149-B9C832F770BD}" destId="{9E1C138A-9BDA-464B-B1CF-316233ECE5D6}" srcOrd="0" destOrd="0" presId="urn:microsoft.com/office/officeart/2005/8/layout/arrow2"/>
    <dgm:cxn modelId="{77B48235-BE72-485B-B351-A9B2A366F9B1}" type="presParOf" srcId="{488D42B4-FE7C-4A9D-8E96-63E49F91BD7E}" destId="{505EF838-F5A8-49B6-9953-305219276D0E}" srcOrd="0" destOrd="0" presId="urn:microsoft.com/office/officeart/2005/8/layout/arrow2"/>
    <dgm:cxn modelId="{B90EC925-2810-42FF-97F6-8CCC68A65979}" type="presParOf" srcId="{488D42B4-FE7C-4A9D-8E96-63E49F91BD7E}" destId="{62DCD41A-B066-4D54-8B16-16C28A823DED}" srcOrd="1" destOrd="0" presId="urn:microsoft.com/office/officeart/2005/8/layout/arrow2"/>
    <dgm:cxn modelId="{3AC25E36-0D50-44DF-87C9-F15D3731B6E3}" type="presParOf" srcId="{62DCD41A-B066-4D54-8B16-16C28A823DED}" destId="{82574D56-2CB2-4D8D-BA61-3D805E4ADA6B}" srcOrd="0" destOrd="0" presId="urn:microsoft.com/office/officeart/2005/8/layout/arrow2"/>
    <dgm:cxn modelId="{EC2AB53D-E7C2-4C6D-9973-AB12BA1B8250}" type="presParOf" srcId="{62DCD41A-B066-4D54-8B16-16C28A823DED}" destId="{9E1C138A-9BDA-464B-B1CF-316233ECE5D6}" srcOrd="1" destOrd="0" presId="urn:microsoft.com/office/officeart/2005/8/layout/arrow2"/>
    <dgm:cxn modelId="{8F38FC16-9D47-4EB7-AC2A-2CE3105B7691}" type="presParOf" srcId="{62DCD41A-B066-4D54-8B16-16C28A823DED}" destId="{90F8D3C4-D3FC-427C-92AB-12B04A255FD9}" srcOrd="2" destOrd="0" presId="urn:microsoft.com/office/officeart/2005/8/layout/arrow2"/>
    <dgm:cxn modelId="{FBB1A439-B450-44CF-9EDC-5C529C057751}" type="presParOf" srcId="{62DCD41A-B066-4D54-8B16-16C28A823DED}" destId="{01E01B0E-4829-44B8-A752-677612F216E0}" srcOrd="3"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EF838-F5A8-49B6-9953-305219276D0E}">
      <dsp:nvSpPr>
        <dsp:cNvPr id="0" name=""/>
        <dsp:cNvSpPr/>
      </dsp:nvSpPr>
      <dsp:spPr>
        <a:xfrm>
          <a:off x="86134" y="0"/>
          <a:ext cx="9738348" cy="1570900"/>
        </a:xfrm>
        <a:prstGeom prst="swooshArrow">
          <a:avLst>
            <a:gd name="adj1" fmla="val 25000"/>
            <a:gd name="adj2" fmla="val 25000"/>
          </a:avLst>
        </a:prstGeom>
        <a:solidFill>
          <a:schemeClr val="accent2">
            <a:lumMod val="40000"/>
            <a:lumOff val="60000"/>
          </a:schemeClr>
        </a:solidFill>
        <a:ln>
          <a:solidFill>
            <a:srgbClr val="FF0000"/>
          </a:solidFill>
        </a:ln>
        <a:effectLst/>
      </dsp:spPr>
      <dsp:style>
        <a:lnRef idx="0">
          <a:scrgbClr r="0" g="0" b="0"/>
        </a:lnRef>
        <a:fillRef idx="1">
          <a:scrgbClr r="0" g="0" b="0"/>
        </a:fillRef>
        <a:effectRef idx="0">
          <a:scrgbClr r="0" g="0" b="0"/>
        </a:effectRef>
        <a:fontRef idx="minor"/>
      </dsp:style>
    </dsp:sp>
    <dsp:sp modelId="{82574D56-2CB2-4D8D-BA61-3D805E4ADA6B}">
      <dsp:nvSpPr>
        <dsp:cNvPr id="0" name=""/>
        <dsp:cNvSpPr/>
      </dsp:nvSpPr>
      <dsp:spPr>
        <a:xfrm flipV="1">
          <a:off x="1838228" y="932584"/>
          <a:ext cx="216847" cy="25812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C138A-9BDA-464B-B1CF-316233ECE5D6}">
      <dsp:nvSpPr>
        <dsp:cNvPr id="0" name=""/>
        <dsp:cNvSpPr/>
      </dsp:nvSpPr>
      <dsp:spPr>
        <a:xfrm>
          <a:off x="2055071" y="1031748"/>
          <a:ext cx="5028827" cy="411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614" tIns="0" rIns="0" bIns="0" numCol="1" spcCol="1270" anchor="t" anchorCtr="0">
          <a:noAutofit/>
        </a:bodyPr>
        <a:lstStyle/>
        <a:p>
          <a:pPr lvl="0" algn="l" defTabSz="666750">
            <a:lnSpc>
              <a:spcPct val="90000"/>
            </a:lnSpc>
            <a:spcBef>
              <a:spcPct val="0"/>
            </a:spcBef>
            <a:spcAft>
              <a:spcPct val="35000"/>
            </a:spcAft>
          </a:pPr>
          <a:r>
            <a:rPr lang="ru-RU" sz="1500" b="1" i="1" kern="1200" dirty="0" smtClean="0">
              <a:latin typeface="Times New Roman" panose="02020603050405020304" pitchFamily="18" charset="0"/>
              <a:cs typeface="Times New Roman" panose="02020603050405020304" pitchFamily="18" charset="0"/>
            </a:rPr>
            <a:t>в Уральском Федеральном округе </a:t>
          </a:r>
          <a:r>
            <a:rPr lang="en-US" sz="1500" b="1" i="1" kern="1200" dirty="0" smtClean="0">
              <a:latin typeface="Times New Roman" panose="02020603050405020304" pitchFamily="18" charset="0"/>
              <a:cs typeface="Times New Roman" panose="02020603050405020304" pitchFamily="18" charset="0"/>
            </a:rPr>
            <a:t>I</a:t>
          </a:r>
          <a:r>
            <a:rPr lang="ru-RU" sz="1500" b="1" i="1" kern="1200" dirty="0" smtClean="0">
              <a:latin typeface="Times New Roman" panose="02020603050405020304" pitchFamily="18" charset="0"/>
              <a:cs typeface="Times New Roman" panose="02020603050405020304" pitchFamily="18" charset="0"/>
            </a:rPr>
            <a:t> место</a:t>
          </a:r>
          <a:endParaRPr lang="ru-RU" sz="1500" b="1" i="1" kern="1200" dirty="0">
            <a:latin typeface="Times New Roman" panose="02020603050405020304" pitchFamily="18" charset="0"/>
            <a:cs typeface="Times New Roman" panose="02020603050405020304" pitchFamily="18" charset="0"/>
          </a:endParaRPr>
        </a:p>
      </dsp:txBody>
      <dsp:txXfrm>
        <a:off x="2055071" y="1031748"/>
        <a:ext cx="5028827" cy="411848"/>
      </dsp:txXfrm>
    </dsp:sp>
    <dsp:sp modelId="{90F8D3C4-D3FC-427C-92AB-12B04A255FD9}">
      <dsp:nvSpPr>
        <dsp:cNvPr id="0" name=""/>
        <dsp:cNvSpPr/>
      </dsp:nvSpPr>
      <dsp:spPr>
        <a:xfrm>
          <a:off x="5556409" y="381978"/>
          <a:ext cx="255898" cy="275965"/>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01B0E-4829-44B8-A752-677612F216E0}">
      <dsp:nvSpPr>
        <dsp:cNvPr id="0" name=""/>
        <dsp:cNvSpPr/>
      </dsp:nvSpPr>
      <dsp:spPr>
        <a:xfrm>
          <a:off x="5747698" y="408943"/>
          <a:ext cx="3404844" cy="499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0" rIns="0" bIns="0" numCol="1" spcCol="1270" anchor="t" anchorCtr="0">
          <a:noAutofit/>
        </a:bodyPr>
        <a:lstStyle/>
        <a:p>
          <a:pPr lvl="0" algn="l" defTabSz="666750">
            <a:lnSpc>
              <a:spcPct val="90000"/>
            </a:lnSpc>
            <a:spcBef>
              <a:spcPct val="0"/>
            </a:spcBef>
            <a:spcAft>
              <a:spcPct val="35000"/>
            </a:spcAft>
          </a:pPr>
          <a:r>
            <a:rPr lang="ru-RU" sz="1500" b="1" i="1" kern="1200" dirty="0" smtClean="0">
              <a:latin typeface="Times New Roman" panose="02020603050405020304" pitchFamily="18" charset="0"/>
              <a:cs typeface="Times New Roman" panose="02020603050405020304" pitchFamily="18" charset="0"/>
            </a:rPr>
            <a:t>в Российской Федерации </a:t>
          </a:r>
          <a:r>
            <a:rPr lang="en-US" sz="1500" b="1" i="1" kern="1200" dirty="0" smtClean="0">
              <a:latin typeface="Times New Roman" panose="02020603050405020304" pitchFamily="18" charset="0"/>
              <a:cs typeface="Times New Roman" panose="02020603050405020304" pitchFamily="18" charset="0"/>
            </a:rPr>
            <a:t>II</a:t>
          </a:r>
          <a:r>
            <a:rPr lang="ru-RU" sz="1500" b="1" i="1" kern="1200" dirty="0" smtClean="0">
              <a:latin typeface="Times New Roman" panose="02020603050405020304" pitchFamily="18" charset="0"/>
              <a:cs typeface="Times New Roman" panose="02020603050405020304" pitchFamily="18" charset="0"/>
            </a:rPr>
            <a:t> место</a:t>
          </a:r>
          <a:endParaRPr lang="ru-RU" sz="1500" b="1" i="1" kern="1200" dirty="0">
            <a:latin typeface="Times New Roman" panose="02020603050405020304" pitchFamily="18" charset="0"/>
            <a:cs typeface="Times New Roman" panose="02020603050405020304" pitchFamily="18" charset="0"/>
          </a:endParaRPr>
        </a:p>
      </dsp:txBody>
      <dsp:txXfrm>
        <a:off x="5747698" y="408943"/>
        <a:ext cx="3404844" cy="49965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0.28632</cdr:x>
      <cdr:y>0.13061</cdr:y>
    </cdr:from>
    <cdr:to>
      <cdr:x>0.84758</cdr:x>
      <cdr:y>0.32949</cdr:y>
    </cdr:to>
    <cdr:sp macro="" textlink="">
      <cdr:nvSpPr>
        <cdr:cNvPr id="3" name="Прямоугольник 2"/>
        <cdr:cNvSpPr/>
      </cdr:nvSpPr>
      <cdr:spPr>
        <a:xfrm xmlns:a="http://schemas.openxmlformats.org/drawingml/2006/main">
          <a:off x="2162705" y="838200"/>
          <a:ext cx="4239330" cy="12763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1"/>
        </a:fontRef>
      </cdr:style>
      <cdr:txBody>
        <a:bodyPr xmlns:a="http://schemas.openxmlformats.org/drawingml/2006/main" vertOverflow="clip"/>
        <a:lstStyle xmlns:a="http://schemas.openxmlformats.org/drawingml/2006/main"/>
        <a:p xmlns:a="http://schemas.openxmlformats.org/drawingml/2006/main">
          <a:pPr algn="ctr"/>
          <a:r>
            <a:rPr lang="ru-RU" sz="1600" dirty="0" smtClean="0">
              <a:solidFill>
                <a:schemeClr val="tx1"/>
              </a:solidFill>
              <a:latin typeface="Times New Roman" panose="02020603050405020304" pitchFamily="18" charset="0"/>
              <a:cs typeface="Times New Roman" panose="02020603050405020304" pitchFamily="18" charset="0"/>
            </a:rPr>
            <a:t>Зарегистрировано в 2019 году</a:t>
          </a:r>
        </a:p>
        <a:p xmlns:a="http://schemas.openxmlformats.org/drawingml/2006/main">
          <a:pPr algn="ctr"/>
          <a:r>
            <a:rPr lang="ru-RU" sz="1600" dirty="0" smtClean="0">
              <a:solidFill>
                <a:schemeClr val="tx1"/>
              </a:solidFill>
              <a:latin typeface="Times New Roman" panose="02020603050405020304" pitchFamily="18" charset="0"/>
              <a:cs typeface="Times New Roman" panose="02020603050405020304" pitchFamily="18" charset="0"/>
            </a:rPr>
            <a:t>45 коллективных договоров и </a:t>
          </a:r>
        </a:p>
        <a:p xmlns:a="http://schemas.openxmlformats.org/drawingml/2006/main">
          <a:pPr algn="ctr"/>
          <a:r>
            <a:rPr lang="ru-RU" sz="1600" dirty="0" smtClean="0">
              <a:solidFill>
                <a:schemeClr val="tx1"/>
              </a:solidFill>
              <a:latin typeface="Times New Roman" panose="02020603050405020304" pitchFamily="18" charset="0"/>
              <a:cs typeface="Times New Roman" panose="02020603050405020304" pitchFamily="18" charset="0"/>
            </a:rPr>
            <a:t>209 изменений, дополнений к ним</a:t>
          </a:r>
        </a:p>
        <a:p xmlns:a="http://schemas.openxmlformats.org/drawingml/2006/main">
          <a:pPr algn="ctr"/>
          <a:r>
            <a:rPr lang="ru-RU" sz="1600" dirty="0" smtClean="0">
              <a:solidFill>
                <a:schemeClr val="tx1"/>
              </a:solidFill>
              <a:latin typeface="Times New Roman" panose="02020603050405020304" pitchFamily="18" charset="0"/>
              <a:cs typeface="Times New Roman" panose="02020603050405020304" pitchFamily="18" charset="0"/>
            </a:rPr>
            <a:t>(по отраслям экономики):</a:t>
          </a:r>
          <a:endParaRPr lang="ru-RU" sz="16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A35C064-D0E7-416D-98B1-59D649CC18F7}" type="datetimeFigureOut">
              <a:rPr lang="ru-RU" smtClean="0"/>
              <a:t>29.05.2020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F05EC9-A28D-4AD7-A391-A34689ECD19F}" type="slidenum">
              <a:rPr lang="ru-RU" smtClean="0"/>
              <a:t>‹#›</a:t>
            </a:fld>
            <a:endParaRPr lang="ru-RU"/>
          </a:p>
        </p:txBody>
      </p:sp>
    </p:spTree>
    <p:extLst>
      <p:ext uri="{BB962C8B-B14F-4D97-AF65-F5344CB8AC3E}">
        <p14:creationId xmlns:p14="http://schemas.microsoft.com/office/powerpoint/2010/main" val="376840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AAFA80B-DA66-4047-925F-3D9CFBC64F1A}" type="slidenum">
              <a:rPr lang="ru-RU" smtClean="0"/>
              <a:t>9</a:t>
            </a:fld>
            <a:endParaRPr lang="ru-RU"/>
          </a:p>
        </p:txBody>
      </p:sp>
    </p:spTree>
    <p:extLst>
      <p:ext uri="{BB962C8B-B14F-4D97-AF65-F5344CB8AC3E}">
        <p14:creationId xmlns:p14="http://schemas.microsoft.com/office/powerpoint/2010/main" val="6280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AAFA80B-DA66-4047-925F-3D9CFBC64F1A}" type="slidenum">
              <a:rPr lang="ru-RU" smtClean="0"/>
              <a:t>10</a:t>
            </a:fld>
            <a:endParaRPr lang="ru-RU"/>
          </a:p>
        </p:txBody>
      </p:sp>
    </p:spTree>
    <p:extLst>
      <p:ext uri="{BB962C8B-B14F-4D97-AF65-F5344CB8AC3E}">
        <p14:creationId xmlns:p14="http://schemas.microsoft.com/office/powerpoint/2010/main" val="422254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AAFA80B-DA66-4047-925F-3D9CFBC64F1A}" type="slidenum">
              <a:rPr lang="ru-RU" smtClean="0"/>
              <a:t>13</a:t>
            </a:fld>
            <a:endParaRPr lang="ru-RU"/>
          </a:p>
        </p:txBody>
      </p:sp>
    </p:spTree>
    <p:extLst>
      <p:ext uri="{BB962C8B-B14F-4D97-AF65-F5344CB8AC3E}">
        <p14:creationId xmlns:p14="http://schemas.microsoft.com/office/powerpoint/2010/main" val="168601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12649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434035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465698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232661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228258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A9A99E0-D108-41F5-9E1B-73739A2DEFC2}" type="datetimeFigureOut">
              <a:rPr lang="ru-RU" smtClean="0"/>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157644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9A99E0-D108-41F5-9E1B-73739A2DEFC2}" type="datetimeFigureOut">
              <a:rPr lang="ru-RU" smtClean="0"/>
              <a:t>29.05.2020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218395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9A99E0-D108-41F5-9E1B-73739A2DEFC2}" type="datetimeFigureOut">
              <a:rPr lang="ru-RU" smtClean="0"/>
              <a:t>29.05.2020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339037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9A99E0-D108-41F5-9E1B-73739A2DEFC2}" type="datetimeFigureOut">
              <a:rPr lang="ru-RU" smtClean="0"/>
              <a:t>29.05.2020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33525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9A99E0-D108-41F5-9E1B-73739A2DEFC2}" type="datetimeFigureOut">
              <a:rPr lang="ru-RU" smtClean="0"/>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1993817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9A99E0-D108-41F5-9E1B-73739A2DEFC2}" type="datetimeFigureOut">
              <a:rPr lang="ru-RU" smtClean="0"/>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EF603-2AE3-44A5-A902-9E292C4A1D69}" type="slidenum">
              <a:rPr lang="ru-RU" smtClean="0"/>
              <a:t>‹#›</a:t>
            </a:fld>
            <a:endParaRPr lang="ru-RU"/>
          </a:p>
        </p:txBody>
      </p:sp>
    </p:spTree>
    <p:extLst>
      <p:ext uri="{BB962C8B-B14F-4D97-AF65-F5344CB8AC3E}">
        <p14:creationId xmlns:p14="http://schemas.microsoft.com/office/powerpoint/2010/main" val="1109011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A99E0-D108-41F5-9E1B-73739A2DEFC2}" type="datetimeFigureOut">
              <a:rPr lang="ru-RU" smtClean="0"/>
              <a:t>29.05.2020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EF603-2AE3-44A5-A902-9E292C4A1D69}" type="slidenum">
              <a:rPr lang="ru-RU" smtClean="0"/>
              <a:t>‹#›</a:t>
            </a:fld>
            <a:endParaRPr lang="ru-RU"/>
          </a:p>
        </p:txBody>
      </p:sp>
    </p:spTree>
    <p:extLst>
      <p:ext uri="{BB962C8B-B14F-4D97-AF65-F5344CB8AC3E}">
        <p14:creationId xmlns:p14="http://schemas.microsoft.com/office/powerpoint/2010/main" val="107790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6.jpg"/><Relationship Id="rId7" Type="http://schemas.openxmlformats.org/officeDocument/2006/relationships/diagramQuickStyle" Target="../diagrams/quickStyle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7.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deptrud.admhmao.ru/cotsialno-trudovye-otnosheniya/okhrana-truda/2722731/tipovaya-programma-nulevoy-travmatizm" TargetMode="Externa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hyperlink" Target="http://admsurgut.ru/"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8408"/>
            <a:ext cx="12195810" cy="4878324"/>
          </a:xfrm>
          <a:prstGeom prst="rect">
            <a:avLst/>
          </a:prstGeom>
        </p:spPr>
      </p:pic>
      <p:sp>
        <p:nvSpPr>
          <p:cNvPr id="6" name="Прямоугольник 5"/>
          <p:cNvSpPr/>
          <p:nvPr/>
        </p:nvSpPr>
        <p:spPr>
          <a:xfrm>
            <a:off x="3212592" y="348919"/>
            <a:ext cx="6096000" cy="707886"/>
          </a:xfrm>
          <a:prstGeom prst="rect">
            <a:avLst/>
          </a:prstGeom>
        </p:spPr>
        <p:txBody>
          <a:bodyPr>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Администрация города </a:t>
            </a:r>
            <a:r>
              <a:rPr lang="ru-RU" sz="2000" dirty="0" smtClean="0">
                <a:solidFill>
                  <a:srgbClr val="002060"/>
                </a:solidFill>
                <a:latin typeface="Times New Roman" panose="02020603050405020304" pitchFamily="18" charset="0"/>
                <a:cs typeface="Times New Roman" panose="02020603050405020304" pitchFamily="18" charset="0"/>
              </a:rPr>
              <a:t>Сургута</a:t>
            </a:r>
            <a:endParaRPr lang="ru-RU" sz="2000" dirty="0">
              <a:solidFill>
                <a:srgbClr val="002060"/>
              </a:solidFill>
              <a:latin typeface="Times New Roman" panose="02020603050405020304" pitchFamily="18" charset="0"/>
              <a:cs typeface="Times New Roman" panose="02020603050405020304" pitchFamily="18" charset="0"/>
            </a:endParaRPr>
          </a:p>
          <a:p>
            <a:pPr algn="ctr"/>
            <a:r>
              <a:rPr lang="ru-RU" sz="2000" dirty="0">
                <a:solidFill>
                  <a:srgbClr val="002060"/>
                </a:solidFill>
                <a:latin typeface="Times New Roman" panose="02020603050405020304" pitchFamily="18" charset="0"/>
                <a:cs typeface="Times New Roman" panose="02020603050405020304" pitchFamily="18" charset="0"/>
              </a:rPr>
              <a:t>У</a:t>
            </a:r>
            <a:r>
              <a:rPr lang="ru-RU" sz="2000" dirty="0" smtClean="0">
                <a:solidFill>
                  <a:srgbClr val="002060"/>
                </a:solidFill>
                <a:latin typeface="Times New Roman" panose="02020603050405020304" pitchFamily="18" charset="0"/>
                <a:cs typeface="Times New Roman" panose="02020603050405020304" pitchFamily="18" charset="0"/>
              </a:rPr>
              <a:t>правление </a:t>
            </a:r>
            <a:r>
              <a:rPr lang="ru-RU" sz="2000" dirty="0">
                <a:solidFill>
                  <a:srgbClr val="002060"/>
                </a:solidFill>
                <a:latin typeface="Times New Roman" panose="02020603050405020304" pitchFamily="18" charset="0"/>
                <a:cs typeface="Times New Roman" panose="02020603050405020304" pitchFamily="18" charset="0"/>
              </a:rPr>
              <a:t>по труду</a:t>
            </a:r>
          </a:p>
        </p:txBody>
      </p:sp>
      <p:sp>
        <p:nvSpPr>
          <p:cNvPr id="7" name="TextBox 6"/>
          <p:cNvSpPr txBox="1"/>
          <p:nvPr/>
        </p:nvSpPr>
        <p:spPr>
          <a:xfrm>
            <a:off x="3051958" y="5834146"/>
            <a:ext cx="6875813" cy="523220"/>
          </a:xfrm>
          <a:prstGeom prst="rect">
            <a:avLst/>
          </a:prstGeom>
          <a:noFill/>
        </p:spPr>
        <p:txBody>
          <a:bodyPr wrap="squar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Информационный бюллетень за 2019 год</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72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Таблица 2"/>
          <p:cNvGraphicFramePr>
            <a:graphicFrameLocks noGrp="1"/>
          </p:cNvGraphicFramePr>
          <p:nvPr>
            <p:extLst/>
          </p:nvPr>
        </p:nvGraphicFramePr>
        <p:xfrm>
          <a:off x="95534" y="514350"/>
          <a:ext cx="8707272" cy="5800789"/>
        </p:xfrm>
        <a:graphic>
          <a:graphicData uri="http://schemas.openxmlformats.org/drawingml/2006/table">
            <a:tbl>
              <a:tblPr firstRow="1" bandRow="1">
                <a:tableStyleId>{5C22544A-7EE6-4342-B048-85BDC9FD1C3A}</a:tableStyleId>
              </a:tblPr>
              <a:tblGrid>
                <a:gridCol w="2957408">
                  <a:extLst>
                    <a:ext uri="{9D8B030D-6E8A-4147-A177-3AD203B41FA5}">
                      <a16:colId xmlns:a16="http://schemas.microsoft.com/office/drawing/2014/main" val="3902824515"/>
                    </a:ext>
                  </a:extLst>
                </a:gridCol>
                <a:gridCol w="738008">
                  <a:extLst>
                    <a:ext uri="{9D8B030D-6E8A-4147-A177-3AD203B41FA5}">
                      <a16:colId xmlns:a16="http://schemas.microsoft.com/office/drawing/2014/main" val="987142601"/>
                    </a:ext>
                  </a:extLst>
                </a:gridCol>
                <a:gridCol w="2172271">
                  <a:extLst>
                    <a:ext uri="{9D8B030D-6E8A-4147-A177-3AD203B41FA5}">
                      <a16:colId xmlns:a16="http://schemas.microsoft.com/office/drawing/2014/main" val="1305053196"/>
                    </a:ext>
                  </a:extLst>
                </a:gridCol>
                <a:gridCol w="2839585">
                  <a:extLst>
                    <a:ext uri="{9D8B030D-6E8A-4147-A177-3AD203B41FA5}">
                      <a16:colId xmlns:a16="http://schemas.microsoft.com/office/drawing/2014/main" val="448126014"/>
                    </a:ext>
                  </a:extLst>
                </a:gridCol>
              </a:tblGrid>
              <a:tr h="1518756">
                <a:tc gridSpan="2">
                  <a:txBody>
                    <a:bodyPr/>
                    <a:lstStyle/>
                    <a:p>
                      <a:pPr algn="ctr"/>
                      <a:r>
                        <a:rPr lang="ru-RU" sz="1800" b="1" i="0" dirty="0" smtClean="0">
                          <a:solidFill>
                            <a:srgbClr val="002060"/>
                          </a:solidFill>
                          <a:latin typeface="Times New Roman" panose="02020603050405020304" pitchFamily="18" charset="0"/>
                          <a:cs typeface="Times New Roman" panose="02020603050405020304" pitchFamily="18" charset="0"/>
                        </a:rPr>
                        <a:t>Сургутская городская трёхсторонняя комиссия </a:t>
                      </a:r>
                    </a:p>
                    <a:p>
                      <a:pPr algn="ctr"/>
                      <a:r>
                        <a:rPr lang="ru-RU" sz="1800" b="1" i="0" dirty="0" smtClean="0">
                          <a:solidFill>
                            <a:srgbClr val="002060"/>
                          </a:solidFill>
                          <a:latin typeface="Times New Roman" panose="02020603050405020304" pitchFamily="18" charset="0"/>
                          <a:cs typeface="Times New Roman" panose="02020603050405020304" pitchFamily="18" charset="0"/>
                        </a:rPr>
                        <a:t>по регулированию </a:t>
                      </a:r>
                    </a:p>
                    <a:p>
                      <a:pPr algn="ctr"/>
                      <a:r>
                        <a:rPr lang="ru-RU" sz="1800" b="1" i="0" dirty="0" smtClean="0">
                          <a:solidFill>
                            <a:srgbClr val="002060"/>
                          </a:solidFill>
                          <a:latin typeface="Times New Roman" panose="02020603050405020304" pitchFamily="18" charset="0"/>
                          <a:cs typeface="Times New Roman" panose="02020603050405020304" pitchFamily="18" charset="0"/>
                        </a:rPr>
                        <a:t>социально-трудовых отношений</a:t>
                      </a:r>
                      <a:endParaRPr lang="ru-RU" sz="1800" b="1" i="0" dirty="0"/>
                    </a:p>
                  </a:txBody>
                  <a:tcPr/>
                </a:tc>
                <a:tc hMerge="1">
                  <a:txBody>
                    <a:bodyPr/>
                    <a:lstStyle/>
                    <a:p>
                      <a:pPr algn="ct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tc grid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Координатор комиссии</a:t>
                      </a:r>
                    </a:p>
                    <a:p>
                      <a:pPr algn="ctr"/>
                      <a:endParaRPr lang="ru-RU" sz="1400" dirty="0" smtClean="0">
                        <a:solidFill>
                          <a:schemeClr val="tx1"/>
                        </a:solidFill>
                        <a:latin typeface="Times New Roman" panose="02020603050405020304" pitchFamily="18" charset="0"/>
                        <a:cs typeface="Times New Roman" panose="02020603050405020304" pitchFamily="18" charset="0"/>
                      </a:endParaRPr>
                    </a:p>
                    <a:p>
                      <a:pPr algn="ctr"/>
                      <a:r>
                        <a:rPr lang="ru-RU" sz="1600" b="0" dirty="0" smtClean="0">
                          <a:solidFill>
                            <a:schemeClr val="tx1"/>
                          </a:solidFill>
                          <a:latin typeface="Times New Roman" panose="02020603050405020304" pitchFamily="18" charset="0"/>
                          <a:cs typeface="Times New Roman" panose="02020603050405020304" pitchFamily="18" charset="0"/>
                        </a:rPr>
                        <a:t>Красноярова Надежда Александровна </a:t>
                      </a:r>
                    </a:p>
                    <a:p>
                      <a:pPr algn="ctr"/>
                      <a:endParaRPr lang="ru-RU" sz="1600" b="0" dirty="0" smtClean="0">
                        <a:solidFill>
                          <a:schemeClr val="tx1"/>
                        </a:solidFill>
                        <a:latin typeface="Times New Roman" panose="02020603050405020304" pitchFamily="18" charset="0"/>
                        <a:cs typeface="Times New Roman" panose="02020603050405020304" pitchFamily="18" charset="0"/>
                      </a:endParaRPr>
                    </a:p>
                    <a:p>
                      <a:pPr algn="ctr"/>
                      <a:r>
                        <a:rPr lang="ru-RU" sz="1600" b="0" dirty="0" smtClean="0">
                          <a:solidFill>
                            <a:schemeClr val="tx1"/>
                          </a:solidFill>
                          <a:latin typeface="Times New Roman" panose="02020603050405020304" pitchFamily="18" charset="0"/>
                          <a:cs typeface="Times New Roman" panose="02020603050405020304" pitchFamily="18" charset="0"/>
                        </a:rPr>
                        <a:t>Председатель Думы города Сургута</a:t>
                      </a:r>
                    </a:p>
                    <a:p>
                      <a:pPr algn="ctr"/>
                      <a:endParaRPr lang="ru-RU" sz="1600"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9958759"/>
                  </a:ext>
                </a:extLst>
              </a:tr>
              <a:tr h="802881">
                <a:tc>
                  <a:txBody>
                    <a:bodyPr/>
                    <a:lstStyle/>
                    <a:p>
                      <a:pPr algn="ctr"/>
                      <a:r>
                        <a:rPr lang="ru-RU" sz="1400" b="1" kern="1200" dirty="0" smtClean="0">
                          <a:solidFill>
                            <a:schemeClr val="dk1"/>
                          </a:solidFill>
                          <a:effectLst/>
                          <a:latin typeface="Times New Roman" panose="02020603050405020304" pitchFamily="18" charset="0"/>
                          <a:ea typeface="+mn-ea"/>
                          <a:cs typeface="Times New Roman" panose="02020603050405020304" pitchFamily="18" charset="0"/>
                        </a:rPr>
                        <a:t>Органы местного самоуправления</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gridSpan="2">
                  <a:txBody>
                    <a:bodyPr/>
                    <a:lstStyle/>
                    <a:p>
                      <a:pPr algn="ctr"/>
                      <a:r>
                        <a:rPr lang="ru-RU" sz="1400" b="1" i="0" kern="1200" dirty="0" smtClean="0">
                          <a:solidFill>
                            <a:schemeClr val="tx1"/>
                          </a:solidFill>
                          <a:effectLst/>
                          <a:latin typeface="Times New Roman" panose="02020603050405020304" pitchFamily="18" charset="0"/>
                          <a:ea typeface="+mn-ea"/>
                          <a:cs typeface="Times New Roman" panose="02020603050405020304" pitchFamily="18" charset="0"/>
                        </a:rPr>
                        <a:t>Объединение организаций профсоюзов города Сургута и Сургутского района</a:t>
                      </a:r>
                      <a:endParaRPr lang="ru-RU" sz="1400" b="1" i="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a:txBody>
                    <a:bodyPr/>
                    <a:lstStyle/>
                    <a:p>
                      <a:pPr algn="ctr"/>
                      <a:r>
                        <a:rPr lang="ru-RU" sz="1400" b="1" i="0" kern="1200" dirty="0" err="1" smtClean="0">
                          <a:solidFill>
                            <a:schemeClr val="tx1"/>
                          </a:solidFill>
                          <a:effectLst/>
                          <a:latin typeface="Times New Roman" panose="02020603050405020304" pitchFamily="18" charset="0"/>
                          <a:ea typeface="+mn-ea"/>
                          <a:cs typeface="Times New Roman" panose="02020603050405020304" pitchFamily="18" charset="0"/>
                        </a:rPr>
                        <a:t>Сургутское</a:t>
                      </a:r>
                      <a:r>
                        <a:rPr lang="ru-RU" sz="1400" b="1" i="0" kern="1200" dirty="0" smtClean="0">
                          <a:solidFill>
                            <a:schemeClr val="tx1"/>
                          </a:solidFill>
                          <a:effectLst/>
                          <a:latin typeface="Times New Roman" panose="02020603050405020304" pitchFamily="18" charset="0"/>
                          <a:ea typeface="+mn-ea"/>
                          <a:cs typeface="Times New Roman" panose="02020603050405020304" pitchFamily="18" charset="0"/>
                        </a:rPr>
                        <a:t> территориальное объединение работодателей</a:t>
                      </a:r>
                      <a:endParaRPr lang="ru-RU" sz="1400" b="1"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5122177"/>
                  </a:ext>
                </a:extLst>
              </a:tr>
              <a:tr h="1973750">
                <a:tc>
                  <a:txBody>
                    <a:bodyPr/>
                    <a:lstStyle/>
                    <a:p>
                      <a:pPr algn="ctr"/>
                      <a:r>
                        <a:rPr lang="ru-RU" sz="1400" b="1" kern="1200" dirty="0" smtClean="0">
                          <a:solidFill>
                            <a:schemeClr val="dk1"/>
                          </a:solidFill>
                          <a:effectLst/>
                          <a:latin typeface="Times New Roman" panose="02020603050405020304" pitchFamily="18" charset="0"/>
                          <a:ea typeface="+mn-ea"/>
                          <a:cs typeface="Times New Roman" panose="02020603050405020304" pitchFamily="18" charset="0"/>
                        </a:rPr>
                        <a:t>Координатор стороны</a:t>
                      </a:r>
                    </a:p>
                    <a:p>
                      <a:pPr algn="ct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algn="ct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Томазова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a:t>
                      </a:r>
                    </a:p>
                    <a:p>
                      <a:pPr algn="ct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Анна Николаевна</a:t>
                      </a:r>
                    </a:p>
                    <a:p>
                      <a:pPr algn="ct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algn="ct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Заместитель </a:t>
                      </a:r>
                    </a:p>
                    <a:p>
                      <a:pPr algn="ct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Главы города Сургута</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chemeClr val="tx1"/>
                          </a:solidFill>
                          <a:effectLst/>
                          <a:latin typeface="Times New Roman" panose="02020603050405020304" pitchFamily="18" charset="0"/>
                          <a:ea typeface="+mn-ea"/>
                          <a:cs typeface="Times New Roman" panose="02020603050405020304" pitchFamily="18" charset="0"/>
                        </a:rPr>
                        <a:t>Координатор стороны</a:t>
                      </a:r>
                    </a:p>
                    <a:p>
                      <a:pPr algn="ctr"/>
                      <a:endParaRPr lang="ru-RU" sz="14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Андриади</a:t>
                      </a: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Любовь Ивановна</a:t>
                      </a:r>
                    </a:p>
                    <a:p>
                      <a:pPr algn="ct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b="0" kern="1200" dirty="0" smtClean="0">
                          <a:solidFill>
                            <a:schemeClr val="tx1"/>
                          </a:solidFill>
                          <a:effectLst/>
                          <a:latin typeface="Times New Roman" panose="02020603050405020304" pitchFamily="18" charset="0"/>
                          <a:ea typeface="+mn-ea"/>
                          <a:cs typeface="Times New Roman" panose="02020603050405020304" pitchFamily="18" charset="0"/>
                        </a:rPr>
                        <a:t>Председатель Объединения </a:t>
                      </a:r>
                      <a:r>
                        <a:rPr lang="ru-RU" sz="1400" b="0" i="0" kern="1200" dirty="0" smtClean="0">
                          <a:solidFill>
                            <a:schemeClr val="tx1"/>
                          </a:solidFill>
                          <a:effectLst/>
                          <a:latin typeface="Times New Roman" panose="02020603050405020304" pitchFamily="18" charset="0"/>
                          <a:ea typeface="+mn-ea"/>
                          <a:cs typeface="Times New Roman" panose="02020603050405020304" pitchFamily="18" charset="0"/>
                        </a:rPr>
                        <a:t>организаций профсоюзов города Сургута и Сургутского района</a:t>
                      </a:r>
                      <a:endParaRPr lang="ru-RU" sz="1400"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chemeClr val="tx1"/>
                          </a:solidFill>
                          <a:effectLst/>
                          <a:latin typeface="Times New Roman" panose="02020603050405020304" pitchFamily="18" charset="0"/>
                          <a:ea typeface="+mn-ea"/>
                          <a:cs typeface="Times New Roman" panose="02020603050405020304" pitchFamily="18" charset="0"/>
                        </a:rPr>
                        <a:t>Координатор стороны</a:t>
                      </a:r>
                    </a:p>
                    <a:p>
                      <a:pPr algn="ct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Чурманова</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Анна Анатольевна</a:t>
                      </a:r>
                    </a:p>
                    <a:p>
                      <a:pPr algn="ct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Генеральный директор Союза «Сургутская торгово-промышленная палата»</a:t>
                      </a:r>
                      <a:endParaRPr lang="ru-RU" sz="1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088051"/>
                  </a:ext>
                </a:extLst>
              </a:tr>
              <a:tr h="1505402">
                <a:tc>
                  <a:txBody>
                    <a:bodyPr/>
                    <a:lstStyle/>
                    <a:p>
                      <a:pPr algn="ct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Дергунова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Елена Владимировна</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Леоненко Елена Владимировна</a:t>
                      </a:r>
                    </a:p>
                    <a:p>
                      <a:pPr algn="ct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Мединцева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Светлана Геннадьевна</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Нечепуренко Сергей Дмитриевич  </a:t>
                      </a:r>
                    </a:p>
                    <a:p>
                      <a:pPr algn="ct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gridSpan="2">
                  <a:txBody>
                    <a:bodyPr/>
                    <a:lstStyle/>
                    <a:p>
                      <a:pPr algn="ct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Зайцева Татьяна Александровна</a:t>
                      </a:r>
                    </a:p>
                    <a:p>
                      <a:pPr algn="ct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Суровов</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Александр Андреевич</a:t>
                      </a:r>
                    </a:p>
                    <a:p>
                      <a:pPr algn="ct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Подосинников</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Сергей Витальевич</a:t>
                      </a: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Трапезникова Эмилия </a:t>
                      </a: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Ринатовна</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hMerge="1">
                  <a:txBody>
                    <a:bodyPr/>
                    <a:lstStyle/>
                    <a:p>
                      <a:endParaRPr lang="ru-RU"/>
                    </a:p>
                  </a:txBody>
                  <a:tcPr/>
                </a:tc>
                <a:tc>
                  <a:txBody>
                    <a:bodyPr/>
                    <a:lstStyle/>
                    <a:p>
                      <a:pPr algn="ct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Присакарь</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Степан </a:t>
                      </a: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Дионисевич</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Лозинский Александр Николаевич</a:t>
                      </a:r>
                    </a:p>
                    <a:p>
                      <a:pPr algn="ct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Пархомович</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Павел Вадимович</a:t>
                      </a:r>
                    </a:p>
                    <a:p>
                      <a:pPr algn="ct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Хамин</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Борис Андреевич</a:t>
                      </a:r>
                    </a:p>
                  </a:txBody>
                  <a:tcPr/>
                </a:tc>
                <a:extLst>
                  <a:ext uri="{0D108BD9-81ED-4DB2-BD59-A6C34878D82A}">
                    <a16:rowId xmlns:a16="http://schemas.microsoft.com/office/drawing/2014/main" val="2922661606"/>
                  </a:ext>
                </a:extLst>
              </a:tr>
            </a:tbl>
          </a:graphicData>
        </a:graphic>
      </p:graphicFrame>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801" y="514349"/>
            <a:ext cx="3389195" cy="2446143"/>
          </a:xfrm>
          <a:prstGeom prst="rect">
            <a:avLst/>
          </a:prstGeom>
          <a:ln>
            <a:noFill/>
          </a:ln>
          <a:effectLst>
            <a:outerShdw blurRad="190500" algn="tl" rotWithShape="0">
              <a:srgbClr val="000000">
                <a:alpha val="70000"/>
              </a:srgbClr>
            </a:outerShdw>
          </a:effectLst>
        </p:spPr>
      </p:pic>
      <p:sp>
        <p:nvSpPr>
          <p:cNvPr id="7" name="Прямоугольник 6"/>
          <p:cNvSpPr/>
          <p:nvPr/>
        </p:nvSpPr>
        <p:spPr>
          <a:xfrm>
            <a:off x="0" y="0"/>
            <a:ext cx="12192000" cy="40943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b="1" i="1" dirty="0"/>
          </a:p>
        </p:txBody>
      </p:sp>
      <p:sp>
        <p:nvSpPr>
          <p:cNvPr id="8" name="Прямоугольник 7"/>
          <p:cNvSpPr/>
          <p:nvPr/>
        </p:nvSpPr>
        <p:spPr>
          <a:xfrm>
            <a:off x="0" y="6482686"/>
            <a:ext cx="12191999" cy="37531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r>
              <a:rPr lang="ru-RU" sz="1200" i="1" dirty="0">
                <a:solidFill>
                  <a:schemeClr val="tx1"/>
                </a:solidFill>
                <a:latin typeface="Times New Roman" panose="02020603050405020304" pitchFamily="18" charset="0"/>
                <a:cs typeface="Times New Roman" panose="02020603050405020304" pitchFamily="18" charset="0"/>
              </a:rPr>
              <a:t>Фото с официального портала Администрации города Сургута  </a:t>
            </a:r>
            <a:r>
              <a:rPr lang="en-US" sz="1200" i="1" dirty="0">
                <a:solidFill>
                  <a:schemeClr val="tx1"/>
                </a:solidFill>
                <a:latin typeface="Times New Roman" panose="02020603050405020304" pitchFamily="18" charset="0"/>
                <a:cs typeface="Times New Roman" panose="02020603050405020304" pitchFamily="18" charset="0"/>
              </a:rPr>
              <a:t>www.admsurgut.ru</a:t>
            </a:r>
            <a:endParaRPr lang="ru-RU" sz="1200" i="1" dirty="0">
              <a:solidFill>
                <a:schemeClr val="tx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02801" y="3514789"/>
            <a:ext cx="3389195" cy="2800350"/>
          </a:xfrm>
          <a:prstGeom prst="rect">
            <a:avLst/>
          </a:prstGeom>
          <a:ln>
            <a:noFill/>
          </a:ln>
          <a:effectLst>
            <a:softEdge rad="112500"/>
          </a:effectLst>
        </p:spPr>
      </p:pic>
      <p:sp>
        <p:nvSpPr>
          <p:cNvPr id="5" name="Прямоугольник 4"/>
          <p:cNvSpPr/>
          <p:nvPr/>
        </p:nvSpPr>
        <p:spPr>
          <a:xfrm>
            <a:off x="914400" y="92560"/>
            <a:ext cx="10509662" cy="369332"/>
          </a:xfrm>
          <a:prstGeom prst="rect">
            <a:avLst/>
          </a:prstGeom>
        </p:spPr>
        <p:txBody>
          <a:bodyPr wrap="square">
            <a:spAutoFit/>
          </a:bodyPr>
          <a:lstStyle/>
          <a:p>
            <a:pPr algn="ctr"/>
            <a:r>
              <a:rPr lang="ru-RU" b="1" i="1" dirty="0">
                <a:latin typeface="Times New Roman" panose="02020603050405020304" pitchFamily="18" charset="0"/>
                <a:cs typeface="Times New Roman" panose="02020603050405020304" pitchFamily="18" charset="0"/>
              </a:rPr>
              <a:t>СОЦИАЛЬНОЕ ПАРТНЕРСТВО НА ТЕРРИТОРИАЛЬНОМ УРОВНЕ </a:t>
            </a:r>
          </a:p>
        </p:txBody>
      </p:sp>
    </p:spTree>
    <p:extLst>
      <p:ext uri="{BB962C8B-B14F-4D97-AF65-F5344CB8AC3E}">
        <p14:creationId xmlns:p14="http://schemas.microsoft.com/office/powerpoint/2010/main" val="1426322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858000"/>
          </a:xfrm>
          <a:prstGeom prst="rect">
            <a:avLst/>
          </a:prstGeom>
        </p:spPr>
      </p:pic>
      <p:sp>
        <p:nvSpPr>
          <p:cNvPr id="3" name="Прямоугольник 2"/>
          <p:cNvSpPr/>
          <p:nvPr/>
        </p:nvSpPr>
        <p:spPr>
          <a:xfrm>
            <a:off x="0" y="0"/>
            <a:ext cx="12192000" cy="42308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i="1" dirty="0">
                <a:solidFill>
                  <a:schemeClr val="tx1"/>
                </a:solidFill>
                <a:latin typeface="Times New Roman" panose="02020603050405020304" pitchFamily="18" charset="0"/>
                <a:cs typeface="Times New Roman" panose="02020603050405020304" pitchFamily="18" charset="0"/>
              </a:rPr>
              <a:t>СОЦИАЛЬНОЕ ПАРТНЕРСТВО НА ТЕРРИТОРИАЛЬНОМ </a:t>
            </a:r>
            <a:r>
              <a:rPr lang="ru-RU" b="1" i="1" dirty="0" smtClean="0">
                <a:solidFill>
                  <a:schemeClr val="tx1"/>
                </a:solidFill>
                <a:latin typeface="Times New Roman" panose="02020603050405020304" pitchFamily="18" charset="0"/>
                <a:cs typeface="Times New Roman" panose="02020603050405020304" pitchFamily="18" charset="0"/>
              </a:rPr>
              <a:t>УРОВНЕ </a:t>
            </a:r>
            <a:endParaRPr lang="ru-RU" b="1" i="1"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211540"/>
            <a:ext cx="12192000" cy="6005014"/>
          </a:xfrm>
          <a:prstGeom prst="rect">
            <a:avLst/>
          </a:prstGeom>
        </p:spPr>
      </p:pic>
      <p:sp>
        <p:nvSpPr>
          <p:cNvPr id="5" name="Прямоугольник 4"/>
          <p:cNvSpPr/>
          <p:nvPr/>
        </p:nvSpPr>
        <p:spPr>
          <a:xfrm>
            <a:off x="163773" y="504670"/>
            <a:ext cx="7792872" cy="1881465"/>
          </a:xfrm>
          <a:prstGeom prst="rect">
            <a:avLst/>
          </a:prstGeom>
          <a:noFill/>
          <a:ln>
            <a:solidFill>
              <a:schemeClr val="accent1">
                <a:lumMod val="60000"/>
                <a:lumOff val="40000"/>
              </a:schemeClr>
            </a:solidFill>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dk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Территориальное соглашение</a:t>
            </a:r>
          </a:p>
          <a:p>
            <a:pPr algn="ctr"/>
            <a:r>
              <a:rPr lang="ru-RU" dirty="0">
                <a:solidFill>
                  <a:schemeClr val="tx1"/>
                </a:solidFill>
                <a:latin typeface="Times New Roman" panose="02020603050405020304" pitchFamily="18" charset="0"/>
                <a:cs typeface="Times New Roman" panose="02020603050405020304" pitchFamily="18" charset="0"/>
              </a:rPr>
              <a:t>Трехстороннее соглашение между органами местного самоуправления муниципального образования городской округ город </a:t>
            </a:r>
            <a:r>
              <a:rPr lang="ru-RU" dirty="0" smtClean="0">
                <a:solidFill>
                  <a:schemeClr val="tx1"/>
                </a:solidFill>
                <a:latin typeface="Times New Roman" panose="02020603050405020304" pitchFamily="18" charset="0"/>
                <a:cs typeface="Times New Roman" panose="02020603050405020304" pitchFamily="18" charset="0"/>
              </a:rPr>
              <a:t>Сургут и </a:t>
            </a:r>
            <a:r>
              <a:rPr lang="ru-RU" dirty="0">
                <a:solidFill>
                  <a:schemeClr val="tx1"/>
                </a:solidFill>
                <a:latin typeface="Times New Roman" panose="02020603050405020304" pitchFamily="18" charset="0"/>
                <a:cs typeface="Times New Roman" panose="02020603050405020304" pitchFamily="18" charset="0"/>
              </a:rPr>
              <a:t>Сургутским территориальным объединением работодателей, Объединением организаций профсоюзов </a:t>
            </a:r>
            <a:r>
              <a:rPr lang="ru-RU" dirty="0" smtClean="0">
                <a:solidFill>
                  <a:schemeClr val="tx1"/>
                </a:solidFill>
                <a:latin typeface="Times New Roman" panose="02020603050405020304" pitchFamily="18" charset="0"/>
                <a:cs typeface="Times New Roman" panose="02020603050405020304" pitchFamily="18" charset="0"/>
              </a:rPr>
              <a:t>города </a:t>
            </a:r>
            <a:r>
              <a:rPr lang="ru-RU" dirty="0">
                <a:solidFill>
                  <a:schemeClr val="tx1"/>
                </a:solidFill>
                <a:latin typeface="Times New Roman" panose="02020603050405020304" pitchFamily="18" charset="0"/>
                <a:cs typeface="Times New Roman" panose="02020603050405020304" pitchFamily="18" charset="0"/>
              </a:rPr>
              <a:t>Сургута и Сургутского района на </a:t>
            </a:r>
            <a:r>
              <a:rPr lang="ru-RU" dirty="0" smtClean="0">
                <a:solidFill>
                  <a:schemeClr val="tx1"/>
                </a:solidFill>
                <a:latin typeface="Times New Roman" panose="02020603050405020304" pitchFamily="18" charset="0"/>
                <a:cs typeface="Times New Roman" panose="02020603050405020304" pitchFamily="18" charset="0"/>
              </a:rPr>
              <a:t>2018 - 2020 </a:t>
            </a:r>
            <a:r>
              <a:rPr lang="ru-RU" dirty="0">
                <a:solidFill>
                  <a:schemeClr val="tx1"/>
                </a:solidFill>
                <a:latin typeface="Times New Roman" panose="02020603050405020304" pitchFamily="18" charset="0"/>
                <a:cs typeface="Times New Roman" panose="02020603050405020304" pitchFamily="18" charset="0"/>
              </a:rPr>
              <a:t>годы</a:t>
            </a:r>
          </a:p>
        </p:txBody>
      </p:sp>
      <p:sp>
        <p:nvSpPr>
          <p:cNvPr id="7" name="Прямоугольник 6"/>
          <p:cNvSpPr/>
          <p:nvPr/>
        </p:nvSpPr>
        <p:spPr>
          <a:xfrm>
            <a:off x="2866030" y="2687133"/>
            <a:ext cx="8411570" cy="1754326"/>
          </a:xfrm>
          <a:prstGeom prst="rect">
            <a:avLst/>
          </a:prstGeom>
          <a:noFill/>
          <a:ln>
            <a:solidFill>
              <a:schemeClr val="accent1">
                <a:lumMod val="60000"/>
                <a:lumOff val="40000"/>
              </a:schemeClr>
            </a:solidFill>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dk1"/>
          </a:fontRef>
        </p:style>
        <p:txBody>
          <a:bodyPr wrap="square">
            <a:spAutoFit/>
          </a:bodyPr>
          <a:lstStyle/>
          <a:p>
            <a:pPr algn="ctr"/>
            <a:r>
              <a:rPr lang="ru-RU" b="1" dirty="0">
                <a:latin typeface="Times New Roman" panose="02020603050405020304" pitchFamily="18" charset="0"/>
                <a:cs typeface="Times New Roman" panose="02020603050405020304" pitchFamily="18" charset="0"/>
              </a:rPr>
              <a:t>Отраслевое территориальное соглашение</a:t>
            </a:r>
          </a:p>
          <a:p>
            <a:pPr algn="ctr"/>
            <a:r>
              <a:rPr lang="ru-RU" dirty="0">
                <a:latin typeface="Times New Roman" panose="02020603050405020304" pitchFamily="18" charset="0"/>
                <a:cs typeface="Times New Roman" panose="02020603050405020304" pitchFamily="18" charset="0"/>
              </a:rPr>
              <a:t>Соглашение между Администрацией города и </a:t>
            </a:r>
            <a:r>
              <a:rPr lang="ru-RU" dirty="0" err="1">
                <a:latin typeface="Times New Roman" panose="02020603050405020304" pitchFamily="18" charset="0"/>
                <a:cs typeface="Times New Roman" panose="02020603050405020304" pitchFamily="18" charset="0"/>
              </a:rPr>
              <a:t>Сургутской</a:t>
            </a:r>
            <a:r>
              <a:rPr lang="ru-RU" dirty="0">
                <a:latin typeface="Times New Roman" panose="02020603050405020304" pitchFamily="18" charset="0"/>
                <a:cs typeface="Times New Roman" panose="02020603050405020304" pitchFamily="18" charset="0"/>
              </a:rPr>
              <a:t> городской организацией Профсоюза работников народного образования и науки Российской Федерации по обеспечению социальных гарантий работникам муниципальных учреждений, подведомственных департаменту образования Администрации города </a:t>
            </a:r>
            <a:endParaRPr lang="ru-RU"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на 2018 - 2020 </a:t>
            </a:r>
            <a:r>
              <a:rPr lang="ru-RU" dirty="0">
                <a:latin typeface="Times New Roman" panose="02020603050405020304" pitchFamily="18" charset="0"/>
                <a:cs typeface="Times New Roman" panose="02020603050405020304" pitchFamily="18" charset="0"/>
              </a:rPr>
              <a:t>годы</a:t>
            </a:r>
          </a:p>
        </p:txBody>
      </p:sp>
      <p:sp>
        <p:nvSpPr>
          <p:cNvPr id="8" name="Прямоугольник 7"/>
          <p:cNvSpPr/>
          <p:nvPr/>
        </p:nvSpPr>
        <p:spPr>
          <a:xfrm>
            <a:off x="3725840" y="4705962"/>
            <a:ext cx="8411570" cy="1754326"/>
          </a:xfrm>
          <a:prstGeom prst="rect">
            <a:avLst/>
          </a:prstGeom>
          <a:noFill/>
          <a:ln w="9525" cap="flat" cmpd="sng" algn="ctr">
            <a:solidFill>
              <a:schemeClr val="accent1">
                <a:lumMod val="60000"/>
                <a:lumOff val="40000"/>
              </a:schemeClr>
            </a:solidFill>
            <a:prstDash val="solid"/>
            <a:round/>
            <a:headEnd type="none" w="med" len="med"/>
            <a:tailEnd type="none" w="med" len="med"/>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dk1"/>
          </a:fontRef>
        </p:style>
        <p:txBody>
          <a:bodyPr wrap="square">
            <a:spAutoFit/>
          </a:bodyPr>
          <a:lstStyle/>
          <a:p>
            <a:pPr algn="ctr"/>
            <a:r>
              <a:rPr lang="ru-RU" b="1" dirty="0">
                <a:latin typeface="Times New Roman" panose="02020603050405020304" pitchFamily="18" charset="0"/>
                <a:cs typeface="Times New Roman" panose="02020603050405020304" pitchFamily="18" charset="0"/>
              </a:rPr>
              <a:t>Отраслевое территориальное соглашение</a:t>
            </a:r>
          </a:p>
          <a:p>
            <a:pPr algn="ctr"/>
            <a:r>
              <a:rPr lang="ru-RU" dirty="0">
                <a:latin typeface="Times New Roman" panose="02020603050405020304" pitchFamily="18" charset="0"/>
                <a:cs typeface="Times New Roman" panose="02020603050405020304" pitchFamily="18" charset="0"/>
              </a:rPr>
              <a:t>Соглашение между Администрацией города и </a:t>
            </a:r>
            <a:r>
              <a:rPr lang="ru-RU" dirty="0" smtClean="0">
                <a:latin typeface="Times New Roman" panose="02020603050405020304" pitchFamily="18" charset="0"/>
                <a:cs typeface="Times New Roman" panose="02020603050405020304" pitchFamily="18" charset="0"/>
              </a:rPr>
              <a:t>Профсоюзной  организацией</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работников культуры города Сургута по обеспечению социальных гарантий работникам муниципальных учреждений, курируемых комитетом культуры и туризма, управлением физической культуры и спорта, отделом молодежной политики на 2018 -2020 годы</a:t>
            </a:r>
          </a:p>
        </p:txBody>
      </p:sp>
      <p:sp>
        <p:nvSpPr>
          <p:cNvPr id="10" name="Овал 9"/>
          <p:cNvSpPr/>
          <p:nvPr/>
        </p:nvSpPr>
        <p:spPr>
          <a:xfrm>
            <a:off x="8529851" y="1078173"/>
            <a:ext cx="3316406" cy="914400"/>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sp>
        <p:nvSpPr>
          <p:cNvPr id="11" name="Скругленный прямоугольник 10"/>
          <p:cNvSpPr/>
          <p:nvPr/>
        </p:nvSpPr>
        <p:spPr>
          <a:xfrm>
            <a:off x="8529851" y="892002"/>
            <a:ext cx="2747749" cy="1286742"/>
          </a:xfrm>
          <a:prstGeom prst="roundRect">
            <a:avLst/>
          </a:prstGeom>
          <a:solidFill>
            <a:schemeClr val="accent1">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smtClean="0">
                <a:solidFill>
                  <a:srgbClr val="0070C0"/>
                </a:solidFill>
                <a:latin typeface="Times New Roman" panose="02020603050405020304" pitchFamily="18" charset="0"/>
                <a:cs typeface="Times New Roman" panose="02020603050405020304" pitchFamily="18" charset="0"/>
              </a:rPr>
              <a:t>распространяется на </a:t>
            </a:r>
          </a:p>
          <a:p>
            <a:pPr algn="ctr"/>
            <a:r>
              <a:rPr lang="ru-RU" sz="1600" dirty="0" smtClean="0">
                <a:solidFill>
                  <a:srgbClr val="0070C0"/>
                </a:solidFill>
                <a:latin typeface="Times New Roman" panose="02020603050405020304" pitchFamily="18" charset="0"/>
                <a:cs typeface="Times New Roman" panose="02020603050405020304" pitchFamily="18" charset="0"/>
              </a:rPr>
              <a:t>9 863 организаций </a:t>
            </a:r>
          </a:p>
          <a:p>
            <a:pPr algn="ctr"/>
            <a:r>
              <a:rPr lang="ru-RU" sz="1600" dirty="0" smtClean="0">
                <a:solidFill>
                  <a:srgbClr val="0070C0"/>
                </a:solidFill>
                <a:latin typeface="Times New Roman" panose="02020603050405020304" pitchFamily="18" charset="0"/>
                <a:cs typeface="Times New Roman" panose="02020603050405020304" pitchFamily="18" charset="0"/>
              </a:rPr>
              <a:t>= </a:t>
            </a:r>
          </a:p>
          <a:p>
            <a:pPr algn="ctr"/>
            <a:r>
              <a:rPr lang="ru-RU" sz="1600" dirty="0" smtClean="0">
                <a:solidFill>
                  <a:srgbClr val="0070C0"/>
                </a:solidFill>
                <a:latin typeface="Times New Roman" panose="02020603050405020304" pitchFamily="18" charset="0"/>
                <a:cs typeface="Times New Roman" panose="02020603050405020304" pitchFamily="18" charset="0"/>
              </a:rPr>
              <a:t>90 101 работников</a:t>
            </a:r>
            <a:endParaRPr lang="ru-RU" sz="1600" dirty="0">
              <a:solidFill>
                <a:srgbClr val="0070C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18364" y="2975033"/>
            <a:ext cx="2429302" cy="1077218"/>
          </a:xfrm>
          <a:prstGeom prst="rect">
            <a:avLst/>
          </a:prstGeom>
          <a:solidFill>
            <a:schemeClr val="accent1">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sz="1600" dirty="0">
                <a:solidFill>
                  <a:srgbClr val="0070C0"/>
                </a:solidFill>
                <a:latin typeface="Times New Roman" panose="02020603050405020304" pitchFamily="18" charset="0"/>
                <a:cs typeface="Times New Roman" panose="02020603050405020304" pitchFamily="18" charset="0"/>
              </a:rPr>
              <a:t>распространяется на </a:t>
            </a:r>
          </a:p>
          <a:p>
            <a:pPr algn="ctr"/>
            <a:r>
              <a:rPr lang="ru-RU" sz="1600" dirty="0" smtClean="0">
                <a:solidFill>
                  <a:srgbClr val="0070C0"/>
                </a:solidFill>
                <a:latin typeface="Times New Roman" panose="02020603050405020304" pitchFamily="18" charset="0"/>
                <a:cs typeface="Times New Roman" panose="02020603050405020304" pitchFamily="18" charset="0"/>
              </a:rPr>
              <a:t>88 организаций </a:t>
            </a:r>
            <a:endParaRPr lang="ru-RU" sz="1600" dirty="0">
              <a:solidFill>
                <a:srgbClr val="0070C0"/>
              </a:solidFill>
              <a:latin typeface="Times New Roman" panose="02020603050405020304" pitchFamily="18" charset="0"/>
              <a:cs typeface="Times New Roman" panose="02020603050405020304" pitchFamily="18" charset="0"/>
            </a:endParaRPr>
          </a:p>
          <a:p>
            <a:pPr algn="ctr"/>
            <a:r>
              <a:rPr lang="ru-RU" sz="1600" dirty="0">
                <a:solidFill>
                  <a:srgbClr val="0070C0"/>
                </a:solidFill>
                <a:latin typeface="Times New Roman" panose="02020603050405020304" pitchFamily="18" charset="0"/>
                <a:cs typeface="Times New Roman" panose="02020603050405020304" pitchFamily="18" charset="0"/>
              </a:rPr>
              <a:t>= </a:t>
            </a:r>
          </a:p>
          <a:p>
            <a:pPr algn="ctr"/>
            <a:r>
              <a:rPr lang="ru-RU" sz="1600" dirty="0" smtClean="0">
                <a:solidFill>
                  <a:srgbClr val="0070C0"/>
                </a:solidFill>
                <a:latin typeface="Times New Roman" panose="02020603050405020304" pitchFamily="18" charset="0"/>
                <a:cs typeface="Times New Roman" panose="02020603050405020304" pitchFamily="18" charset="0"/>
              </a:rPr>
              <a:t>11 359 </a:t>
            </a:r>
            <a:r>
              <a:rPr lang="ru-RU" sz="1600" dirty="0">
                <a:solidFill>
                  <a:srgbClr val="0070C0"/>
                </a:solidFill>
                <a:latin typeface="Times New Roman" panose="02020603050405020304" pitchFamily="18" charset="0"/>
                <a:cs typeface="Times New Roman" panose="02020603050405020304" pitchFamily="18" charset="0"/>
              </a:rPr>
              <a:t>работников</a:t>
            </a:r>
          </a:p>
        </p:txBody>
      </p:sp>
      <p:sp>
        <p:nvSpPr>
          <p:cNvPr id="13" name="Прямоугольник 12"/>
          <p:cNvSpPr/>
          <p:nvPr/>
        </p:nvSpPr>
        <p:spPr>
          <a:xfrm>
            <a:off x="1314734" y="5016225"/>
            <a:ext cx="2260979" cy="1077218"/>
          </a:xfrm>
          <a:prstGeom prst="rect">
            <a:avLst/>
          </a:prstGeom>
          <a:solidFill>
            <a:schemeClr val="accent1">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sz="1600" dirty="0">
                <a:solidFill>
                  <a:srgbClr val="0070C0"/>
                </a:solidFill>
                <a:latin typeface="Times New Roman" panose="02020603050405020304" pitchFamily="18" charset="0"/>
                <a:cs typeface="Times New Roman" panose="02020603050405020304" pitchFamily="18" charset="0"/>
              </a:rPr>
              <a:t>распространяется на </a:t>
            </a:r>
          </a:p>
          <a:p>
            <a:pPr algn="ctr"/>
            <a:r>
              <a:rPr lang="ru-RU" sz="1600" dirty="0" smtClean="0">
                <a:solidFill>
                  <a:srgbClr val="0070C0"/>
                </a:solidFill>
                <a:latin typeface="Times New Roman" panose="02020603050405020304" pitchFamily="18" charset="0"/>
                <a:cs typeface="Times New Roman" panose="02020603050405020304" pitchFamily="18" charset="0"/>
              </a:rPr>
              <a:t>28  организаций </a:t>
            </a:r>
            <a:endParaRPr lang="ru-RU" sz="1600" dirty="0">
              <a:solidFill>
                <a:srgbClr val="0070C0"/>
              </a:solidFill>
              <a:latin typeface="Times New Roman" panose="02020603050405020304" pitchFamily="18" charset="0"/>
              <a:cs typeface="Times New Roman" panose="02020603050405020304" pitchFamily="18" charset="0"/>
            </a:endParaRPr>
          </a:p>
          <a:p>
            <a:pPr algn="ctr"/>
            <a:r>
              <a:rPr lang="ru-RU" sz="1600" dirty="0">
                <a:solidFill>
                  <a:srgbClr val="0070C0"/>
                </a:solidFill>
                <a:latin typeface="Times New Roman" panose="02020603050405020304" pitchFamily="18" charset="0"/>
                <a:cs typeface="Times New Roman" panose="02020603050405020304" pitchFamily="18" charset="0"/>
              </a:rPr>
              <a:t>= </a:t>
            </a:r>
          </a:p>
          <a:p>
            <a:pPr algn="ctr"/>
            <a:r>
              <a:rPr lang="ru-RU" sz="1600" dirty="0" smtClean="0">
                <a:solidFill>
                  <a:srgbClr val="0070C0"/>
                </a:solidFill>
                <a:latin typeface="Times New Roman" panose="02020603050405020304" pitchFamily="18" charset="0"/>
                <a:cs typeface="Times New Roman" panose="02020603050405020304" pitchFamily="18" charset="0"/>
              </a:rPr>
              <a:t>2 523 работников</a:t>
            </a:r>
            <a:endParaRPr lang="ru-RU" sz="1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9461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 y="19977"/>
            <a:ext cx="12191999" cy="584775"/>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СОЦИАЛЬНОЕ  ПАРТНЕРСТВО  НА ЛОКАЛЬНОМ  УРОВНЕ</a:t>
            </a:r>
          </a:p>
          <a:p>
            <a:pPr algn="ctr"/>
            <a:endParaRPr lang="ru-RU" sz="1600" b="1" i="1" dirty="0" smtClean="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430" y="136791"/>
            <a:ext cx="8826011" cy="6604395"/>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635000"/>
          </a:effectLst>
        </p:spPr>
      </p:pic>
      <p:sp>
        <p:nvSpPr>
          <p:cNvPr id="7" name="Прямоугольник 6"/>
          <p:cNvSpPr/>
          <p:nvPr/>
        </p:nvSpPr>
        <p:spPr>
          <a:xfrm>
            <a:off x="1" y="1965278"/>
            <a:ext cx="4176214" cy="3957849"/>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На территории города </a:t>
            </a:r>
            <a:r>
              <a:rPr lang="ru-RU" dirty="0" smtClean="0">
                <a:solidFill>
                  <a:schemeClr val="tx1"/>
                </a:solidFill>
                <a:latin typeface="Times New Roman" panose="02020603050405020304" pitchFamily="18" charset="0"/>
                <a:cs typeface="Times New Roman" panose="02020603050405020304" pitchFamily="18" charset="0"/>
              </a:rPr>
              <a:t>Сургута </a:t>
            </a:r>
            <a:endParaRPr lang="ru-RU" dirty="0">
              <a:solidFill>
                <a:schemeClr val="tx1"/>
              </a:solidFill>
              <a:latin typeface="Times New Roman" panose="02020603050405020304" pitchFamily="18" charset="0"/>
              <a:cs typeface="Times New Roman" panose="02020603050405020304" pitchFamily="18" charset="0"/>
            </a:endParaRPr>
          </a:p>
          <a:p>
            <a:pPr algn="ctr"/>
            <a:r>
              <a:rPr lang="ru-RU" dirty="0">
                <a:solidFill>
                  <a:schemeClr val="tx1"/>
                </a:solidFill>
                <a:latin typeface="Times New Roman" panose="02020603050405020304" pitchFamily="18" charset="0"/>
                <a:cs typeface="Times New Roman" panose="02020603050405020304" pitchFamily="18" charset="0"/>
              </a:rPr>
              <a:t>действует </a:t>
            </a:r>
            <a:r>
              <a:rPr lang="ru-RU" sz="2000" dirty="0" smtClean="0">
                <a:solidFill>
                  <a:schemeClr val="tx1"/>
                </a:solidFill>
                <a:latin typeface="Times New Roman" panose="02020603050405020304" pitchFamily="18" charset="0"/>
                <a:cs typeface="Times New Roman" panose="02020603050405020304" pitchFamily="18" charset="0"/>
              </a:rPr>
              <a:t>259 </a:t>
            </a:r>
            <a:r>
              <a:rPr lang="ru-RU" dirty="0" smtClean="0">
                <a:solidFill>
                  <a:schemeClr val="tx1"/>
                </a:solidFill>
                <a:latin typeface="Times New Roman" panose="02020603050405020304" pitchFamily="18" charset="0"/>
                <a:cs typeface="Times New Roman" panose="02020603050405020304" pitchFamily="18" charset="0"/>
              </a:rPr>
              <a:t>коллективных </a:t>
            </a:r>
            <a:r>
              <a:rPr lang="ru-RU" dirty="0">
                <a:solidFill>
                  <a:schemeClr val="tx1"/>
                </a:solidFill>
                <a:latin typeface="Times New Roman" panose="02020603050405020304" pitchFamily="18" charset="0"/>
                <a:cs typeface="Times New Roman" panose="02020603050405020304" pitchFamily="18" charset="0"/>
              </a:rPr>
              <a:t>договоров, </a:t>
            </a:r>
          </a:p>
          <a:p>
            <a:pPr algn="ctr"/>
            <a:r>
              <a:rPr lang="ru-RU" dirty="0">
                <a:solidFill>
                  <a:schemeClr val="tx1"/>
                </a:solidFill>
                <a:latin typeface="Times New Roman" panose="02020603050405020304" pitchFamily="18" charset="0"/>
                <a:cs typeface="Times New Roman" panose="02020603050405020304" pitchFamily="18" charset="0"/>
              </a:rPr>
              <a:t>прошедших процедуру </a:t>
            </a:r>
            <a:endParaRPr lang="ru-RU" dirty="0" smtClean="0">
              <a:solidFill>
                <a:schemeClr val="tx1"/>
              </a:solidFill>
              <a:latin typeface="Times New Roman" panose="02020603050405020304" pitchFamily="18" charset="0"/>
              <a:cs typeface="Times New Roman" panose="02020603050405020304" pitchFamily="18" charset="0"/>
            </a:endParaRPr>
          </a:p>
          <a:p>
            <a:pPr algn="ctr"/>
            <a:r>
              <a:rPr lang="ru-RU" dirty="0" smtClean="0">
                <a:solidFill>
                  <a:schemeClr val="tx1"/>
                </a:solidFill>
                <a:latin typeface="Times New Roman" panose="02020603050405020304" pitchFamily="18" charset="0"/>
                <a:cs typeface="Times New Roman" panose="02020603050405020304" pitchFamily="18" charset="0"/>
              </a:rPr>
              <a:t>уведомительной </a:t>
            </a:r>
            <a:r>
              <a:rPr lang="ru-RU" dirty="0">
                <a:solidFill>
                  <a:schemeClr val="tx1"/>
                </a:solidFill>
                <a:latin typeface="Times New Roman" panose="02020603050405020304" pitchFamily="18" charset="0"/>
                <a:cs typeface="Times New Roman" panose="02020603050405020304" pitchFamily="18" charset="0"/>
              </a:rPr>
              <a:t>регистрации, </a:t>
            </a:r>
          </a:p>
          <a:p>
            <a:pPr algn="ctr"/>
            <a:r>
              <a:rPr lang="ru-RU" dirty="0">
                <a:solidFill>
                  <a:schemeClr val="tx1"/>
                </a:solidFill>
                <a:latin typeface="Times New Roman" panose="02020603050405020304" pitchFamily="18" charset="0"/>
                <a:cs typeface="Times New Roman" panose="02020603050405020304" pitchFamily="18" charset="0"/>
              </a:rPr>
              <a:t>положения которых распространяются </a:t>
            </a:r>
          </a:p>
          <a:p>
            <a:pPr algn="ctr"/>
            <a:r>
              <a:rPr lang="ru-RU" dirty="0">
                <a:solidFill>
                  <a:schemeClr val="tx1"/>
                </a:solidFill>
                <a:latin typeface="Times New Roman" panose="02020603050405020304" pitchFamily="18" charset="0"/>
                <a:cs typeface="Times New Roman" panose="02020603050405020304" pitchFamily="18" charset="0"/>
              </a:rPr>
              <a:t>на </a:t>
            </a:r>
            <a:r>
              <a:rPr lang="ru-RU" sz="2000" dirty="0" smtClean="0">
                <a:solidFill>
                  <a:schemeClr val="tx1"/>
                </a:solidFill>
                <a:latin typeface="Times New Roman" panose="02020603050405020304" pitchFamily="18" charset="0"/>
                <a:cs typeface="Times New Roman" panose="02020603050405020304" pitchFamily="18" charset="0"/>
              </a:rPr>
              <a:t>174 269 </a:t>
            </a:r>
            <a:r>
              <a:rPr lang="ru-RU" dirty="0">
                <a:solidFill>
                  <a:schemeClr val="tx1"/>
                </a:solidFill>
                <a:latin typeface="Times New Roman" panose="02020603050405020304" pitchFamily="18" charset="0"/>
                <a:cs typeface="Times New Roman" panose="02020603050405020304" pitchFamily="18" charset="0"/>
              </a:rPr>
              <a:t>работников</a:t>
            </a:r>
            <a:endParaRPr lang="ru-RU" dirty="0">
              <a:latin typeface="Times New Roman" panose="02020603050405020304" pitchFamily="18" charset="0"/>
              <a:cs typeface="Times New Roman" panose="02020603050405020304" pitchFamily="18" charset="0"/>
            </a:endParaRPr>
          </a:p>
        </p:txBody>
      </p:sp>
      <p:graphicFrame>
        <p:nvGraphicFramePr>
          <p:cNvPr id="10" name="Объект 40"/>
          <p:cNvGraphicFramePr>
            <a:graphicFrameLocks/>
          </p:cNvGraphicFramePr>
          <p:nvPr>
            <p:extLst>
              <p:ext uri="{D42A27DB-BD31-4B8C-83A1-F6EECF244321}">
                <p14:modId xmlns:p14="http://schemas.microsoft.com/office/powerpoint/2010/main" val="1074700741"/>
              </p:ext>
            </p:extLst>
          </p:nvPr>
        </p:nvGraphicFramePr>
        <p:xfrm>
          <a:off x="5063320" y="230150"/>
          <a:ext cx="8037110" cy="64176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0413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338"/>
            <a:ext cx="12192000" cy="6858000"/>
          </a:xfrm>
          <a:prstGeom prst="rect">
            <a:avLst/>
          </a:prstGeom>
        </p:spPr>
      </p:pic>
      <p:sp>
        <p:nvSpPr>
          <p:cNvPr id="3" name="TextBox 2"/>
          <p:cNvSpPr txBox="1"/>
          <p:nvPr/>
        </p:nvSpPr>
        <p:spPr>
          <a:xfrm>
            <a:off x="0" y="43433"/>
            <a:ext cx="12191999"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УВЕДОМИТЕЛЬНАЯ  РЕГИСТРАЦИЯ  КОЛЛЕКТИВНЫХ  ДОГОВОРОВ (ИЗМЕНЕНИЙ, ДОПОЛНЕНИЙ)</a:t>
            </a:r>
            <a:endParaRPr lang="ru-RU" sz="1600" b="1" i="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05613" y="132128"/>
            <a:ext cx="5434011" cy="4980588"/>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635000"/>
          </a:effectLst>
        </p:spPr>
      </p:pic>
      <p:sp>
        <p:nvSpPr>
          <p:cNvPr id="7" name="Прямоугольник 6"/>
          <p:cNvSpPr/>
          <p:nvPr/>
        </p:nvSpPr>
        <p:spPr>
          <a:xfrm>
            <a:off x="66675" y="506808"/>
            <a:ext cx="7353300" cy="80764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ru-RU" sz="1400" b="1" dirty="0" smtClean="0">
                <a:solidFill>
                  <a:schemeClr val="tx1"/>
                </a:solidFill>
                <a:latin typeface="Times New Roman" panose="02020603050405020304" pitchFamily="18" charset="0"/>
                <a:cs typeface="Times New Roman" panose="02020603050405020304" pitchFamily="18" charset="0"/>
              </a:rPr>
              <a:t>В соответствии со статьями 44, 50 Трудового кодекса Российской Федерации </a:t>
            </a:r>
          </a:p>
          <a:p>
            <a:r>
              <a:rPr lang="ru-RU" sz="1400" b="1" dirty="0" smtClean="0">
                <a:solidFill>
                  <a:schemeClr val="tx1"/>
                </a:solidFill>
                <a:latin typeface="Times New Roman" panose="02020603050405020304" pitchFamily="18" charset="0"/>
                <a:cs typeface="Times New Roman" panose="02020603050405020304" pitchFamily="18" charset="0"/>
              </a:rPr>
              <a:t>РАБОТОДАТЕЛЬ </a:t>
            </a:r>
            <a:r>
              <a:rPr lang="ru-RU" sz="1400" b="1" dirty="0">
                <a:solidFill>
                  <a:schemeClr val="tx1"/>
                </a:solidFill>
                <a:latin typeface="Times New Roman" panose="02020603050405020304" pitchFamily="18" charset="0"/>
                <a:cs typeface="Times New Roman" panose="02020603050405020304" pitchFamily="18" charset="0"/>
              </a:rPr>
              <a:t>обязан направить </a:t>
            </a:r>
            <a:r>
              <a:rPr lang="ru-RU" sz="1400" dirty="0">
                <a:solidFill>
                  <a:schemeClr val="tx1"/>
                </a:solidFill>
                <a:latin typeface="Times New Roman" panose="02020603050405020304" pitchFamily="18" charset="0"/>
                <a:cs typeface="Times New Roman" panose="02020603050405020304" pitchFamily="18" charset="0"/>
              </a:rPr>
              <a:t>коллективный договор (изменения, дополнения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к коллективному </a:t>
            </a:r>
            <a:r>
              <a:rPr lang="ru-RU" sz="1400" dirty="0">
                <a:solidFill>
                  <a:schemeClr val="tx1"/>
                </a:solidFill>
                <a:latin typeface="Times New Roman" panose="02020603050405020304" pitchFamily="18" charset="0"/>
                <a:cs typeface="Times New Roman" panose="02020603050405020304" pitchFamily="18" charset="0"/>
              </a:rPr>
              <a:t>договору) на уведомительную регистрацию в течение 7 дней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с </a:t>
            </a:r>
            <a:r>
              <a:rPr lang="ru-RU" sz="1400" dirty="0">
                <a:solidFill>
                  <a:schemeClr val="tx1"/>
                </a:solidFill>
                <a:latin typeface="Times New Roman" panose="02020603050405020304" pitchFamily="18" charset="0"/>
                <a:cs typeface="Times New Roman" panose="02020603050405020304" pitchFamily="18" charset="0"/>
              </a:rPr>
              <a:t>момента его подписания.  </a:t>
            </a:r>
          </a:p>
        </p:txBody>
      </p:sp>
      <p:sp>
        <p:nvSpPr>
          <p:cNvPr id="4" name="Прямоугольник 3"/>
          <p:cNvSpPr/>
          <p:nvPr/>
        </p:nvSpPr>
        <p:spPr>
          <a:xfrm>
            <a:off x="57150" y="1304809"/>
            <a:ext cx="7210425" cy="3082216"/>
          </a:xfrm>
          <a:prstGeom prst="rect">
            <a:avLst/>
          </a:prstGeom>
          <a:solidFill>
            <a:schemeClr val="accent1">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Уведомительная регистрация осуществляется </a:t>
            </a:r>
          </a:p>
          <a:p>
            <a:pPr algn="ctr"/>
            <a:r>
              <a:rPr lang="ru-RU" sz="1600" b="1" dirty="0" smtClean="0">
                <a:solidFill>
                  <a:schemeClr val="tx1"/>
                </a:solidFill>
                <a:latin typeface="Times New Roman" panose="02020603050405020304" pitchFamily="18" charset="0"/>
                <a:cs typeface="Times New Roman" panose="02020603050405020304" pitchFamily="18" charset="0"/>
              </a:rPr>
              <a:t>управлением по труду Администрации города Сургута </a:t>
            </a:r>
          </a:p>
          <a:p>
            <a:pPr algn="ctr"/>
            <a:r>
              <a:rPr lang="ru-RU" sz="1400" b="1" dirty="0" smtClean="0">
                <a:solidFill>
                  <a:schemeClr val="tx1"/>
                </a:solidFill>
                <a:latin typeface="Times New Roman" panose="02020603050405020304" pitchFamily="18" charset="0"/>
                <a:cs typeface="Times New Roman" panose="02020603050405020304" pitchFamily="18" charset="0"/>
              </a:rPr>
              <a:t>(контактный телефон (3462) 522-411)</a:t>
            </a:r>
          </a:p>
          <a:p>
            <a:r>
              <a:rPr lang="ru-RU" sz="1400" dirty="0" smtClean="0">
                <a:solidFill>
                  <a:schemeClr val="tx1"/>
                </a:solidFill>
                <a:latin typeface="Times New Roman" panose="02020603050405020304" pitchFamily="18" charset="0"/>
                <a:cs typeface="Times New Roman" panose="02020603050405020304" pitchFamily="18" charset="0"/>
              </a:rPr>
              <a:t>на основании статьи </a:t>
            </a:r>
            <a:r>
              <a:rPr lang="ru-RU" sz="1400" dirty="0">
                <a:solidFill>
                  <a:schemeClr val="tx1"/>
                </a:solidFill>
                <a:latin typeface="Times New Roman" panose="02020603050405020304" pitchFamily="18" charset="0"/>
                <a:cs typeface="Times New Roman" panose="02020603050405020304" pitchFamily="18" charset="0"/>
              </a:rPr>
              <a:t>50 Трудового кодекса Российской Федерации; </a:t>
            </a:r>
            <a:r>
              <a:rPr lang="ru-RU" sz="1400" dirty="0" smtClean="0">
                <a:solidFill>
                  <a:schemeClr val="tx1"/>
                </a:solidFill>
                <a:latin typeface="Times New Roman" panose="02020603050405020304" pitchFamily="18" charset="0"/>
                <a:cs typeface="Times New Roman" panose="02020603050405020304" pitchFamily="18" charset="0"/>
              </a:rPr>
              <a:t>статьи </a:t>
            </a:r>
            <a:r>
              <a:rPr lang="ru-RU" sz="1400" dirty="0">
                <a:solidFill>
                  <a:schemeClr val="tx1"/>
                </a:solidFill>
                <a:latin typeface="Times New Roman" panose="02020603050405020304" pitchFamily="18" charset="0"/>
                <a:cs typeface="Times New Roman" panose="02020603050405020304" pitchFamily="18" charset="0"/>
              </a:rPr>
              <a:t>2 Закона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ХМАО - Югры </a:t>
            </a:r>
            <a:r>
              <a:rPr lang="ru-RU" sz="1400" dirty="0">
                <a:solidFill>
                  <a:schemeClr val="tx1"/>
                </a:solidFill>
                <a:latin typeface="Times New Roman" panose="02020603050405020304" pitchFamily="18" charset="0"/>
                <a:cs typeface="Times New Roman" panose="02020603050405020304" pitchFamily="18" charset="0"/>
              </a:rPr>
              <a:t>от 27.05.2011 № 57-оз «О наделении органов местного самоуправления муниципальных образований Ханты-Мансийского автономного округа отдельными государственными полномочиями в сфере трудовых отношений и государственного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управления </a:t>
            </a:r>
            <a:r>
              <a:rPr lang="ru-RU" sz="1400" dirty="0">
                <a:solidFill>
                  <a:schemeClr val="tx1"/>
                </a:solidFill>
                <a:latin typeface="Times New Roman" panose="02020603050405020304" pitchFamily="18" charset="0"/>
                <a:cs typeface="Times New Roman" panose="02020603050405020304" pitchFamily="18" charset="0"/>
              </a:rPr>
              <a:t>охраной труда</a:t>
            </a:r>
            <a:r>
              <a:rPr lang="ru-RU" sz="1400" dirty="0" smtClean="0">
                <a:solidFill>
                  <a:schemeClr val="tx1"/>
                </a:solidFill>
                <a:latin typeface="Times New Roman" panose="02020603050405020304" pitchFamily="18" charset="0"/>
                <a:cs typeface="Times New Roman" panose="02020603050405020304" pitchFamily="18" charset="0"/>
              </a:rPr>
              <a:t>» и </a:t>
            </a:r>
          </a:p>
          <a:p>
            <a:r>
              <a:rPr lang="ru-RU" sz="1400" dirty="0" smtClean="0">
                <a:solidFill>
                  <a:schemeClr val="tx1"/>
                </a:solidFill>
                <a:latin typeface="Times New Roman" panose="02020603050405020304" pitchFamily="18" charset="0"/>
                <a:cs typeface="Times New Roman" panose="02020603050405020304" pitchFamily="18" charset="0"/>
              </a:rPr>
              <a:t>в соответствии с Административным регламентом предоставления </a:t>
            </a:r>
            <a:r>
              <a:rPr lang="ru-RU" sz="1400" dirty="0">
                <a:solidFill>
                  <a:schemeClr val="tx1"/>
                </a:solidFill>
                <a:latin typeface="Times New Roman" panose="02020603050405020304" pitchFamily="18" charset="0"/>
                <a:cs typeface="Times New Roman" panose="02020603050405020304" pitchFamily="18" charset="0"/>
              </a:rPr>
              <a:t>государственной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услуги </a:t>
            </a:r>
            <a:r>
              <a:rPr lang="ru-RU" sz="1400" dirty="0">
                <a:solidFill>
                  <a:schemeClr val="tx1"/>
                </a:solidFill>
                <a:latin typeface="Times New Roman" panose="02020603050405020304" pitchFamily="18" charset="0"/>
                <a:cs typeface="Times New Roman" panose="02020603050405020304" pitchFamily="18" charset="0"/>
              </a:rPr>
              <a:t>по проведению уведомительной регистрации коллективных договоров и территориальных соглашений на территории соответствующего муниципального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dirty="0" smtClean="0">
                <a:solidFill>
                  <a:schemeClr val="tx1"/>
                </a:solidFill>
                <a:latin typeface="Times New Roman" panose="02020603050405020304" pitchFamily="18" charset="0"/>
                <a:cs typeface="Times New Roman" panose="02020603050405020304" pitchFamily="18" charset="0"/>
              </a:rPr>
              <a:t>образования </a:t>
            </a:r>
            <a:r>
              <a:rPr lang="ru-RU" sz="1400" dirty="0">
                <a:solidFill>
                  <a:schemeClr val="tx1"/>
                </a:solidFill>
                <a:latin typeface="Times New Roman" panose="02020603050405020304" pitchFamily="18" charset="0"/>
                <a:cs typeface="Times New Roman" panose="02020603050405020304" pitchFamily="18" charset="0"/>
              </a:rPr>
              <a:t>Ханты-Мансийского автономного округа – Югры, утвержденного приказом Департамента труда и занятости населения ХМАО - Югры от 27.04.2015 № 6-нп</a:t>
            </a:r>
            <a:endParaRPr lang="ru-RU" sz="14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14300" y="4387025"/>
            <a:ext cx="11982450" cy="2156650"/>
          </a:xfrm>
          <a:prstGeom prst="rect">
            <a:avLst/>
          </a:prstGeom>
          <a:solidFill>
            <a:schemeClr val="accent1">
              <a:lumMod val="20000"/>
              <a:lumOff val="80000"/>
            </a:schemeClr>
          </a:solidFill>
          <a:effectLst>
            <a:glow rad="101600">
              <a:schemeClr val="accent1">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smtClean="0">
                <a:solidFill>
                  <a:schemeClr val="tx1"/>
                </a:solidFill>
                <a:latin typeface="Times New Roman" panose="02020603050405020304" pitchFamily="18" charset="0"/>
                <a:cs typeface="Times New Roman" panose="02020603050405020304" pitchFamily="18" charset="0"/>
              </a:rPr>
              <a:t>Документы, предоставляемые на уведомительную регистрацию: </a:t>
            </a:r>
          </a:p>
          <a:p>
            <a:pPr algn="just"/>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ЗАПРОС </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предоставление государственной услуги в рекомендуемой форме </a:t>
            </a: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КОЛЛЕКТИВНЫЙ ДОГОВОР (ИЗМЕНЕНИЯ, ДОПОЛНЕНИЯ к коллективному договору, включая соглашение о продлении срока действия коллективного договора) </a:t>
            </a:r>
            <a:endPar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бумажном носителе в </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экземплярах (подлинники), подписанный сторонами. Если коллективный договор (изменения, дополнения и пр.) более чем на одном листе: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все страницы </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документа должны быть  пронумерованы, прошиты и скреплены печатями (при наличии печати) и подписями сторон  коллективного договора.</a:t>
            </a: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КОЛЛЕКТИВНЫЙ ДОГОВОР (ИЗМЕНЕНИЯ, ДОПОЛНЕНИЯ к коллективному договору) в копии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надлежаще заверенной уполномоченным работодателем лицом) </a:t>
            </a:r>
            <a:endPar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экземпляре  </a:t>
            </a: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ДОКУМЕНТ, УДОСТОВЕРЯЮЩИЙ ЛИЧНОСТЬ заявителя (представителя заявителя), представитель заявителя также представляет ДОКУМЕНТ, ПОДТВЕРЖДАЮЩИЙ </a:t>
            </a:r>
            <a:endPar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ПОЛНОМОЧИЕ </a:t>
            </a:r>
            <a:r>
              <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действовать от имени заявителя, в случае личного обращения в Управление по труду Администрации города Сургута непосредственно либо через МФЦ </a:t>
            </a:r>
            <a:r>
              <a:rPr lang="ru-RU" sz="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058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3736" y="74592"/>
            <a:ext cx="2314305"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ОБМЕН ОПЫТОМ</a:t>
            </a:r>
            <a:endParaRPr lang="ru-RU" sz="1600" b="1" i="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56972" y="689411"/>
            <a:ext cx="11929109" cy="954107"/>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В преддверии Всемирного дня охраны труда Администрацией города Сургута 24 апреля 2019 года </a:t>
            </a:r>
            <a:r>
              <a:rPr lang="ru-RU" sz="1400" dirty="0" smtClean="0">
                <a:latin typeface="Times New Roman" panose="02020603050405020304" pitchFamily="18" charset="0"/>
                <a:cs typeface="Times New Roman" panose="02020603050405020304" pitchFamily="18" charset="0"/>
              </a:rPr>
              <a:t>проведен </a:t>
            </a:r>
            <a:r>
              <a:rPr lang="ru-RU" sz="1400" dirty="0">
                <a:latin typeface="Times New Roman" panose="02020603050405020304" pitchFamily="18" charset="0"/>
                <a:cs typeface="Times New Roman" panose="02020603050405020304" pitchFamily="18" charset="0"/>
              </a:rPr>
              <a:t>семинар-совещание </a:t>
            </a:r>
            <a:r>
              <a:rPr lang="ru-RU" sz="1400" dirty="0" smtClean="0">
                <a:latin typeface="Times New Roman" panose="02020603050405020304" pitchFamily="18" charset="0"/>
                <a:cs typeface="Times New Roman" panose="02020603050405020304" pitchFamily="18" charset="0"/>
              </a:rPr>
              <a:t>по </a:t>
            </a:r>
            <a:r>
              <a:rPr lang="ru-RU" sz="1400" dirty="0">
                <a:latin typeface="Times New Roman" panose="02020603050405020304" pitchFamily="18" charset="0"/>
                <a:cs typeface="Times New Roman" panose="02020603050405020304" pitchFamily="18" charset="0"/>
              </a:rPr>
              <a:t>вопросам внедрения и распространения положительного опыта работы по улучшению условий и охраны труда.</a:t>
            </a:r>
          </a:p>
          <a:p>
            <a:pPr indent="447675" algn="just"/>
            <a:r>
              <a:rPr lang="ru-RU" sz="1400" dirty="0">
                <a:latin typeface="Times New Roman" panose="02020603050405020304" pitchFamily="18" charset="0"/>
                <a:cs typeface="Times New Roman" panose="02020603050405020304" pitchFamily="18" charset="0"/>
              </a:rPr>
              <a:t>В его работе приняли участие руководители и специалисты по охране труда организаций нефтегазодобывающей отрасли и топливно-энергетического комплекса, организаций сферы строительства, транспорта и связи, образования и здравоохранения.</a:t>
            </a:r>
            <a:endParaRPr lang="ru-RU" sz="1400" b="0" i="0" dirty="0">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r="27825"/>
          <a:stretch/>
        </p:blipFill>
        <p:spPr>
          <a:xfrm>
            <a:off x="9192266" y="1419648"/>
            <a:ext cx="2787896" cy="3176103"/>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3977640" y="1548548"/>
            <a:ext cx="5214626" cy="3323987"/>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Представители ПАО «Сургутнефтегаз» поделились с присутствующими новейшими разработками и практиками в области охраны труда. Ведущий специалист по охране труда службы охраны труда НГДУ «</a:t>
            </a:r>
            <a:r>
              <a:rPr lang="ru-RU" sz="1400" dirty="0" err="1">
                <a:latin typeface="Times New Roman" panose="02020603050405020304" pitchFamily="18" charset="0"/>
                <a:cs typeface="Times New Roman" panose="02020603050405020304" pitchFamily="18" charset="0"/>
              </a:rPr>
              <a:t>Талаканнефть</a:t>
            </a:r>
            <a:r>
              <a:rPr lang="ru-RU" sz="1400" dirty="0">
                <a:latin typeface="Times New Roman" panose="02020603050405020304" pitchFamily="18" charset="0"/>
                <a:cs typeface="Times New Roman" panose="02020603050405020304" pitchFamily="18" charset="0"/>
              </a:rPr>
              <a:t>» Алексей Карп представил проект под названием «ИТ-решения: система </a:t>
            </a:r>
            <a:r>
              <a:rPr lang="ru-RU" sz="1400" dirty="0" err="1">
                <a:latin typeface="Times New Roman" panose="02020603050405020304" pitchFamily="18" charset="0"/>
                <a:cs typeface="Times New Roman" panose="02020603050405020304" pitchFamily="18" charset="0"/>
              </a:rPr>
              <a:t>видеовизуального</a:t>
            </a:r>
            <a:r>
              <a:rPr lang="ru-RU" sz="1400" dirty="0">
                <a:latin typeface="Times New Roman" panose="02020603050405020304" pitchFamily="18" charset="0"/>
                <a:cs typeface="Times New Roman" panose="02020603050405020304" pitchFamily="18" charset="0"/>
              </a:rPr>
              <a:t> тренинга персонала» (по работам </a:t>
            </a:r>
            <a:r>
              <a:rPr lang="ru-RU" sz="1400" dirty="0" smtClean="0">
                <a:latin typeface="Times New Roman" panose="02020603050405020304" pitchFamily="18" charset="0"/>
                <a:cs typeface="Times New Roman" panose="02020603050405020304" pitchFamily="18" charset="0"/>
              </a:rPr>
              <a:t>повышенной опасности</a:t>
            </a:r>
            <a:r>
              <a:rPr lang="ru-RU" sz="1400" dirty="0">
                <a:latin typeface="Times New Roman" panose="02020603050405020304" pitchFamily="18" charset="0"/>
                <a:cs typeface="Times New Roman" panose="02020603050405020304" pitchFamily="18" charset="0"/>
              </a:rPr>
              <a:t>), который запущен в пилотном режиме.  С помощью данного видеотренинга, работники проходят обучение по безопасности труда при проведении работ повышенной опасности, минуя высокие риски воздействия факторов производственного процесса на участников тренинга. Эта система практична и тем, что прохождение обучения возможно в любое удобное время для работника, а также исключается необходимость привлечения специальной техники для проведения </a:t>
            </a:r>
            <a:r>
              <a:rPr lang="ru-RU" sz="1400" dirty="0" smtClean="0">
                <a:latin typeface="Times New Roman" panose="02020603050405020304" pitchFamily="18" charset="0"/>
                <a:cs typeface="Times New Roman" panose="02020603050405020304" pitchFamily="18" charset="0"/>
              </a:rPr>
              <a:t>тренинга. </a:t>
            </a:r>
            <a:endParaRPr lang="ru-RU" sz="14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3033" t="8400" r="12667" b="17397"/>
          <a:stretch/>
        </p:blipFill>
        <p:spPr>
          <a:xfrm>
            <a:off x="235597" y="1636334"/>
            <a:ext cx="3689083" cy="2706600"/>
          </a:xfrm>
          <a:prstGeom prst="rect">
            <a:avLst/>
          </a:prstGeom>
          <a:ln>
            <a:noFill/>
          </a:ln>
          <a:effectLst>
            <a:outerShdw blurRad="190500" algn="tl" rotWithShape="0">
              <a:srgbClr val="000000">
                <a:alpha val="70000"/>
              </a:srgbClr>
            </a:outerShdw>
          </a:effectLst>
        </p:spPr>
      </p:pic>
      <p:sp>
        <p:nvSpPr>
          <p:cNvPr id="13" name="Прямоугольник 12"/>
          <p:cNvSpPr/>
          <p:nvPr/>
        </p:nvSpPr>
        <p:spPr>
          <a:xfrm>
            <a:off x="235597" y="4777565"/>
            <a:ext cx="11744565" cy="95410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Главной </a:t>
            </a:r>
            <a:r>
              <a:rPr lang="ru-RU" sz="1400" dirty="0">
                <a:latin typeface="Times New Roman" panose="02020603050405020304" pitchFamily="18" charset="0"/>
                <a:cs typeface="Times New Roman" panose="02020603050405020304" pitchFamily="18" charset="0"/>
              </a:rPr>
              <a:t>целью разработки тренинга является -  совершенствование уровня знаний у работников </a:t>
            </a:r>
            <a:r>
              <a:rPr lang="ru-RU" sz="1400" dirty="0" smtClean="0">
                <a:latin typeface="Times New Roman" panose="02020603050405020304" pitchFamily="18" charset="0"/>
                <a:cs typeface="Times New Roman" panose="02020603050405020304" pitchFamily="18" charset="0"/>
              </a:rPr>
              <a:t>по проведению тех </a:t>
            </a:r>
            <a:r>
              <a:rPr lang="ru-RU" sz="1400" dirty="0">
                <a:latin typeface="Times New Roman" panose="02020603050405020304" pitchFamily="18" charset="0"/>
                <a:cs typeface="Times New Roman" panose="02020603050405020304" pitchFamily="18" charset="0"/>
              </a:rPr>
              <a:t>видов работ повышенной опасности, по которым при проведении практических тренингов, на участников могут воздействовать опасные и вредные производственные факторы, а также риски с высокой вероятностью негативных последствий. В дальнейшем разработчики проекта планируют внедрить </a:t>
            </a:r>
            <a:r>
              <a:rPr lang="ru-RU" sz="1400" dirty="0" err="1">
                <a:latin typeface="Times New Roman" panose="02020603050405020304" pitchFamily="18" charset="0"/>
                <a:cs typeface="Times New Roman" panose="02020603050405020304" pitchFamily="18" charset="0"/>
              </a:rPr>
              <a:t>видеовизуальный</a:t>
            </a:r>
            <a:r>
              <a:rPr lang="ru-RU" sz="1400" dirty="0">
                <a:latin typeface="Times New Roman" panose="02020603050405020304" pitchFamily="18" charset="0"/>
                <a:cs typeface="Times New Roman" panose="02020603050405020304" pitchFamily="18" charset="0"/>
              </a:rPr>
              <a:t> тренинг по всем работам повышенной опасности.</a:t>
            </a:r>
          </a:p>
        </p:txBody>
      </p:sp>
    </p:spTree>
    <p:extLst>
      <p:ext uri="{BB962C8B-B14F-4D97-AF65-F5344CB8AC3E}">
        <p14:creationId xmlns:p14="http://schemas.microsoft.com/office/powerpoint/2010/main" val="3137398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3736" y="74592"/>
            <a:ext cx="2314305"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ОБМЕН ОПЫТОМ</a:t>
            </a:r>
            <a:endParaRPr lang="ru-RU" sz="1600" b="1"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799" y="4379060"/>
            <a:ext cx="2457165" cy="1842874"/>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115" y="4469557"/>
            <a:ext cx="2505467" cy="1879100"/>
          </a:xfrm>
          <a:prstGeom prst="rect">
            <a:avLst/>
          </a:prstGeom>
          <a:ln>
            <a:noFill/>
          </a:ln>
          <a:effectLst>
            <a:outerShdw blurRad="190500" algn="tl" rotWithShape="0">
              <a:srgbClr val="000000">
                <a:alpha val="70000"/>
              </a:srgbClr>
            </a:outerShdw>
          </a:effectLst>
        </p:spPr>
      </p:pic>
      <p:sp>
        <p:nvSpPr>
          <p:cNvPr id="8" name="Прямоугольник 7"/>
          <p:cNvSpPr/>
          <p:nvPr/>
        </p:nvSpPr>
        <p:spPr>
          <a:xfrm>
            <a:off x="205939" y="3511744"/>
            <a:ext cx="9166860" cy="307777"/>
          </a:xfrm>
          <a:prstGeom prst="rect">
            <a:avLst/>
          </a:prstGeom>
        </p:spPr>
        <p:txBody>
          <a:bodyPr wrap="square">
            <a:spAutoFit/>
          </a:bodyPr>
          <a:lstStyle/>
          <a:p>
            <a:pPr indent="447675" algn="just"/>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9773" t="14821" r="6807" b="4089"/>
          <a:stretch/>
        </p:blipFill>
        <p:spPr>
          <a:xfrm rot="5400000">
            <a:off x="-500471" y="1268134"/>
            <a:ext cx="4448639" cy="3199685"/>
          </a:xfrm>
          <a:prstGeom prst="rect">
            <a:avLst/>
          </a:prstGeom>
          <a:ln>
            <a:noFill/>
          </a:ln>
          <a:effectLst>
            <a:outerShdw blurRad="190500" algn="tl" rotWithShape="0">
              <a:srgbClr val="000000">
                <a:alpha val="70000"/>
              </a:srgbClr>
            </a:outerShdw>
          </a:effectLst>
        </p:spPr>
      </p:pic>
      <p:sp>
        <p:nvSpPr>
          <p:cNvPr id="9" name="Прямоугольник 8"/>
          <p:cNvSpPr/>
          <p:nvPr/>
        </p:nvSpPr>
        <p:spPr>
          <a:xfrm>
            <a:off x="3405624" y="643657"/>
            <a:ext cx="8619883" cy="4185761"/>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В ПАО «ФСК ЕЭС» - МЭС Западной Сибири в целях обеспечения контроля за производством работ </a:t>
            </a:r>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электроустановках осуществляют </a:t>
            </a:r>
            <a:r>
              <a:rPr lang="ru-RU" sz="1400" dirty="0" err="1">
                <a:latin typeface="Times New Roman" panose="02020603050405020304" pitchFamily="18" charset="0"/>
                <a:cs typeface="Times New Roman" panose="02020603050405020304" pitchFamily="18" charset="0"/>
              </a:rPr>
              <a:t>видеофиксацию</a:t>
            </a:r>
            <a:r>
              <a:rPr lang="ru-RU" sz="1400" dirty="0">
                <a:latin typeface="Times New Roman" panose="02020603050405020304" pitchFamily="18" charset="0"/>
                <a:cs typeface="Times New Roman" panose="02020603050405020304" pitchFamily="18" charset="0"/>
              </a:rPr>
              <a:t> с помощью мобильных видеорегистраторов. Этот положительный опыт представил главный специалист по охране труда отдела охраны труда и надежности Сергей Алексеев. И обратил внимание слушателей на то, что </a:t>
            </a:r>
            <a:r>
              <a:rPr lang="ru-RU" sz="1400" dirty="0" err="1">
                <a:latin typeface="Times New Roman" panose="02020603050405020304" pitchFamily="18" charset="0"/>
                <a:cs typeface="Times New Roman" panose="02020603050405020304" pitchFamily="18" charset="0"/>
              </a:rPr>
              <a:t>видеофиксация</a:t>
            </a:r>
            <a:r>
              <a:rPr lang="ru-RU" sz="1400" dirty="0">
                <a:latin typeface="Times New Roman" panose="02020603050405020304" pitchFamily="18" charset="0"/>
                <a:cs typeface="Times New Roman" panose="02020603050405020304" pitchFamily="18" charset="0"/>
              </a:rPr>
              <a:t> работ повышенной опасности в электроустановках с помощью видеорегистратора, способствует своевременному выявлению несоответствий требованиям безопасности </a:t>
            </a:r>
            <a:r>
              <a:rPr lang="ru-RU" sz="1400" dirty="0" smtClean="0">
                <a:latin typeface="Times New Roman" panose="02020603050405020304" pitchFamily="18" charset="0"/>
                <a:cs typeface="Times New Roman" panose="02020603050405020304" pitchFamily="18" charset="0"/>
              </a:rPr>
              <a:t>труда </a:t>
            </a:r>
            <a:r>
              <a:rPr lang="ru-RU" sz="1400" dirty="0">
                <a:latin typeface="Times New Roman" panose="02020603050405020304" pitchFamily="18" charset="0"/>
                <a:cs typeface="Times New Roman" panose="02020603050405020304" pitchFamily="18" charset="0"/>
              </a:rPr>
              <a:t>и недопущению их в будущем.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Обсуждались </a:t>
            </a:r>
            <a:r>
              <a:rPr lang="ru-RU" sz="1400" dirty="0">
                <a:latin typeface="Times New Roman" panose="02020603050405020304" pitchFamily="18" charset="0"/>
                <a:cs typeface="Times New Roman" panose="02020603050405020304" pitchFamily="18" charset="0"/>
              </a:rPr>
              <a:t>и вопросы по организации обучения безопасным методам и приемам выполнения работ на высоте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учреждениях образования и здравоохранения. На сегодняшний день это очень актуальная тема, так как, зачастую, работодатели не считают работами на высоте, работы ниже 1,8 метра. Но существуют риски </a:t>
            </a:r>
            <a:r>
              <a:rPr lang="ru-RU" sz="1400" dirty="0" err="1">
                <a:latin typeface="Times New Roman" panose="02020603050405020304" pitchFamily="18" charset="0"/>
                <a:cs typeface="Times New Roman" panose="02020603050405020304" pitchFamily="18" charset="0"/>
              </a:rPr>
              <a:t>травмирования</a:t>
            </a:r>
            <a:r>
              <a:rPr lang="ru-RU" sz="1400" dirty="0">
                <a:latin typeface="Times New Roman" panose="02020603050405020304" pitchFamily="18" charset="0"/>
                <a:cs typeface="Times New Roman" panose="02020603050405020304" pitchFamily="18" charset="0"/>
              </a:rPr>
              <a:t> работников при падении и с высоты менее 1,8 м, если работа проводится над выступающими предметами. Эксперт по </a:t>
            </a:r>
            <a:r>
              <a:rPr lang="ru-RU" sz="1400" dirty="0" smtClean="0">
                <a:latin typeface="Times New Roman" panose="02020603050405020304" pitchFamily="18" charset="0"/>
                <a:cs typeface="Times New Roman" panose="02020603050405020304" pitchFamily="18" charset="0"/>
              </a:rPr>
              <a:t>организации </a:t>
            </a:r>
            <a:r>
              <a:rPr lang="ru-RU" sz="1400" dirty="0">
                <a:latin typeface="Times New Roman" panose="02020603050405020304" pitchFamily="18" charset="0"/>
                <a:cs typeface="Times New Roman" panose="02020603050405020304" pitchFamily="18" charset="0"/>
              </a:rPr>
              <a:t>проведению работ повышенной опасности при работе на высоте Николай Степаненко рассказал участникам мероприятия об этих особенностях в деталях</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рамках семинара-совещания состоялась выставка современных средств индивидуальной защиты                                 с демонстрацией их эксплуатационных свойств при участии  ООО «Техноавиа-Сургут» и ООО «Пермь-Восток-Сервис». С целью снижения нагрузки на работодателя по обеспечению работников средствами индивидуальной защиты, представители компаний представили положительный опыт аутсорсинга в сфере обеспечения спецодеждой, </a:t>
            </a:r>
            <a:r>
              <a:rPr lang="ru-RU" sz="1400" dirty="0" err="1">
                <a:latin typeface="Times New Roman" panose="02020603050405020304" pitchFamily="18" charset="0"/>
                <a:cs typeface="Times New Roman" panose="02020603050405020304" pitchFamily="18" charset="0"/>
              </a:rPr>
              <a:t>спецобувью</a:t>
            </a:r>
            <a:r>
              <a:rPr lang="ru-RU" sz="1400" dirty="0">
                <a:latin typeface="Times New Roman" panose="02020603050405020304" pitchFamily="18" charset="0"/>
                <a:cs typeface="Times New Roman" panose="02020603050405020304" pitchFamily="18" charset="0"/>
              </a:rPr>
              <a:t> и СИЗ.</a:t>
            </a:r>
          </a:p>
          <a:p>
            <a:pPr indent="447675" algn="just"/>
            <a:endParaRPr lang="ru-RU" sz="1400" dirty="0">
              <a:latin typeface="Times New Roman" panose="02020603050405020304" pitchFamily="18" charset="0"/>
              <a:cs typeface="Times New Roman" panose="02020603050405020304" pitchFamily="18" charset="0"/>
            </a:endParaRPr>
          </a:p>
          <a:p>
            <a:pPr indent="447675" algn="just"/>
            <a:r>
              <a:rPr lang="ru-RU" sz="1400" dirty="0">
                <a:latin typeface="Times New Roman" panose="02020603050405020304" pitchFamily="18" charset="0"/>
                <a:cs typeface="Times New Roman" panose="02020603050405020304" pitchFamily="18" charset="0"/>
              </a:rPr>
              <a:t>  </a:t>
            </a:r>
          </a:p>
        </p:txBody>
      </p:sp>
      <p:sp>
        <p:nvSpPr>
          <p:cNvPr id="10" name="Прямоугольник 9"/>
          <p:cNvSpPr/>
          <p:nvPr/>
        </p:nvSpPr>
        <p:spPr>
          <a:xfrm>
            <a:off x="6517342" y="4349030"/>
            <a:ext cx="2396445" cy="1600438"/>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Семинар прошел в форме живого общения между выступающими </a:t>
            </a:r>
            <a:r>
              <a:rPr lang="ru-RU" sz="1400" dirty="0" smtClean="0">
                <a:latin typeface="Times New Roman" panose="02020603050405020304" pitchFamily="18" charset="0"/>
                <a:cs typeface="Times New Roman" panose="02020603050405020304" pitchFamily="18" charset="0"/>
              </a:rPr>
              <a:t>                            и </a:t>
            </a:r>
            <a:r>
              <a:rPr lang="ru-RU" sz="1400" dirty="0">
                <a:latin typeface="Times New Roman" panose="02020603050405020304" pitchFamily="18" charset="0"/>
                <a:cs typeface="Times New Roman" panose="02020603050405020304" pitchFamily="18" charset="0"/>
              </a:rPr>
              <a:t>слушателями, каждый участник имел возможность задать интересующие его вопросы.</a:t>
            </a:r>
          </a:p>
        </p:txBody>
      </p:sp>
    </p:spTree>
    <p:extLst>
      <p:ext uri="{BB962C8B-B14F-4D97-AF65-F5344CB8AC3E}">
        <p14:creationId xmlns:p14="http://schemas.microsoft.com/office/powerpoint/2010/main" val="253143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 y="0"/>
            <a:ext cx="12192000" cy="6858000"/>
          </a:xfrm>
          <a:prstGeom prst="rect">
            <a:avLst/>
          </a:prstGeom>
        </p:spPr>
      </p:pic>
      <p:sp>
        <p:nvSpPr>
          <p:cNvPr id="3" name="TextBox 2"/>
          <p:cNvSpPr txBox="1"/>
          <p:nvPr/>
        </p:nvSpPr>
        <p:spPr>
          <a:xfrm>
            <a:off x="253736" y="74592"/>
            <a:ext cx="2314305"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ОБМЕН ОПЫТОМ</a:t>
            </a:r>
            <a:endParaRPr lang="ru-RU" sz="1600" b="1" i="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52212" y="5192992"/>
            <a:ext cx="9338320" cy="830997"/>
          </a:xfrm>
          <a:prstGeom prst="rect">
            <a:avLst/>
          </a:prstGeom>
        </p:spPr>
        <p:txBody>
          <a:bodyPr wrap="square">
            <a:spAutoFit/>
          </a:bodyPr>
          <a:lstStyle/>
          <a:p>
            <a:pPr indent="447675" algn="just"/>
            <a:r>
              <a:rPr lang="ru-RU" sz="1600" b="1" dirty="0">
                <a:latin typeface="Times New Roman" panose="02020603050405020304" pitchFamily="18" charset="0"/>
                <a:cs typeface="Times New Roman" panose="02020603050405020304" pitchFamily="18" charset="0"/>
              </a:rPr>
              <a:t>Сургут является активной площадкой для взаимодействия работодателей Югры, органов исполнительной власти</a:t>
            </a:r>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местного самоуправления и ведущих производителей средств защиты работающих </a:t>
            </a:r>
            <a:r>
              <a:rPr lang="ru-RU" sz="1600" b="1" dirty="0" smtClean="0">
                <a:latin typeface="Times New Roman" panose="02020603050405020304" pitchFamily="18" charset="0"/>
                <a:cs typeface="Times New Roman" panose="02020603050405020304" pitchFamily="18" charset="0"/>
              </a:rPr>
              <a:t>на </a:t>
            </a:r>
            <a:r>
              <a:rPr lang="ru-RU" sz="1600" b="1" dirty="0">
                <a:latin typeface="Times New Roman" panose="02020603050405020304" pitchFamily="18" charset="0"/>
                <a:cs typeface="Times New Roman" panose="02020603050405020304" pitchFamily="18" charset="0"/>
              </a:rPr>
              <a:t>производстве.</a:t>
            </a:r>
          </a:p>
        </p:txBody>
      </p:sp>
      <p:sp>
        <p:nvSpPr>
          <p:cNvPr id="5" name="Прямоугольник 4"/>
          <p:cNvSpPr/>
          <p:nvPr/>
        </p:nvSpPr>
        <p:spPr>
          <a:xfrm>
            <a:off x="252212" y="618005"/>
            <a:ext cx="9338320" cy="1169551"/>
          </a:xfrm>
          <a:prstGeom prst="rect">
            <a:avLst/>
          </a:prstGeom>
        </p:spPr>
        <p:txBody>
          <a:bodyPr wrap="square">
            <a:spAutoFit/>
          </a:bodyPr>
          <a:lstStyle/>
          <a:p>
            <a:pPr indent="447675" algn="just"/>
            <a:r>
              <a:rPr lang="ru-RU" sz="1400" dirty="0" smtClean="0">
                <a:latin typeface="Times New Roman" panose="02020603050405020304" pitchFamily="18" charset="0"/>
                <a:cs typeface="Times New Roman" panose="02020603050405020304" pitchFamily="18" charset="0"/>
              </a:rPr>
              <a:t>Управление </a:t>
            </a:r>
            <a:r>
              <a:rPr lang="ru-RU" sz="1400" dirty="0">
                <a:latin typeface="Times New Roman" panose="02020603050405020304" pitchFamily="18" charset="0"/>
                <a:cs typeface="Times New Roman" panose="02020603050405020304" pitchFamily="18" charset="0"/>
              </a:rPr>
              <a:t>по труду Администрации города Сургута совместно с Центром изучения и оценки юридических </a:t>
            </a:r>
            <a:r>
              <a:rPr lang="ru-RU" sz="1400" dirty="0" smtClean="0">
                <a:latin typeface="Times New Roman" panose="02020603050405020304" pitchFamily="18" charset="0"/>
                <a:cs typeface="Times New Roman" panose="02020603050405020304" pitchFamily="18" charset="0"/>
              </a:rPr>
              <a:t>                     и </a:t>
            </a:r>
            <a:r>
              <a:rPr lang="ru-RU" sz="1400" dirty="0">
                <a:latin typeface="Times New Roman" panose="02020603050405020304" pitchFamily="18" charset="0"/>
                <a:cs typeface="Times New Roman" panose="02020603050405020304" pitchFamily="18" charset="0"/>
              </a:rPr>
              <a:t>экономических проблем системы промышленной безопасности и охраны труда города Москвы, при участии ведущих разработчиков и производителей спецодежды, </a:t>
            </a:r>
            <a:r>
              <a:rPr lang="ru-RU" sz="1400" dirty="0" err="1">
                <a:latin typeface="Times New Roman" panose="02020603050405020304" pitchFamily="18" charset="0"/>
                <a:cs typeface="Times New Roman" panose="02020603050405020304" pitchFamily="18" charset="0"/>
              </a:rPr>
              <a:t>спецобуви</a:t>
            </a:r>
            <a:r>
              <a:rPr lang="ru-RU" sz="1400" dirty="0">
                <a:latin typeface="Times New Roman" panose="02020603050405020304" pitchFamily="18" charset="0"/>
                <a:cs typeface="Times New Roman" panose="02020603050405020304" pitchFamily="18" charset="0"/>
              </a:rPr>
              <a:t> и средств индивидуальной защиты Пермь-Восток-Сервис, </a:t>
            </a:r>
            <a:r>
              <a:rPr lang="ru-RU" sz="1400" dirty="0" err="1">
                <a:latin typeface="Times New Roman" panose="02020603050405020304" pitchFamily="18" charset="0"/>
                <a:cs typeface="Times New Roman" panose="02020603050405020304" pitchFamily="18" charset="0"/>
              </a:rPr>
              <a:t>Техноавиа</a:t>
            </a:r>
            <a:r>
              <a:rPr lang="ru-RU" sz="1400" dirty="0">
                <a:latin typeface="Times New Roman" panose="02020603050405020304" pitchFamily="18" charset="0"/>
                <a:cs typeface="Times New Roman" panose="02020603050405020304" pitchFamily="18" charset="0"/>
              </a:rPr>
              <a:t>-Сургут, </a:t>
            </a:r>
            <a:r>
              <a:rPr lang="ru-RU" sz="1400" dirty="0" err="1">
                <a:latin typeface="Times New Roman" panose="02020603050405020304" pitchFamily="18" charset="0"/>
                <a:cs typeface="Times New Roman" panose="02020603050405020304" pitchFamily="18" charset="0"/>
              </a:rPr>
              <a:t>Энергоконтракт</a:t>
            </a:r>
            <a:r>
              <a:rPr lang="ru-RU" sz="1400" dirty="0">
                <a:latin typeface="Times New Roman" panose="02020603050405020304" pitchFamily="18" charset="0"/>
                <a:cs typeface="Times New Roman" panose="02020603050405020304" pitchFamily="18" charset="0"/>
              </a:rPr>
              <a:t>, Чайковский текстиль, </a:t>
            </a:r>
            <a:r>
              <a:rPr lang="ru-RU" sz="1400" dirty="0" err="1">
                <a:latin typeface="Times New Roman" panose="02020603050405020304" pitchFamily="18" charset="0"/>
                <a:cs typeface="Times New Roman" panose="02020603050405020304" pitchFamily="18" charset="0"/>
              </a:rPr>
              <a:t>Ансель</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провели конференцию </a:t>
            </a:r>
            <a:r>
              <a:rPr lang="ru-RU" sz="1400" dirty="0">
                <a:latin typeface="Times New Roman" panose="02020603050405020304" pitchFamily="18" charset="0"/>
                <a:cs typeface="Times New Roman" panose="02020603050405020304" pitchFamily="18" charset="0"/>
              </a:rPr>
              <a:t>на тему: «Защита работников от воздействия низких температур и неблагоприятных  погодных факторов  в  условиях  Западной Сибири». </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3793" t="8801" r="15452" b="12266"/>
          <a:stretch/>
        </p:blipFill>
        <p:spPr>
          <a:xfrm>
            <a:off x="235072" y="1932876"/>
            <a:ext cx="2066544" cy="3073854"/>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0572" y="668972"/>
            <a:ext cx="2053026" cy="2527808"/>
          </a:xfrm>
          <a:prstGeom prst="rect">
            <a:avLst/>
          </a:prstGeom>
          <a:ln>
            <a:noFill/>
          </a:ln>
          <a:effectLst>
            <a:outerShdw blurRad="190500" algn="tl" rotWithShape="0">
              <a:srgbClr val="000000">
                <a:alpha val="70000"/>
              </a:srgbClr>
            </a:outerShdw>
          </a:effectLst>
        </p:spPr>
      </p:pic>
      <p:sp>
        <p:nvSpPr>
          <p:cNvPr id="8" name="Прямоугольник 7"/>
          <p:cNvSpPr/>
          <p:nvPr/>
        </p:nvSpPr>
        <p:spPr>
          <a:xfrm>
            <a:off x="2301616" y="1700088"/>
            <a:ext cx="7257288" cy="3539430"/>
          </a:xfrm>
          <a:prstGeom prst="rect">
            <a:avLst/>
          </a:prstGeom>
        </p:spPr>
        <p:txBody>
          <a:bodyPr wrap="square">
            <a:spAutoFit/>
          </a:bodyPr>
          <a:lstStyle/>
          <a:p>
            <a:pPr indent="447675" algn="just"/>
            <a:r>
              <a:rPr lang="ru-RU" sz="1400" dirty="0" smtClean="0">
                <a:latin typeface="Times New Roman" panose="02020603050405020304" pitchFamily="18" charset="0"/>
                <a:cs typeface="Times New Roman" panose="02020603050405020304" pitchFamily="18" charset="0"/>
              </a:rPr>
              <a:t>На конференции обсуждали изменения </a:t>
            </a:r>
            <a:r>
              <a:rPr lang="ru-RU" sz="1400" dirty="0">
                <a:latin typeface="Times New Roman" panose="02020603050405020304" pitchFamily="18" charset="0"/>
                <a:cs typeface="Times New Roman" panose="02020603050405020304" pitchFamily="18" charset="0"/>
              </a:rPr>
              <a:t>в законодательстве об охране труда, </a:t>
            </a:r>
            <a:r>
              <a:rPr lang="ru-RU" sz="1400" dirty="0" smtClean="0">
                <a:latin typeface="Times New Roman" panose="02020603050405020304" pitchFamily="18" charset="0"/>
                <a:cs typeface="Times New Roman" panose="02020603050405020304" pitchFamily="18" charset="0"/>
              </a:rPr>
              <a:t>посмотрели </a:t>
            </a:r>
            <a:r>
              <a:rPr lang="ru-RU" sz="1400" dirty="0">
                <a:latin typeface="Times New Roman" panose="02020603050405020304" pitchFamily="18" charset="0"/>
                <a:cs typeface="Times New Roman" panose="02020603050405020304" pitchFamily="18" charset="0"/>
              </a:rPr>
              <a:t>современные разработки спецодежды, решения в части огнезащиты, </a:t>
            </a:r>
            <a:r>
              <a:rPr lang="ru-RU" sz="1400" dirty="0" smtClean="0">
                <a:latin typeface="Times New Roman" panose="02020603050405020304" pitchFamily="18" charset="0"/>
                <a:cs typeface="Times New Roman" panose="02020603050405020304" pitchFamily="18" charset="0"/>
              </a:rPr>
              <a:t>электрозащиты, инновационные </a:t>
            </a:r>
            <a:r>
              <a:rPr lang="ru-RU" sz="1400" dirty="0">
                <a:latin typeface="Times New Roman" panose="02020603050405020304" pitchFamily="18" charset="0"/>
                <a:cs typeface="Times New Roman" panose="02020603050405020304" pitchFamily="18" charset="0"/>
              </a:rPr>
              <a:t>практики по применению противоскользящих </a:t>
            </a:r>
            <a:r>
              <a:rPr lang="ru-RU" sz="1400" dirty="0" smtClean="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противоусталостных</a:t>
            </a:r>
            <a:r>
              <a:rPr lang="ru-RU" sz="1400" dirty="0">
                <a:latin typeface="Times New Roman" panose="02020603050405020304" pitchFamily="18" charset="0"/>
                <a:cs typeface="Times New Roman" panose="02020603050405020304" pitchFamily="18" charset="0"/>
              </a:rPr>
              <a:t> напольных покрытий и различных типов сорбентов для предотвращения разливов агрессивных жидкостей на производстве.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рамках конференции </a:t>
            </a:r>
            <a:r>
              <a:rPr lang="ru-RU" sz="1400" dirty="0" smtClean="0">
                <a:latin typeface="Times New Roman" panose="02020603050405020304" pitchFamily="18" charset="0"/>
                <a:cs typeface="Times New Roman" panose="02020603050405020304" pitchFamily="18" charset="0"/>
              </a:rPr>
              <a:t>организована выставку-экспозиция </a:t>
            </a:r>
            <a:r>
              <a:rPr lang="ru-RU" sz="1400" dirty="0">
                <a:latin typeface="Times New Roman" panose="02020603050405020304" pitchFamily="18" charset="0"/>
                <a:cs typeface="Times New Roman" panose="02020603050405020304" pitchFamily="18" charset="0"/>
              </a:rPr>
              <a:t>средств охраны труда,                     и каждому ее посетителю продемонстрированы защитные свойства представляемых моделей и материалов. Для участников мероприятия компанией Чайковский текстиль организована викторина на знание вопросов безопасности труда, и по ее результатам победителям вручены памятные подарки. Конференция завершилась на очень позитивной ноте – показ моделей специальной одежды вызвал у слушателей неподдельное восхищение и положительные эмоции</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мероприятии приняли участие более двухсот представителей работодателей, и не только города Сургута, но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всего Ханты-Мансийского автономного округа – Югры. </a:t>
            </a:r>
          </a:p>
          <a:p>
            <a:pPr indent="447675" algn="just"/>
            <a:endParaRPr lang="ru-RU" sz="1400" dirty="0">
              <a:latin typeface="Times New Roman" panose="02020603050405020304" pitchFamily="18" charset="0"/>
              <a:cs typeface="Times New Roman" panose="02020603050405020304" pitchFamily="18" charset="0"/>
            </a:endParaRPr>
          </a:p>
          <a:p>
            <a:pPr indent="447675" algn="just"/>
            <a:endParaRPr lang="ru-RU" sz="14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0582" y="3343609"/>
            <a:ext cx="2033016" cy="27106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515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0" y="15719"/>
            <a:ext cx="12192000" cy="6858000"/>
          </a:xfrm>
          <a:prstGeom prst="rect">
            <a:avLst/>
          </a:prstGeom>
        </p:spPr>
      </p:pic>
      <p:sp>
        <p:nvSpPr>
          <p:cNvPr id="4" name="TextBox 3"/>
          <p:cNvSpPr txBox="1"/>
          <p:nvPr/>
        </p:nvSpPr>
        <p:spPr>
          <a:xfrm>
            <a:off x="253736" y="74592"/>
            <a:ext cx="2314305"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ОБМЕН ОПЫТОМ</a:t>
            </a:r>
            <a:endParaRPr lang="ru-RU" sz="16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21208" y="3072384"/>
            <a:ext cx="184731" cy="369332"/>
          </a:xfrm>
          <a:prstGeom prst="rect">
            <a:avLst/>
          </a:prstGeom>
          <a:noFill/>
        </p:spPr>
        <p:txBody>
          <a:bodyPr wrap="none" rtlCol="0">
            <a:spAutoFit/>
          </a:bodyPr>
          <a:lstStyle/>
          <a:p>
            <a:endParaRPr lang="ru-RU"/>
          </a:p>
        </p:txBody>
      </p:sp>
      <p:sp>
        <p:nvSpPr>
          <p:cNvPr id="6" name="Прямоугольник 5"/>
          <p:cNvSpPr/>
          <p:nvPr/>
        </p:nvSpPr>
        <p:spPr>
          <a:xfrm>
            <a:off x="155447" y="560338"/>
            <a:ext cx="11933117" cy="738664"/>
          </a:xfrm>
          <a:prstGeom prst="rect">
            <a:avLst/>
          </a:prstGeom>
        </p:spPr>
        <p:txBody>
          <a:bodyPr wrap="square">
            <a:spAutoFit/>
          </a:bodyPr>
          <a:lstStyle/>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декабре 2019 года на базе Политехнического колледжа проведён </a:t>
            </a:r>
            <a:r>
              <a:rPr lang="ru-RU" sz="1400" b="1" dirty="0">
                <a:latin typeface="Times New Roman" panose="02020603050405020304" pitchFamily="18" charset="0"/>
                <a:cs typeface="Times New Roman" panose="02020603050405020304" pitchFamily="18" charset="0"/>
              </a:rPr>
              <a:t>семинар-практикум на тему: «Инновационные решения в области применения средств индивидуальной защиты. Комплексная защита при проведении сварочных работ</a:t>
            </a:r>
            <a:r>
              <a:rPr lang="ru-RU" sz="1400" b="1"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организаторами которого стали ООО «</a:t>
            </a:r>
            <a:r>
              <a:rPr lang="ru-RU" sz="1400" dirty="0" err="1" smtClean="0">
                <a:latin typeface="Times New Roman" panose="02020603050405020304" pitchFamily="18" charset="0"/>
                <a:cs typeface="Times New Roman" panose="02020603050405020304" pitchFamily="18" charset="0"/>
              </a:rPr>
              <a:t>Техноавиа</a:t>
            </a:r>
            <a:r>
              <a:rPr lang="ru-RU" sz="1400" dirty="0" smtClean="0">
                <a:latin typeface="Times New Roman" panose="02020603050405020304" pitchFamily="18" charset="0"/>
                <a:cs typeface="Times New Roman" panose="02020603050405020304" pitchFamily="18" charset="0"/>
              </a:rPr>
              <a:t>-Сургут</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 компания «3М </a:t>
            </a:r>
            <a:r>
              <a:rPr lang="ru-RU" sz="1400" dirty="0">
                <a:latin typeface="Times New Roman" panose="02020603050405020304" pitchFamily="18" charset="0"/>
                <a:cs typeface="Times New Roman" panose="02020603050405020304" pitchFamily="18" charset="0"/>
              </a:rPr>
              <a:t>Россия</a:t>
            </a:r>
            <a:r>
              <a:rPr lang="ru-RU" sz="1400" dirty="0" smtClean="0">
                <a:latin typeface="Times New Roman" panose="02020603050405020304" pitchFamily="18" charset="0"/>
                <a:cs typeface="Times New Roman" panose="02020603050405020304" pitchFamily="18" charset="0"/>
              </a:rPr>
              <a:t>». </a:t>
            </a:r>
          </a:p>
        </p:txBody>
      </p:sp>
      <p:sp>
        <p:nvSpPr>
          <p:cNvPr id="7" name="Прямоугольник 6"/>
          <p:cNvSpPr/>
          <p:nvPr/>
        </p:nvSpPr>
        <p:spPr>
          <a:xfrm>
            <a:off x="253736" y="1185693"/>
            <a:ext cx="8433529" cy="2031325"/>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Сварщик – одна из самых опасных профессий. В процессе трудовой деятельности работники этой профессии подвергаются воздействию целого комплекса опасных и вредных производственных факторов физической и химической природы. Поэтому актуальность проведенного мероприятия обусловлена необходимостью качественной и полноценной защиты работников организаций при сварочных работах, так как неправильное применение или отсутствие защитных средств может привести к необратимым последствиям. Участникам семинара-практикума продемонстрированы коммуникационные наушники в реальных условиях производственного шума, сварочные защитные щитки в процессе трудовой деятельности, а также огнестойкие свойства инновационных огнестойких материалов. </a:t>
            </a:r>
          </a:p>
          <a:p>
            <a:pPr indent="447675" algn="just"/>
            <a:endParaRPr lang="ru-RU" sz="14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5466" b="17600"/>
          <a:stretch/>
        </p:blipFill>
        <p:spPr>
          <a:xfrm>
            <a:off x="8842712" y="3663018"/>
            <a:ext cx="3161795" cy="2570275"/>
          </a:xfrm>
          <a:prstGeom prst="rect">
            <a:avLst/>
          </a:prstGeom>
          <a:ln>
            <a:noFill/>
          </a:ln>
          <a:effectLst>
            <a:outerShdw blurRad="190500" algn="tl" rotWithShape="0">
              <a:srgbClr val="000000">
                <a:alpha val="70000"/>
              </a:srgbClr>
            </a:outerShdw>
          </a:effectLst>
        </p:spPr>
      </p:pic>
      <p:sp>
        <p:nvSpPr>
          <p:cNvPr id="9" name="Прямоугольник 8"/>
          <p:cNvSpPr/>
          <p:nvPr/>
        </p:nvSpPr>
        <p:spPr>
          <a:xfrm>
            <a:off x="4138346" y="2932467"/>
            <a:ext cx="4548919" cy="3323987"/>
          </a:xfrm>
          <a:prstGeom prst="rect">
            <a:avLst/>
          </a:prstGeom>
        </p:spPr>
        <p:txBody>
          <a:bodyPr wrap="square">
            <a:spAutoFit/>
          </a:bodyPr>
          <a:lstStyle/>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рамках семинара-практикума организован </a:t>
            </a:r>
            <a:r>
              <a:rPr lang="ru-RU" sz="1400" b="1" dirty="0">
                <a:latin typeface="Times New Roman" panose="02020603050405020304" pitchFamily="18" charset="0"/>
                <a:cs typeface="Times New Roman" panose="02020603050405020304" pitchFamily="18" charset="0"/>
              </a:rPr>
              <a:t>конкурс профессионального мастерства </a:t>
            </a:r>
            <a:r>
              <a:rPr lang="ru-RU" sz="1400" dirty="0">
                <a:latin typeface="Times New Roman" panose="02020603050405020304" pitchFamily="18" charset="0"/>
                <a:cs typeface="Times New Roman" panose="02020603050405020304" pitchFamily="18" charset="0"/>
              </a:rPr>
              <a:t>для сварщиков, который состоял из теоретической и практической частей. </a:t>
            </a:r>
            <a:r>
              <a:rPr lang="ru-RU" sz="1400" dirty="0" smtClean="0">
                <a:latin typeface="Times New Roman" panose="02020603050405020304" pitchFamily="18" charset="0"/>
                <a:cs typeface="Times New Roman" panose="02020603050405020304" pitchFamily="18" charset="0"/>
              </a:rPr>
              <a:t>Особое </a:t>
            </a:r>
            <a:r>
              <a:rPr lang="ru-RU" sz="1400" dirty="0">
                <a:latin typeface="Times New Roman" panose="02020603050405020304" pitchFamily="18" charset="0"/>
                <a:cs typeface="Times New Roman" panose="02020603050405020304" pitchFamily="18" charset="0"/>
              </a:rPr>
              <a:t>внимание при оценке конкурсантов было уделено знаниям </a:t>
            </a:r>
            <a:r>
              <a:rPr lang="ru-RU" sz="1400" dirty="0" smtClean="0">
                <a:latin typeface="Times New Roman" panose="02020603050405020304" pitchFamily="18" charset="0"/>
                <a:cs typeface="Times New Roman" panose="02020603050405020304" pitchFamily="18" charset="0"/>
              </a:rPr>
              <a:t>участников </a:t>
            </a:r>
            <a:r>
              <a:rPr lang="ru-RU" sz="1400" dirty="0">
                <a:latin typeface="Times New Roman" panose="02020603050405020304" pitchFamily="18" charset="0"/>
                <a:cs typeface="Times New Roman" panose="02020603050405020304" pitchFamily="18" charset="0"/>
              </a:rPr>
              <a:t>в области охраны труда и безопасного выполнения сварочных работ с применением средств индивидуальной защиты</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данном мероприятии приняли участие опытные </a:t>
            </a:r>
            <a:r>
              <a:rPr lang="ru-RU" sz="1400" dirty="0" smtClean="0">
                <a:latin typeface="Times New Roman" panose="02020603050405020304" pitchFamily="18" charset="0"/>
                <a:cs typeface="Times New Roman" panose="02020603050405020304" pitchFamily="18" charset="0"/>
              </a:rPr>
              <a:t>сварщики </a:t>
            </a:r>
            <a:r>
              <a:rPr lang="ru-RU" sz="1400" dirty="0">
                <a:latin typeface="Times New Roman" panose="02020603050405020304" pitchFamily="18" charset="0"/>
                <a:cs typeface="Times New Roman" panose="02020603050405020304" pitchFamily="18" charset="0"/>
              </a:rPr>
              <a:t>организаций города Сургута: </a:t>
            </a:r>
            <a:br>
              <a:rPr lang="ru-RU" sz="1400"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ПАО </a:t>
            </a:r>
            <a:r>
              <a:rPr lang="ru-RU" sz="1400" dirty="0">
                <a:latin typeface="Times New Roman" panose="02020603050405020304" pitchFamily="18" charset="0"/>
                <a:cs typeface="Times New Roman" panose="02020603050405020304" pitchFamily="18" charset="0"/>
              </a:rPr>
              <a:t>«Сургутнефтегаз», ООО «</a:t>
            </a:r>
            <a:r>
              <a:rPr lang="ru-RU" sz="1400" dirty="0" err="1">
                <a:latin typeface="Times New Roman" panose="02020603050405020304" pitchFamily="18" charset="0"/>
                <a:cs typeface="Times New Roman" panose="02020603050405020304" pitchFamily="18" charset="0"/>
              </a:rPr>
              <a:t>Газпромтранс</a:t>
            </a:r>
            <a:r>
              <a:rPr lang="ru-RU" sz="1400" dirty="0">
                <a:latin typeface="Times New Roman" panose="02020603050405020304" pitchFamily="18" charset="0"/>
                <a:cs typeface="Times New Roman" panose="02020603050405020304" pitchFamily="18" charset="0"/>
              </a:rPr>
              <a:t>», СГМУП «Городские тепловые сети», ООО «</a:t>
            </a:r>
            <a:r>
              <a:rPr lang="ru-RU" sz="1400" dirty="0" err="1">
                <a:latin typeface="Times New Roman" panose="02020603050405020304" pitchFamily="18" charset="0"/>
                <a:cs typeface="Times New Roman" panose="02020603050405020304" pitchFamily="18" charset="0"/>
              </a:rPr>
              <a:t>Мармитекс</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Семинар-практикум </a:t>
            </a:r>
            <a:r>
              <a:rPr lang="ru-RU" sz="1400" dirty="0">
                <a:latin typeface="Times New Roman" panose="02020603050405020304" pitchFamily="18" charset="0"/>
                <a:cs typeface="Times New Roman" panose="02020603050405020304" pitchFamily="18" charset="0"/>
              </a:rPr>
              <a:t>завершился занимательной и познавательной викториной по вопросам применения средств индивидуальной защиты</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13517" y="5305745"/>
            <a:ext cx="4356893" cy="738664"/>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Все участники конкурса профессионального мастерства и викторины были награждены памятными призами.</a:t>
            </a:r>
          </a:p>
        </p:txBody>
      </p:sp>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2433" t="24134" b="14000"/>
          <a:stretch/>
        </p:blipFill>
        <p:spPr>
          <a:xfrm>
            <a:off x="284464" y="3072384"/>
            <a:ext cx="3760933" cy="2142715"/>
          </a:xfrm>
          <a:prstGeom prst="rect">
            <a:avLst/>
          </a:prstGeom>
          <a:ln>
            <a:noFill/>
          </a:ln>
          <a:effectLst>
            <a:outerShdw blurRad="190500" algn="tl" rotWithShape="0">
              <a:srgbClr val="000000">
                <a:alpha val="70000"/>
              </a:srgbClr>
            </a:outerShdw>
          </a:effectLst>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2712" y="1194243"/>
            <a:ext cx="3161795" cy="23489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88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3736" y="74592"/>
            <a:ext cx="2314305" cy="338554"/>
          </a:xfrm>
          <a:prstGeom prst="rect">
            <a:avLst/>
          </a:prstGeom>
          <a:noFill/>
        </p:spPr>
        <p:txBody>
          <a:bodyPr wrap="square" rtlCol="0">
            <a:spAutoFit/>
          </a:bodyPr>
          <a:lstStyle/>
          <a:p>
            <a:r>
              <a:rPr lang="ru-RU" sz="1600" b="1" i="1" dirty="0">
                <a:latin typeface="Times New Roman" panose="02020603050405020304" pitchFamily="18" charset="0"/>
                <a:cs typeface="Times New Roman" panose="02020603050405020304" pitchFamily="18" charset="0"/>
              </a:rPr>
              <a:t>КОНКУРСЫ</a:t>
            </a:r>
          </a:p>
        </p:txBody>
      </p:sp>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0" y="487738"/>
            <a:ext cx="6153912" cy="594049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6321552" y="698284"/>
            <a:ext cx="5739384" cy="5262979"/>
          </a:xfrm>
          <a:prstGeom prst="rect">
            <a:avLst/>
          </a:prstGeom>
        </p:spPr>
        <p:txBody>
          <a:bodyPr wrap="square">
            <a:spAutoFit/>
          </a:bodyPr>
          <a:lstStyle/>
          <a:p>
            <a:pPr indent="447675" algn="just"/>
            <a:r>
              <a:rPr lang="ru-RU" sz="1400" b="0" i="0" dirty="0" smtClean="0">
                <a:solidFill>
                  <a:srgbClr val="333333"/>
                </a:solidFill>
                <a:effectLst/>
                <a:latin typeface="Times New Roman" panose="02020603050405020304" pitchFamily="18" charset="0"/>
                <a:cs typeface="Times New Roman" panose="02020603050405020304" pitchFamily="18" charset="0"/>
              </a:rPr>
              <a:t>В целях пропаганды улучшения условий и безопасности труда, широкого распространения и поощрения  положительного опыта                            в области охраны труда Администрация города Сургута впервые провела </a:t>
            </a:r>
            <a:r>
              <a:rPr lang="ru-RU" sz="1400" b="1" i="0" dirty="0" smtClean="0">
                <a:solidFill>
                  <a:srgbClr val="333333"/>
                </a:solidFill>
                <a:effectLst/>
                <a:latin typeface="Times New Roman" panose="02020603050405020304" pitchFamily="18" charset="0"/>
                <a:cs typeface="Times New Roman" panose="02020603050405020304" pitchFamily="18" charset="0"/>
              </a:rPr>
              <a:t>городской конкурс организаций «Лучший видеоматериал по охране труда – 2019». </a:t>
            </a:r>
          </a:p>
          <a:p>
            <a:pPr indent="447675" algn="just"/>
            <a:endParaRPr lang="ru-RU" sz="1400" b="0" i="0" dirty="0" smtClean="0">
              <a:solidFill>
                <a:srgbClr val="333333"/>
              </a:solidFill>
              <a:effectLst/>
              <a:latin typeface="Times New Roman" panose="02020603050405020304" pitchFamily="18" charset="0"/>
              <a:cs typeface="Times New Roman" panose="02020603050405020304" pitchFamily="18" charset="0"/>
            </a:endParaRPr>
          </a:p>
          <a:p>
            <a:pPr indent="447675" algn="ctr"/>
            <a:r>
              <a:rPr lang="ru-RU" sz="1400" dirty="0" smtClean="0">
                <a:latin typeface="Times New Roman" panose="02020603050405020304" pitchFamily="18" charset="0"/>
                <a:cs typeface="Times New Roman" panose="02020603050405020304" pitchFamily="18" charset="0"/>
              </a:rPr>
              <a:t>Основными задачами конкурса являлись:</a:t>
            </a:r>
          </a:p>
          <a:p>
            <a:pPr indent="447675" algn="ctr"/>
            <a:r>
              <a:rPr lang="ru-RU" sz="1400" dirty="0" smtClean="0">
                <a:latin typeface="Times New Roman" panose="02020603050405020304" pitchFamily="18" charset="0"/>
                <a:cs typeface="Times New Roman" panose="02020603050405020304" pitchFamily="18" charset="0"/>
              </a:rPr>
              <a:t>- повышение заинтересованности и мотивации работодателей                          в создании безопасных условий труда работников, в применении современных форм и методов работы по улучшению условий труда                         и снижению уровня производственного травматизма                                              и профессиональных заболеваний;</a:t>
            </a:r>
          </a:p>
          <a:p>
            <a:pPr indent="447675" algn="ctr"/>
            <a:r>
              <a:rPr lang="ru-RU" sz="1400" dirty="0" smtClean="0">
                <a:latin typeface="Times New Roman" panose="02020603050405020304" pitchFamily="18" charset="0"/>
                <a:cs typeface="Times New Roman" panose="02020603050405020304" pitchFamily="18" charset="0"/>
              </a:rPr>
              <a:t>- выявление и распространение положительного опыта в области обеспечения безопасности труда в организациях.</a:t>
            </a:r>
          </a:p>
          <a:p>
            <a:pPr algn="just"/>
            <a:endParaRPr lang="ru-RU" sz="1400" dirty="0" smtClean="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Конкурс проводился в трёх отраслевых группах:</a:t>
            </a:r>
          </a:p>
          <a:p>
            <a:pPr indent="447675" algn="just"/>
            <a:r>
              <a:rPr lang="ru-RU" sz="1400" dirty="0" smtClean="0">
                <a:latin typeface="Times New Roman" panose="02020603050405020304" pitchFamily="18" charset="0"/>
                <a:cs typeface="Times New Roman" panose="02020603050405020304" pitchFamily="18" charset="0"/>
              </a:rPr>
              <a:t>- в первой группе соревновались организации производственной сферы;</a:t>
            </a:r>
          </a:p>
          <a:p>
            <a:pPr indent="447675" algn="just"/>
            <a:r>
              <a:rPr lang="ru-RU" sz="1400" dirty="0" smtClean="0">
                <a:latin typeface="Times New Roman" panose="02020603050405020304" pitchFamily="18" charset="0"/>
                <a:cs typeface="Times New Roman" panose="02020603050405020304" pitchFamily="18" charset="0"/>
              </a:rPr>
              <a:t>- во второй группе организации непроизводственной сферы;</a:t>
            </a:r>
          </a:p>
          <a:p>
            <a:pPr indent="447675" algn="just"/>
            <a:r>
              <a:rPr lang="ru-RU" sz="1400" dirty="0" smtClean="0">
                <a:latin typeface="Times New Roman" panose="02020603050405020304" pitchFamily="18" charset="0"/>
                <a:cs typeface="Times New Roman" panose="02020603050405020304" pitchFamily="18" charset="0"/>
              </a:rPr>
              <a:t>- в третьей группе – организации бюджетной сферы.</a:t>
            </a:r>
          </a:p>
          <a:p>
            <a:pPr indent="447675" algn="just"/>
            <a:endParaRPr lang="ru-RU" sz="1400" dirty="0">
              <a:latin typeface="Times New Roman" panose="02020603050405020304" pitchFamily="18" charset="0"/>
              <a:cs typeface="Times New Roman" panose="02020603050405020304" pitchFamily="18" charset="0"/>
            </a:endParaRPr>
          </a:p>
          <a:p>
            <a:pPr indent="447675" algn="just"/>
            <a:r>
              <a:rPr lang="ru-RU" sz="1400" dirty="0" smtClean="0">
                <a:latin typeface="Times New Roman" panose="02020603050405020304" pitchFamily="18" charset="0"/>
                <a:cs typeface="Times New Roman" panose="02020603050405020304" pitchFamily="18" charset="0"/>
              </a:rPr>
              <a:t>Для участия в конкурсе заявилась </a:t>
            </a:r>
            <a:r>
              <a:rPr lang="ru-RU" sz="1400" b="1" dirty="0" smtClean="0">
                <a:latin typeface="Times New Roman" panose="02020603050405020304" pitchFamily="18" charset="0"/>
                <a:cs typeface="Times New Roman" panose="02020603050405020304" pitchFamily="18" charset="0"/>
              </a:rPr>
              <a:t>51 организация </a:t>
            </a:r>
            <a:r>
              <a:rPr lang="ru-RU" sz="1400" dirty="0" smtClean="0">
                <a:latin typeface="Times New Roman" panose="02020603050405020304" pitchFamily="18" charset="0"/>
                <a:cs typeface="Times New Roman" panose="02020603050405020304" pitchFamily="18" charset="0"/>
              </a:rPr>
              <a:t>города, с общим количеством </a:t>
            </a:r>
            <a:r>
              <a:rPr lang="ru-RU" sz="1400" b="1" dirty="0" smtClean="0">
                <a:latin typeface="Times New Roman" panose="02020603050405020304" pitchFamily="18" charset="0"/>
                <a:cs typeface="Times New Roman" panose="02020603050405020304" pitchFamily="18" charset="0"/>
              </a:rPr>
              <a:t>представленных видеоматериалов – 64</a:t>
            </a:r>
            <a:r>
              <a:rPr lang="ru-RU" sz="1400" dirty="0" smtClean="0">
                <a:latin typeface="Times New Roman" panose="02020603050405020304" pitchFamily="18" charset="0"/>
                <a:cs typeface="Times New Roman" panose="02020603050405020304" pitchFamily="18" charset="0"/>
              </a:rPr>
              <a:t>.</a:t>
            </a:r>
          </a:p>
          <a:p>
            <a:pPr indent="447675" algn="just"/>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40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350520" y="651224"/>
            <a:ext cx="11501054" cy="523220"/>
          </a:xfrm>
          <a:prstGeom prst="rect">
            <a:avLst/>
          </a:prstGeom>
        </p:spPr>
        <p:txBody>
          <a:bodyPr wrap="square">
            <a:spAutoFit/>
          </a:bodyPr>
          <a:lstStyle/>
          <a:p>
            <a:pPr indent="457200" algn="just">
              <a:spcAft>
                <a:spcPts val="0"/>
              </a:spcAft>
            </a:pPr>
            <a:r>
              <a:rPr lang="ru-RU" sz="1400" dirty="0">
                <a:latin typeface="Times New Roman" panose="02020603050405020304" pitchFamily="18" charset="0"/>
                <a:ea typeface="Times New Roman" panose="02020603050405020304" pitchFamily="18" charset="0"/>
              </a:rPr>
              <a:t>Приоритетным правом на победу пользовались видеоматериалы, разъясняющие все аспекты деятельности предприятия в области охраны труда, в том числе соблюдение требований охраны труда на рабочих местах и правильное применение средств индивидуальной защиты.</a:t>
            </a:r>
            <a:endParaRPr lang="ru-RU" sz="1400" dirty="0">
              <a:effectLst/>
              <a:latin typeface="Arial" panose="020B0604020202020204" pitchFamily="34" charset="0"/>
              <a:ea typeface="Times New Roman" panose="02020603050405020304" pitchFamily="18" charset="0"/>
            </a:endParaRPr>
          </a:p>
        </p:txBody>
      </p:sp>
      <p:sp>
        <p:nvSpPr>
          <p:cNvPr id="4" name="TextBox 3"/>
          <p:cNvSpPr txBox="1"/>
          <p:nvPr/>
        </p:nvSpPr>
        <p:spPr>
          <a:xfrm>
            <a:off x="1298448" y="72687"/>
            <a:ext cx="9738360"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a:t>
            </a:r>
            <a:r>
              <a:rPr lang="ru-RU" b="1" dirty="0" smtClean="0">
                <a:latin typeface="Times New Roman" panose="02020603050405020304" pitchFamily="18" charset="0"/>
                <a:cs typeface="Times New Roman" panose="02020603050405020304" pitchFamily="18" charset="0"/>
              </a:rPr>
              <a:t>конкурса организаций  «</a:t>
            </a:r>
            <a:r>
              <a:rPr lang="ru-RU" b="1" dirty="0">
                <a:latin typeface="Times New Roman" panose="02020603050405020304" pitchFamily="18" charset="0"/>
                <a:cs typeface="Times New Roman" panose="02020603050405020304" pitchFamily="18" charset="0"/>
              </a:rPr>
              <a:t>Лучший </a:t>
            </a:r>
            <a:r>
              <a:rPr lang="ru-RU" b="1" dirty="0" smtClean="0">
                <a:latin typeface="Times New Roman" panose="02020603050405020304" pitchFamily="18" charset="0"/>
                <a:cs typeface="Times New Roman" panose="02020603050405020304" pitchFamily="18" charset="0"/>
              </a:rPr>
              <a:t>видеоматериал 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96" y="1199228"/>
            <a:ext cx="6613056" cy="4408344"/>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b="5582"/>
          <a:stretch/>
        </p:blipFill>
        <p:spPr>
          <a:xfrm>
            <a:off x="7757283" y="1241924"/>
            <a:ext cx="3618493" cy="4433944"/>
          </a:xfrm>
          <a:prstGeom prst="rect">
            <a:avLst/>
          </a:prstGeom>
          <a:ln>
            <a:noFill/>
          </a:ln>
          <a:effectLst>
            <a:outerShdw blurRad="190500" algn="tl" rotWithShape="0">
              <a:srgbClr val="000000">
                <a:alpha val="70000"/>
              </a:srgbClr>
            </a:outerShdw>
          </a:effectLst>
        </p:spPr>
      </p:pic>
      <p:sp>
        <p:nvSpPr>
          <p:cNvPr id="7" name="Прямоугольник 6"/>
          <p:cNvSpPr/>
          <p:nvPr/>
        </p:nvSpPr>
        <p:spPr>
          <a:xfrm>
            <a:off x="7196446" y="5645972"/>
            <a:ext cx="4752153" cy="738664"/>
          </a:xfrm>
          <a:prstGeom prst="rect">
            <a:avLst/>
          </a:prstGeom>
        </p:spPr>
        <p:txBody>
          <a:bodyPr wrap="square">
            <a:spAutoFit/>
          </a:bodyPr>
          <a:lstStyle/>
          <a:p>
            <a:pPr algn="just">
              <a:spcAft>
                <a:spcPts val="0"/>
              </a:spcAft>
            </a:pPr>
            <a:r>
              <a:rPr lang="ru-RU" sz="1400" dirty="0" smtClean="0">
                <a:latin typeface="Times New Roman" panose="02020603050405020304" pitchFamily="18" charset="0"/>
                <a:ea typeface="Times New Roman" panose="02020603050405020304" pitchFamily="18" charset="0"/>
              </a:rPr>
              <a:t>       В </a:t>
            </a:r>
            <a:r>
              <a:rPr lang="ru-RU" sz="1400" dirty="0">
                <a:latin typeface="Times New Roman" panose="02020603050405020304" pitchFamily="18" charset="0"/>
                <a:ea typeface="Times New Roman" panose="02020603050405020304" pitchFamily="18" charset="0"/>
              </a:rPr>
              <a:t>торжественной обстановке заместитель Главы </a:t>
            </a:r>
            <a:r>
              <a:rPr lang="ru-RU" sz="1400" dirty="0" smtClean="0">
                <a:latin typeface="Times New Roman" panose="02020603050405020304" pitchFamily="18" charset="0"/>
                <a:ea typeface="Times New Roman" panose="02020603050405020304" pitchFamily="18" charset="0"/>
              </a:rPr>
              <a:t>города Анна Николаевна Томазова </a:t>
            </a:r>
            <a:r>
              <a:rPr lang="ru-RU" sz="1400" dirty="0">
                <a:latin typeface="Times New Roman" panose="02020603050405020304" pitchFamily="18" charset="0"/>
                <a:ea typeface="Times New Roman" panose="02020603050405020304" pitchFamily="18" charset="0"/>
              </a:rPr>
              <a:t>вручила участникам и победителям конкурса дипломы и награды.</a:t>
            </a:r>
          </a:p>
        </p:txBody>
      </p:sp>
      <p:sp>
        <p:nvSpPr>
          <p:cNvPr id="8" name="Прямоугольник 7"/>
          <p:cNvSpPr/>
          <p:nvPr/>
        </p:nvSpPr>
        <p:spPr>
          <a:xfrm>
            <a:off x="350520" y="5675868"/>
            <a:ext cx="6749832" cy="738664"/>
          </a:xfrm>
          <a:prstGeom prst="rect">
            <a:avLst/>
          </a:prstGeom>
        </p:spPr>
        <p:txBody>
          <a:bodyPr wrap="square">
            <a:spAutoFit/>
          </a:bodyPr>
          <a:lstStyle/>
          <a:p>
            <a:pPr algn="just"/>
            <a:r>
              <a:rPr lang="ru-RU" sz="1400" dirty="0" smtClean="0">
                <a:latin typeface="Times New Roman" panose="02020603050405020304" pitchFamily="18" charset="0"/>
                <a:ea typeface="Times New Roman" panose="02020603050405020304" pitchFamily="18" charset="0"/>
              </a:rPr>
              <a:t>      В </a:t>
            </a:r>
            <a:r>
              <a:rPr lang="ru-RU" sz="1400" dirty="0">
                <a:latin typeface="Times New Roman" panose="02020603050405020304" pitchFamily="18" charset="0"/>
                <a:ea typeface="Times New Roman" panose="02020603050405020304" pitchFamily="18" charset="0"/>
              </a:rPr>
              <a:t>МАУ «Сургутская филармония» состоялась церемония награждения победителей, номинантов и участников </a:t>
            </a:r>
            <a:r>
              <a:rPr lang="ru-RU" sz="1400" spc="5" dirty="0" smtClean="0">
                <a:latin typeface="Times New Roman" panose="02020603050405020304" pitchFamily="18" charset="0"/>
                <a:ea typeface="Times New Roman" panose="02020603050405020304" pitchFamily="18" charset="0"/>
              </a:rPr>
              <a:t>городского </a:t>
            </a:r>
            <a:r>
              <a:rPr lang="ru-RU" sz="1400" dirty="0">
                <a:latin typeface="Times New Roman" panose="02020603050405020304" pitchFamily="18" charset="0"/>
                <a:ea typeface="Times New Roman" panose="02020603050405020304" pitchFamily="18" charset="0"/>
              </a:rPr>
              <a:t>конкурса организаций «Лучший видеоматериал по охране труда – 2019».</a:t>
            </a:r>
            <a:endParaRPr lang="ru-RU" sz="1400" dirty="0"/>
          </a:p>
        </p:txBody>
      </p:sp>
    </p:spTree>
    <p:extLst>
      <p:ext uri="{BB962C8B-B14F-4D97-AF65-F5344CB8AC3E}">
        <p14:creationId xmlns:p14="http://schemas.microsoft.com/office/powerpoint/2010/main" val="42388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63829" y="93138"/>
            <a:ext cx="2314305"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ПРЕДИСЛОВИЕ</a:t>
            </a:r>
            <a:endParaRPr lang="ru-RU" sz="16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94903" y="535900"/>
            <a:ext cx="11602193" cy="2893100"/>
          </a:xfrm>
          <a:prstGeom prst="rect">
            <a:avLst/>
          </a:prstGeom>
          <a:noFill/>
        </p:spPr>
        <p:txBody>
          <a:bodyPr wrap="square" rtlCol="0">
            <a:spAutoFit/>
          </a:bodyPr>
          <a:lstStyle/>
          <a:p>
            <a:pPr indent="360363" algn="just"/>
            <a:r>
              <a:rPr lang="ru-RU" sz="1400" dirty="0" smtClean="0">
                <a:latin typeface="Times New Roman" panose="02020603050405020304" pitchFamily="18" charset="0"/>
                <a:cs typeface="Times New Roman" panose="02020603050405020304" pitchFamily="18" charset="0"/>
              </a:rPr>
              <a:t>Бюллетень – это самостоятельно оформленное издание, которое является одним из элементов информационно-аналитической системы охраны труда муниципального образования городской округ город Сургут с комплексом взаимосвязанных составляющих, обеспечивающих основы охраны труда, предназначенных для роста осведомленности, знаний и понимания концепции охраны труда, рисков и методов их предотвращения или ограничения, разработано с целью формирования культуры охраны труда и создания системы управления охраной труда в организациях города Сургута.</a:t>
            </a:r>
          </a:p>
          <a:p>
            <a:pPr indent="360363" algn="just"/>
            <a:r>
              <a:rPr lang="ru-RU" sz="1400" dirty="0" smtClean="0">
                <a:latin typeface="Times New Roman" panose="02020603050405020304" pitchFamily="18" charset="0"/>
                <a:cs typeface="Times New Roman" panose="02020603050405020304" pitchFamily="18" charset="0"/>
              </a:rPr>
              <a:t>Принцип непрерывного совершенствования работы, проведение периодического анализа деятельности являются важными критериями в области организации работы в сфере охраны труда, повышения уровня профессионализма, предотвращения несчастных случаев на производстве и профессиональных заболеваний, способствуют эффективности взаимодействия с организациями города.</a:t>
            </a:r>
          </a:p>
          <a:p>
            <a:pPr indent="360363" algn="just"/>
            <a:r>
              <a:rPr lang="ru-RU" sz="1400" dirty="0" smtClean="0">
                <a:latin typeface="Times New Roman" panose="02020603050405020304" pitchFamily="18" charset="0"/>
                <a:cs typeface="Times New Roman" panose="02020603050405020304" pitchFamily="18" charset="0"/>
              </a:rPr>
              <a:t>Информационный бюллетень – средство информирования о состоянии условий и охраны труда, развитии социального партнерства, управлении вопросами охраны труда, состоянии производственного травматизма в городе Сургуте, способствующее постоянному росту эффективности реализации политики в сфере охраны труда как на уровне муниципального образования, так и на уровне организации.</a:t>
            </a:r>
          </a:p>
          <a:p>
            <a:pPr indent="360363" algn="just"/>
            <a:r>
              <a:rPr lang="ru-RU" sz="1400" dirty="0" smtClean="0">
                <a:latin typeface="Times New Roman" panose="02020603050405020304" pitchFamily="18" charset="0"/>
                <a:cs typeface="Times New Roman" panose="02020603050405020304" pitchFamily="18" charset="0"/>
              </a:rPr>
              <a:t>Бюллетень включает в себя экономические аспекты охраны труда, цифры и факты, аналитическую информацию, сведения о проведенных городских мероприятиях, направленных на повышение социально-экономической значимости охраны труда.</a:t>
            </a:r>
            <a:endParaRPr lang="ru-RU" sz="14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106" y="3357723"/>
            <a:ext cx="2008780" cy="2731564"/>
          </a:xfrm>
          <a:prstGeom prst="rect">
            <a:avLst/>
          </a:prstGeom>
        </p:spPr>
      </p:pic>
      <p:pic>
        <p:nvPicPr>
          <p:cNvPr id="5" name="Рисунок 4"/>
          <p:cNvPicPr>
            <a:picLocks noChangeAspect="1"/>
          </p:cNvPicPr>
          <p:nvPr/>
        </p:nvPicPr>
        <p:blipFill rotWithShape="1">
          <a:blip r:embed="rId4"/>
          <a:srcRect l="11199" r="11786"/>
          <a:stretch/>
        </p:blipFill>
        <p:spPr>
          <a:xfrm>
            <a:off x="2885704" y="3533208"/>
            <a:ext cx="2327563" cy="2718802"/>
          </a:xfrm>
          <a:prstGeom prst="rect">
            <a:avLst/>
          </a:prstGeom>
          <a:ln>
            <a:noFill/>
          </a:ln>
          <a:effectLst>
            <a:softEdge rad="112500"/>
          </a:effectLst>
        </p:spPr>
      </p:pic>
    </p:spTree>
    <p:extLst>
      <p:ext uri="{BB962C8B-B14F-4D97-AF65-F5344CB8AC3E}">
        <p14:creationId xmlns:p14="http://schemas.microsoft.com/office/powerpoint/2010/main" val="606929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
            <a:ext cx="12192000" cy="6858000"/>
          </a:xfrm>
          <a:prstGeom prst="rect">
            <a:avLst/>
          </a:prstGeom>
        </p:spPr>
      </p:pic>
      <p:sp>
        <p:nvSpPr>
          <p:cNvPr id="4" name="TextBox 3"/>
          <p:cNvSpPr txBox="1"/>
          <p:nvPr/>
        </p:nvSpPr>
        <p:spPr>
          <a:xfrm>
            <a:off x="1307592" y="0"/>
            <a:ext cx="9738360"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a:t>
            </a:r>
            <a:r>
              <a:rPr lang="ru-RU" b="1" dirty="0" smtClean="0">
                <a:latin typeface="Times New Roman" panose="02020603050405020304" pitchFamily="18" charset="0"/>
                <a:cs typeface="Times New Roman" panose="02020603050405020304" pitchFamily="18" charset="0"/>
              </a:rPr>
              <a:t>конкурса организаций  «</a:t>
            </a:r>
            <a:r>
              <a:rPr lang="ru-RU" b="1" dirty="0">
                <a:latin typeface="Times New Roman" panose="02020603050405020304" pitchFamily="18" charset="0"/>
                <a:cs typeface="Times New Roman" panose="02020603050405020304" pitchFamily="18" charset="0"/>
              </a:rPr>
              <a:t>Лучший </a:t>
            </a:r>
            <a:r>
              <a:rPr lang="ru-RU" b="1" dirty="0" smtClean="0">
                <a:latin typeface="Times New Roman" panose="02020603050405020304" pitchFamily="18" charset="0"/>
                <a:cs typeface="Times New Roman" panose="02020603050405020304" pitchFamily="18" charset="0"/>
              </a:rPr>
              <a:t>видеоматериал 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370299239"/>
              </p:ext>
            </p:extLst>
          </p:nvPr>
        </p:nvGraphicFramePr>
        <p:xfrm>
          <a:off x="374904" y="527642"/>
          <a:ext cx="8000999" cy="2635460"/>
        </p:xfrm>
        <a:graphic>
          <a:graphicData uri="http://schemas.openxmlformats.org/drawingml/2006/table">
            <a:tbl>
              <a:tblPr firstRow="1" bandRow="1">
                <a:tableStyleId>{5C22544A-7EE6-4342-B048-85BDC9FD1C3A}</a:tableStyleId>
              </a:tblPr>
              <a:tblGrid>
                <a:gridCol w="923191">
                  <a:extLst>
                    <a:ext uri="{9D8B030D-6E8A-4147-A177-3AD203B41FA5}">
                      <a16:colId xmlns:a16="http://schemas.microsoft.com/office/drawing/2014/main" val="656592080"/>
                    </a:ext>
                  </a:extLst>
                </a:gridCol>
                <a:gridCol w="3366937">
                  <a:extLst>
                    <a:ext uri="{9D8B030D-6E8A-4147-A177-3AD203B41FA5}">
                      <a16:colId xmlns:a16="http://schemas.microsoft.com/office/drawing/2014/main" val="223617302"/>
                    </a:ext>
                  </a:extLst>
                </a:gridCol>
                <a:gridCol w="3710871">
                  <a:extLst>
                    <a:ext uri="{9D8B030D-6E8A-4147-A177-3AD203B41FA5}">
                      <a16:colId xmlns:a16="http://schemas.microsoft.com/office/drawing/2014/main" val="1589357501"/>
                    </a:ext>
                  </a:extLst>
                </a:gridCol>
              </a:tblGrid>
              <a:tr h="320826">
                <a:tc gridSpan="3">
                  <a:txBody>
                    <a:bodyPr/>
                    <a:lstStyle/>
                    <a:p>
                      <a:pPr algn="ctr"/>
                      <a:r>
                        <a:rPr lang="ru-RU" sz="1600" dirty="0" smtClean="0">
                          <a:solidFill>
                            <a:srgbClr val="002060"/>
                          </a:solidFill>
                          <a:latin typeface="Times New Roman" panose="02020603050405020304" pitchFamily="18" charset="0"/>
                          <a:cs typeface="Times New Roman" panose="02020603050405020304" pitchFamily="18" charset="0"/>
                        </a:rPr>
                        <a:t>среди организаций производственной сферы</a:t>
                      </a:r>
                      <a:endParaRPr lang="ru-RU" sz="16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318980">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495823">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1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Нефтегазодобывающее управление «</a:t>
                      </a:r>
                      <a:r>
                        <a:rPr lang="ru-RU" sz="1400" dirty="0" err="1" smtClean="0">
                          <a:solidFill>
                            <a:srgbClr val="002060"/>
                          </a:solidFill>
                          <a:latin typeface="Times New Roman" panose="02020603050405020304" pitchFamily="18" charset="0"/>
                          <a:cs typeface="Times New Roman" panose="02020603050405020304" pitchFamily="18" charset="0"/>
                        </a:rPr>
                        <a:t>Сургутнефть</a:t>
                      </a:r>
                      <a:r>
                        <a:rPr lang="ru-RU" sz="1400" dirty="0" smtClean="0">
                          <a:solidFill>
                            <a:srgbClr val="002060"/>
                          </a:solidFill>
                          <a:latin typeface="Times New Roman" panose="02020603050405020304" pitchFamily="18" charset="0"/>
                          <a:cs typeface="Times New Roman" panose="02020603050405020304" pitchFamily="18" charset="0"/>
                        </a:rPr>
                        <a:t>» ПАО «Сургутнефтегаз»</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 «Твоя безопасность в твоих руках» </a:t>
                      </a:r>
                    </a:p>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495823">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2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Нефтегазодобывающее управление «</a:t>
                      </a:r>
                      <a:r>
                        <a:rPr lang="ru-RU" sz="1400" dirty="0" err="1" smtClean="0">
                          <a:solidFill>
                            <a:srgbClr val="002060"/>
                          </a:solidFill>
                          <a:latin typeface="Times New Roman" panose="02020603050405020304" pitchFamily="18" charset="0"/>
                          <a:cs typeface="Times New Roman" panose="02020603050405020304" pitchFamily="18" charset="0"/>
                        </a:rPr>
                        <a:t>Талаканнефть</a:t>
                      </a:r>
                      <a:r>
                        <a:rPr lang="ru-RU" sz="1400" dirty="0" smtClean="0">
                          <a:solidFill>
                            <a:srgbClr val="002060"/>
                          </a:solidFill>
                          <a:latin typeface="Times New Roman" panose="02020603050405020304" pitchFamily="18" charset="0"/>
                          <a:cs typeface="Times New Roman" panose="02020603050405020304" pitchFamily="18" charset="0"/>
                        </a:rPr>
                        <a:t>» ПАО «Сургутнефтегаз» </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«Скажи «Да» охране труда!»</a:t>
                      </a:r>
                    </a:p>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904147">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3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Филиал ПАО «Федеральная сетевая компания Единой энергетической системы» - Магистральные электрические сети Западной Сибири.</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«Повышение квалификации электрослесарей по ремонту электрооборудования подстанций»</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bl>
          </a:graphicData>
        </a:graphic>
      </p:graphicFrame>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4647" t="6294" r="7326" b="4196"/>
          <a:stretch/>
        </p:blipFill>
        <p:spPr>
          <a:xfrm>
            <a:off x="8638031" y="709437"/>
            <a:ext cx="3291841" cy="2231136"/>
          </a:xfrm>
          <a:prstGeom prst="rect">
            <a:avLst/>
          </a:prstGeom>
          <a:ln>
            <a:noFill/>
          </a:ln>
          <a:effectLst>
            <a:outerShdw blurRad="190500" algn="tl" rotWithShape="0">
              <a:srgbClr val="000000">
                <a:alpha val="70000"/>
              </a:srgbClr>
            </a:outerShdw>
          </a:effectLst>
        </p:spPr>
      </p:pic>
      <p:graphicFrame>
        <p:nvGraphicFramePr>
          <p:cNvPr id="11" name="Таблица 10"/>
          <p:cNvGraphicFramePr>
            <a:graphicFrameLocks noGrp="1"/>
          </p:cNvGraphicFramePr>
          <p:nvPr>
            <p:extLst>
              <p:ext uri="{D42A27DB-BD31-4B8C-83A1-F6EECF244321}">
                <p14:modId xmlns:p14="http://schemas.microsoft.com/office/powerpoint/2010/main" val="50590924"/>
              </p:ext>
            </p:extLst>
          </p:nvPr>
        </p:nvGraphicFramePr>
        <p:xfrm>
          <a:off x="3310128" y="3444651"/>
          <a:ext cx="8619744" cy="2894666"/>
        </p:xfrm>
        <a:graphic>
          <a:graphicData uri="http://schemas.openxmlformats.org/drawingml/2006/table">
            <a:tbl>
              <a:tblPr firstRow="1" bandRow="1">
                <a:tableStyleId>{5C22544A-7EE6-4342-B048-85BDC9FD1C3A}</a:tableStyleId>
              </a:tblPr>
              <a:tblGrid>
                <a:gridCol w="994585">
                  <a:extLst>
                    <a:ext uri="{9D8B030D-6E8A-4147-A177-3AD203B41FA5}">
                      <a16:colId xmlns:a16="http://schemas.microsoft.com/office/drawing/2014/main" val="656592080"/>
                    </a:ext>
                  </a:extLst>
                </a:gridCol>
                <a:gridCol w="3627314">
                  <a:extLst>
                    <a:ext uri="{9D8B030D-6E8A-4147-A177-3AD203B41FA5}">
                      <a16:colId xmlns:a16="http://schemas.microsoft.com/office/drawing/2014/main" val="223617302"/>
                    </a:ext>
                  </a:extLst>
                </a:gridCol>
                <a:gridCol w="3997845">
                  <a:extLst>
                    <a:ext uri="{9D8B030D-6E8A-4147-A177-3AD203B41FA5}">
                      <a16:colId xmlns:a16="http://schemas.microsoft.com/office/drawing/2014/main" val="1589357501"/>
                    </a:ext>
                  </a:extLst>
                </a:gridCol>
              </a:tblGrid>
              <a:tr h="327589">
                <a:tc gridSpan="3">
                  <a:txBody>
                    <a:bodyPr/>
                    <a:lstStyle/>
                    <a:p>
                      <a:pPr algn="ctr"/>
                      <a:r>
                        <a:rPr lang="ru-RU" sz="1600" dirty="0" smtClean="0">
                          <a:solidFill>
                            <a:srgbClr val="002060"/>
                          </a:solidFill>
                          <a:latin typeface="Times New Roman" panose="02020603050405020304" pitchFamily="18" charset="0"/>
                          <a:cs typeface="Times New Roman" panose="02020603050405020304" pitchFamily="18" charset="0"/>
                        </a:rPr>
                        <a:t>среди организаций непроизводственной сферы</a:t>
                      </a:r>
                      <a:endParaRPr lang="ru-RU" sz="16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297808">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714739">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1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ООО «Импорт-Лифт» </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«Использование гибкой страховочной анкерной системы «Линия жизни» при монтаже лифтового оборудования» </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714739">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2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Управление по эксплуатации зданий и сооружений </a:t>
                      </a:r>
                    </a:p>
                    <a:p>
                      <a:pPr algn="ctr"/>
                      <a:r>
                        <a:rPr lang="ru-RU" sz="1400" dirty="0" smtClean="0">
                          <a:solidFill>
                            <a:srgbClr val="002060"/>
                          </a:solidFill>
                          <a:latin typeface="Times New Roman" panose="02020603050405020304" pitchFamily="18" charset="0"/>
                          <a:cs typeface="Times New Roman" panose="02020603050405020304" pitchFamily="18" charset="0"/>
                        </a:rPr>
                        <a:t>ООО «Газпром </a:t>
                      </a:r>
                      <a:r>
                        <a:rPr lang="ru-RU" sz="1400" dirty="0" err="1" smtClean="0">
                          <a:solidFill>
                            <a:srgbClr val="002060"/>
                          </a:solidFill>
                          <a:latin typeface="Times New Roman" panose="02020603050405020304" pitchFamily="18" charset="0"/>
                          <a:cs typeface="Times New Roman" panose="02020603050405020304" pitchFamily="18" charset="0"/>
                        </a:rPr>
                        <a:t>трансгаз</a:t>
                      </a:r>
                      <a:r>
                        <a:rPr lang="ru-RU" sz="1400" dirty="0" smtClean="0">
                          <a:solidFill>
                            <a:srgbClr val="002060"/>
                          </a:solidFill>
                          <a:latin typeface="Times New Roman" panose="02020603050405020304" pitchFamily="18" charset="0"/>
                          <a:cs typeface="Times New Roman" panose="02020603050405020304" pitchFamily="18" charset="0"/>
                        </a:rPr>
                        <a:t> Сургут»</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«Ключевые правила безопасности или один день из жизни автотранспортного участка»</a:t>
                      </a:r>
                    </a:p>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791546">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3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Управление материально-технического снабжения и комплектации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ООО «Газпром </a:t>
                      </a:r>
                      <a:r>
                        <a:rPr lang="ru-RU" sz="1400" kern="1200" dirty="0" err="1" smtClean="0">
                          <a:solidFill>
                            <a:srgbClr val="002060"/>
                          </a:solidFill>
                          <a:effectLst/>
                          <a:latin typeface="Times New Roman" panose="02020603050405020304" pitchFamily="18" charset="0"/>
                          <a:ea typeface="+mn-ea"/>
                          <a:cs typeface="Times New Roman" panose="02020603050405020304" pitchFamily="18" charset="0"/>
                        </a:rPr>
                        <a:t>трансгаз</a:t>
                      </a: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 Сургут»</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«Десять жизненно важных правил безопасности»</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bl>
          </a:graphicData>
        </a:graphic>
      </p:graphicFrame>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l="13709" t="3340" r="11891" b="6682"/>
          <a:stretch/>
        </p:blipFill>
        <p:spPr>
          <a:xfrm>
            <a:off x="362296" y="3739784"/>
            <a:ext cx="2721610" cy="2194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0852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298448" y="72687"/>
            <a:ext cx="9738360"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a:t>
            </a:r>
            <a:r>
              <a:rPr lang="ru-RU" b="1" dirty="0" smtClean="0">
                <a:latin typeface="Times New Roman" panose="02020603050405020304" pitchFamily="18" charset="0"/>
                <a:cs typeface="Times New Roman" panose="02020603050405020304" pitchFamily="18" charset="0"/>
              </a:rPr>
              <a:t>конкурса организаций  «</a:t>
            </a:r>
            <a:r>
              <a:rPr lang="ru-RU" b="1" dirty="0">
                <a:latin typeface="Times New Roman" panose="02020603050405020304" pitchFamily="18" charset="0"/>
                <a:cs typeface="Times New Roman" panose="02020603050405020304" pitchFamily="18" charset="0"/>
              </a:rPr>
              <a:t>Лучший </a:t>
            </a:r>
            <a:r>
              <a:rPr lang="ru-RU" b="1" dirty="0" smtClean="0">
                <a:latin typeface="Times New Roman" panose="02020603050405020304" pitchFamily="18" charset="0"/>
                <a:cs typeface="Times New Roman" panose="02020603050405020304" pitchFamily="18" charset="0"/>
              </a:rPr>
              <a:t>видеоматериал 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334370179"/>
              </p:ext>
            </p:extLst>
          </p:nvPr>
        </p:nvGraphicFramePr>
        <p:xfrm>
          <a:off x="374904" y="527642"/>
          <a:ext cx="8000999" cy="2848820"/>
        </p:xfrm>
        <a:graphic>
          <a:graphicData uri="http://schemas.openxmlformats.org/drawingml/2006/table">
            <a:tbl>
              <a:tblPr firstRow="1" bandRow="1">
                <a:tableStyleId>{5C22544A-7EE6-4342-B048-85BDC9FD1C3A}</a:tableStyleId>
              </a:tblPr>
              <a:tblGrid>
                <a:gridCol w="923191">
                  <a:extLst>
                    <a:ext uri="{9D8B030D-6E8A-4147-A177-3AD203B41FA5}">
                      <a16:colId xmlns:a16="http://schemas.microsoft.com/office/drawing/2014/main" val="656592080"/>
                    </a:ext>
                  </a:extLst>
                </a:gridCol>
                <a:gridCol w="3795113">
                  <a:extLst>
                    <a:ext uri="{9D8B030D-6E8A-4147-A177-3AD203B41FA5}">
                      <a16:colId xmlns:a16="http://schemas.microsoft.com/office/drawing/2014/main" val="223617302"/>
                    </a:ext>
                  </a:extLst>
                </a:gridCol>
                <a:gridCol w="3282695">
                  <a:extLst>
                    <a:ext uri="{9D8B030D-6E8A-4147-A177-3AD203B41FA5}">
                      <a16:colId xmlns:a16="http://schemas.microsoft.com/office/drawing/2014/main" val="1589357501"/>
                    </a:ext>
                  </a:extLst>
                </a:gridCol>
              </a:tblGrid>
              <a:tr h="320826">
                <a:tc gridSpan="3">
                  <a:txBody>
                    <a:bodyPr/>
                    <a:lstStyle/>
                    <a:p>
                      <a:pPr algn="ctr"/>
                      <a:r>
                        <a:rPr lang="ru-RU" sz="1600" dirty="0" smtClean="0">
                          <a:solidFill>
                            <a:srgbClr val="002060"/>
                          </a:solidFill>
                          <a:latin typeface="Times New Roman" panose="02020603050405020304" pitchFamily="18" charset="0"/>
                          <a:cs typeface="Times New Roman" panose="02020603050405020304" pitchFamily="18" charset="0"/>
                        </a:rPr>
                        <a:t>среди организаций бюджетной сферы</a:t>
                      </a:r>
                      <a:endParaRPr lang="ru-RU" sz="16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318980">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495823">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1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АУ ПО ХМАО-Югры</a:t>
                      </a:r>
                    </a:p>
                    <a:p>
                      <a:pPr algn="ctr"/>
                      <a:r>
                        <a:rPr lang="ru-RU" sz="1400" dirty="0" smtClean="0">
                          <a:solidFill>
                            <a:srgbClr val="002060"/>
                          </a:solidFill>
                          <a:latin typeface="Times New Roman" panose="02020603050405020304" pitchFamily="18" charset="0"/>
                          <a:cs typeface="Times New Roman" panose="02020603050405020304" pitchFamily="18" charset="0"/>
                        </a:rPr>
                        <a:t> «Сургутский политехнический колледж»</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 «Скажи «ДА!» Охране труда»</a:t>
                      </a:r>
                    </a:p>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495823">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2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Муниципальное бюджетное общеобразовательное учреждение средняя общеобразовательная школа  № 26</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«Охрана труда - ты супер - звезда»</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904147">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3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Муниципальное бюджетное общеобразовательное учреждение средняя общеобразовательная школа </a:t>
                      </a:r>
                    </a:p>
                    <a:p>
                      <a:pPr algn="ctr"/>
                      <a:r>
                        <a:rPr lang="ru-RU" sz="1400" dirty="0" smtClean="0">
                          <a:solidFill>
                            <a:srgbClr val="002060"/>
                          </a:solidFill>
                          <a:latin typeface="Times New Roman" panose="02020603050405020304" pitchFamily="18" charset="0"/>
                          <a:cs typeface="Times New Roman" panose="02020603050405020304" pitchFamily="18" charset="0"/>
                        </a:rPr>
                        <a:t>№ 22 имени Г.Ф. Пономарева</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«Охрана труда в школе»</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114081221"/>
              </p:ext>
            </p:extLst>
          </p:nvPr>
        </p:nvGraphicFramePr>
        <p:xfrm>
          <a:off x="3310128" y="3444651"/>
          <a:ext cx="8619744" cy="2894666"/>
        </p:xfrm>
        <a:graphic>
          <a:graphicData uri="http://schemas.openxmlformats.org/drawingml/2006/table">
            <a:tbl>
              <a:tblPr firstRow="1" bandRow="1">
                <a:tableStyleId>{5C22544A-7EE6-4342-B048-85BDC9FD1C3A}</a:tableStyleId>
              </a:tblPr>
              <a:tblGrid>
                <a:gridCol w="994585">
                  <a:extLst>
                    <a:ext uri="{9D8B030D-6E8A-4147-A177-3AD203B41FA5}">
                      <a16:colId xmlns:a16="http://schemas.microsoft.com/office/drawing/2014/main" val="656592080"/>
                    </a:ext>
                  </a:extLst>
                </a:gridCol>
                <a:gridCol w="3627314">
                  <a:extLst>
                    <a:ext uri="{9D8B030D-6E8A-4147-A177-3AD203B41FA5}">
                      <a16:colId xmlns:a16="http://schemas.microsoft.com/office/drawing/2014/main" val="223617302"/>
                    </a:ext>
                  </a:extLst>
                </a:gridCol>
                <a:gridCol w="3997845">
                  <a:extLst>
                    <a:ext uri="{9D8B030D-6E8A-4147-A177-3AD203B41FA5}">
                      <a16:colId xmlns:a16="http://schemas.microsoft.com/office/drawing/2014/main" val="1589357501"/>
                    </a:ext>
                  </a:extLst>
                </a:gridCol>
              </a:tblGrid>
              <a:tr h="327589">
                <a:tc gridSpan="3">
                  <a:txBody>
                    <a:bodyPr/>
                    <a:lstStyle/>
                    <a:p>
                      <a:pPr algn="ctr"/>
                      <a:r>
                        <a:rPr lang="ru-RU" sz="1600" dirty="0" smtClean="0">
                          <a:solidFill>
                            <a:srgbClr val="002060"/>
                          </a:solidFill>
                          <a:latin typeface="Times New Roman" panose="02020603050405020304" pitchFamily="18" charset="0"/>
                          <a:cs typeface="Times New Roman" panose="02020603050405020304" pitchFamily="18" charset="0"/>
                        </a:rPr>
                        <a:t>среди организаций бюджетной сферы </a:t>
                      </a:r>
                      <a:r>
                        <a:rPr lang="ru-RU" sz="1600" b="0" dirty="0" smtClean="0">
                          <a:solidFill>
                            <a:srgbClr val="002060"/>
                          </a:solidFill>
                          <a:latin typeface="Times New Roman" panose="02020603050405020304" pitchFamily="18" charset="0"/>
                          <a:cs typeface="Times New Roman" panose="02020603050405020304" pitchFamily="18" charset="0"/>
                        </a:rPr>
                        <a:t>(дошкольное образование)</a:t>
                      </a: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297808">
                <a:tc>
                  <a:txBody>
                    <a:bodyPr/>
                    <a:lstStyle/>
                    <a:p>
                      <a:pPr algn="ct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4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714739">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1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детский сад </a:t>
                      </a:r>
                    </a:p>
                    <a:p>
                      <a:pPr algn="ctr"/>
                      <a:r>
                        <a:rPr lang="ru-RU" sz="1400" dirty="0" smtClean="0">
                          <a:solidFill>
                            <a:srgbClr val="002060"/>
                          </a:solidFill>
                          <a:latin typeface="Times New Roman" panose="02020603050405020304" pitchFamily="18" charset="0"/>
                          <a:cs typeface="Times New Roman" panose="02020603050405020304" pitchFamily="18" charset="0"/>
                        </a:rPr>
                        <a:t>№ 27 «Микки-Маус»</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a:t>
                      </a:r>
                      <a:r>
                        <a:rPr lang="ru-RU" sz="1400" dirty="0" err="1" smtClean="0">
                          <a:solidFill>
                            <a:srgbClr val="002060"/>
                          </a:solidFill>
                          <a:latin typeface="Times New Roman" panose="02020603050405020304" pitchFamily="18" charset="0"/>
                          <a:cs typeface="Times New Roman" panose="02020603050405020304" pitchFamily="18" charset="0"/>
                        </a:rPr>
                        <a:t>Трудоохранный</a:t>
                      </a:r>
                      <a:r>
                        <a:rPr lang="ru-RU" sz="1400" dirty="0" smtClean="0">
                          <a:solidFill>
                            <a:srgbClr val="002060"/>
                          </a:solidFill>
                          <a:latin typeface="Times New Roman" panose="02020603050405020304" pitchFamily="18" charset="0"/>
                          <a:cs typeface="Times New Roman" panose="02020603050405020304" pitchFamily="18" charset="0"/>
                        </a:rPr>
                        <a:t> роман»</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714739">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2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детский сад</a:t>
                      </a:r>
                    </a:p>
                    <a:p>
                      <a:pPr algn="ctr"/>
                      <a:r>
                        <a:rPr lang="ru-RU" sz="1400" dirty="0" smtClean="0">
                          <a:solidFill>
                            <a:srgbClr val="002060"/>
                          </a:solidFill>
                          <a:latin typeface="Times New Roman" panose="02020603050405020304" pitchFamily="18" charset="0"/>
                          <a:cs typeface="Times New Roman" panose="02020603050405020304" pitchFamily="18" charset="0"/>
                        </a:rPr>
                        <a:t> № 81 «Мальвина»</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«Безопасный труд – это безопасная жизнь»</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791546">
                <a:tc>
                  <a:txBody>
                    <a:bodyPr/>
                    <a:lstStyle/>
                    <a:p>
                      <a:pPr algn="ctr"/>
                      <a:r>
                        <a:rPr lang="ru-RU" sz="1400" b="1" dirty="0" smtClean="0">
                          <a:solidFill>
                            <a:schemeClr val="tx2">
                              <a:lumMod val="75000"/>
                            </a:schemeClr>
                          </a:solidFill>
                          <a:latin typeface="Times New Roman" panose="02020603050405020304" pitchFamily="18" charset="0"/>
                          <a:cs typeface="Times New Roman" panose="02020603050405020304" pitchFamily="18" charset="0"/>
                        </a:rPr>
                        <a:t>3 место</a:t>
                      </a:r>
                      <a:endParaRPr lang="ru-RU" sz="14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Муниципальное бюджетное дошкольное образовательному учреждение детский сад № 74 «Филиппок»</a:t>
                      </a:r>
                      <a:endParaRPr lang="ru-RU" sz="14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2060"/>
                          </a:solidFill>
                          <a:effectLst/>
                          <a:latin typeface="Times New Roman" panose="02020603050405020304" pitchFamily="18" charset="0"/>
                          <a:ea typeface="+mn-ea"/>
                          <a:cs typeface="Times New Roman" panose="02020603050405020304" pitchFamily="18" charset="0"/>
                        </a:rPr>
                        <a:t>«Мы за безопасность»</a:t>
                      </a:r>
                      <a:endParaRPr lang="ru-RU" sz="1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bl>
          </a:graphicData>
        </a:graphic>
      </p:graphicFrame>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7987" t="5999" r="17085" b="2934"/>
          <a:stretch/>
        </p:blipFill>
        <p:spPr>
          <a:xfrm>
            <a:off x="374904" y="3840480"/>
            <a:ext cx="2807225" cy="2274418"/>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4822" t="4950" r="7389" b="4125"/>
          <a:stretch/>
        </p:blipFill>
        <p:spPr>
          <a:xfrm>
            <a:off x="8603228" y="793703"/>
            <a:ext cx="3326644" cy="22969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940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298448" y="72687"/>
            <a:ext cx="9738360"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a:t>
            </a:r>
            <a:r>
              <a:rPr lang="ru-RU" b="1" dirty="0" smtClean="0">
                <a:latin typeface="Times New Roman" panose="02020603050405020304" pitchFamily="18" charset="0"/>
                <a:cs typeface="Times New Roman" panose="02020603050405020304" pitchFamily="18" charset="0"/>
              </a:rPr>
              <a:t>конкурса организаций  «</a:t>
            </a:r>
            <a:r>
              <a:rPr lang="ru-RU" b="1" dirty="0">
                <a:latin typeface="Times New Roman" panose="02020603050405020304" pitchFamily="18" charset="0"/>
                <a:cs typeface="Times New Roman" panose="02020603050405020304" pitchFamily="18" charset="0"/>
              </a:rPr>
              <a:t>Лучший </a:t>
            </a:r>
            <a:r>
              <a:rPr lang="ru-RU" b="1" dirty="0" smtClean="0">
                <a:latin typeface="Times New Roman" panose="02020603050405020304" pitchFamily="18" charset="0"/>
                <a:cs typeface="Times New Roman" panose="02020603050405020304" pitchFamily="18" charset="0"/>
              </a:rPr>
              <a:t>видеоматериал 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775757067"/>
              </p:ext>
            </p:extLst>
          </p:nvPr>
        </p:nvGraphicFramePr>
        <p:xfrm>
          <a:off x="374905" y="527643"/>
          <a:ext cx="8586214" cy="2840147"/>
        </p:xfrm>
        <a:graphic>
          <a:graphicData uri="http://schemas.openxmlformats.org/drawingml/2006/table">
            <a:tbl>
              <a:tblPr firstRow="1" bandRow="1">
                <a:tableStyleId>{5C22544A-7EE6-4342-B048-85BDC9FD1C3A}</a:tableStyleId>
              </a:tblPr>
              <a:tblGrid>
                <a:gridCol w="2538600">
                  <a:extLst>
                    <a:ext uri="{9D8B030D-6E8A-4147-A177-3AD203B41FA5}">
                      <a16:colId xmlns:a16="http://schemas.microsoft.com/office/drawing/2014/main" val="656592080"/>
                    </a:ext>
                  </a:extLst>
                </a:gridCol>
                <a:gridCol w="3305249">
                  <a:extLst>
                    <a:ext uri="{9D8B030D-6E8A-4147-A177-3AD203B41FA5}">
                      <a16:colId xmlns:a16="http://schemas.microsoft.com/office/drawing/2014/main" val="223617302"/>
                    </a:ext>
                  </a:extLst>
                </a:gridCol>
                <a:gridCol w="2742365">
                  <a:extLst>
                    <a:ext uri="{9D8B030D-6E8A-4147-A177-3AD203B41FA5}">
                      <a16:colId xmlns:a16="http://schemas.microsoft.com/office/drawing/2014/main" val="1589357501"/>
                    </a:ext>
                  </a:extLst>
                </a:gridCol>
              </a:tblGrid>
              <a:tr h="300470">
                <a:tc gridSpan="3">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дополнительные номинации</a:t>
                      </a:r>
                      <a:endParaRPr lang="ru-RU" sz="14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273154">
                <a:tc>
                  <a:txBody>
                    <a:bodyPr/>
                    <a:lstStyle/>
                    <a:p>
                      <a:pPr algn="ctr"/>
                      <a:r>
                        <a:rPr lang="ru-RU" sz="1200" dirty="0" smtClean="0">
                          <a:solidFill>
                            <a:schemeClr val="bg2">
                              <a:lumMod val="25000"/>
                            </a:schemeClr>
                          </a:solidFill>
                          <a:latin typeface="Times New Roman" panose="02020603050405020304" pitchFamily="18" charset="0"/>
                          <a:cs typeface="Times New Roman" panose="02020603050405020304" pitchFamily="18" charset="0"/>
                        </a:rPr>
                        <a:t>номинация</a:t>
                      </a:r>
                      <a:endParaRPr lang="ru-RU" sz="1200" dirty="0">
                        <a:solidFill>
                          <a:schemeClr val="bg2">
                            <a:lumMod val="2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2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2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464362">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Лучший обучающий видеоматериал по охране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Нефтегазодобывающее управление «</a:t>
                      </a:r>
                      <a:r>
                        <a:rPr lang="ru-RU" sz="1200" dirty="0" err="1" smtClean="0">
                          <a:solidFill>
                            <a:srgbClr val="002060"/>
                          </a:solidFill>
                          <a:latin typeface="Times New Roman" panose="02020603050405020304" pitchFamily="18" charset="0"/>
                          <a:cs typeface="Times New Roman" panose="02020603050405020304" pitchFamily="18" charset="0"/>
                        </a:rPr>
                        <a:t>Быстринскнефть</a:t>
                      </a:r>
                      <a:r>
                        <a:rPr lang="ru-RU" sz="1200" dirty="0" smtClean="0">
                          <a:solidFill>
                            <a:srgbClr val="002060"/>
                          </a:solidFill>
                          <a:latin typeface="Times New Roman" panose="02020603050405020304" pitchFamily="18" charset="0"/>
                          <a:cs typeface="Times New Roman" panose="02020603050405020304" pitchFamily="18" charset="0"/>
                        </a:rPr>
                        <a:t>» ПАО «Сургутнефтегаз»</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 «Выполнение шиномонтажных работ»</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531995">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Лучший видеоматериал по вопросам пропаганды безопасного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Акционерное общество энергетики                                 и электрификации «</a:t>
                      </a:r>
                      <a:r>
                        <a:rPr lang="ru-RU" sz="1200" dirty="0" err="1" smtClean="0">
                          <a:solidFill>
                            <a:srgbClr val="002060"/>
                          </a:solidFill>
                          <a:latin typeface="Times New Roman" panose="02020603050405020304" pitchFamily="18" charset="0"/>
                          <a:cs typeface="Times New Roman" panose="02020603050405020304" pitchFamily="18" charset="0"/>
                        </a:rPr>
                        <a:t>Тюменьэнерго</a:t>
                      </a:r>
                      <a:r>
                        <a:rPr lang="ru-RU" sz="1200" dirty="0" smtClean="0">
                          <a:solidFill>
                            <a:srgbClr val="002060"/>
                          </a:solidFill>
                          <a:latin typeface="Times New Roman" panose="02020603050405020304" pitchFamily="18" charset="0"/>
                          <a:cs typeface="Times New Roman" panose="02020603050405020304" pitchFamily="18" charset="0"/>
                        </a:rPr>
                        <a:t>»</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«Инструктаж по технике безопасности на электросетевых объектах»</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516505">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Самый оригинальный видеоматериал по охране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Филиал «</a:t>
                      </a:r>
                      <a:r>
                        <a:rPr lang="ru-RU" sz="1200" dirty="0" err="1" smtClean="0">
                          <a:solidFill>
                            <a:srgbClr val="002060"/>
                          </a:solidFill>
                          <a:latin typeface="Times New Roman" panose="02020603050405020304" pitchFamily="18" charset="0"/>
                          <a:cs typeface="Times New Roman" panose="02020603050405020304" pitchFamily="18" charset="0"/>
                        </a:rPr>
                        <a:t>Сургутская</a:t>
                      </a:r>
                      <a:r>
                        <a:rPr lang="ru-RU" sz="1200" dirty="0" smtClean="0">
                          <a:solidFill>
                            <a:srgbClr val="002060"/>
                          </a:solidFill>
                          <a:latin typeface="Times New Roman" panose="02020603050405020304" pitchFamily="18" charset="0"/>
                          <a:cs typeface="Times New Roman" panose="02020603050405020304" pitchFamily="18" charset="0"/>
                        </a:rPr>
                        <a:t> ГРЭС-2»  </a:t>
                      </a:r>
                    </a:p>
                    <a:p>
                      <a:pPr algn="ctr"/>
                      <a:r>
                        <a:rPr lang="ru-RU" sz="1200" dirty="0" smtClean="0">
                          <a:solidFill>
                            <a:srgbClr val="002060"/>
                          </a:solidFill>
                          <a:latin typeface="Times New Roman" panose="02020603050405020304" pitchFamily="18" charset="0"/>
                          <a:cs typeface="Times New Roman" panose="02020603050405020304" pitchFamily="18" charset="0"/>
                        </a:rPr>
                        <a:t>ПАО «</a:t>
                      </a:r>
                      <a:r>
                        <a:rPr lang="ru-RU" sz="1200" dirty="0" err="1" smtClean="0">
                          <a:solidFill>
                            <a:srgbClr val="002060"/>
                          </a:solidFill>
                          <a:latin typeface="Times New Roman" panose="02020603050405020304" pitchFamily="18" charset="0"/>
                          <a:cs typeface="Times New Roman" panose="02020603050405020304" pitchFamily="18" charset="0"/>
                        </a:rPr>
                        <a:t>Юнипро</a:t>
                      </a:r>
                      <a:r>
                        <a:rPr lang="ru-RU" sz="1200" dirty="0" smtClean="0">
                          <a:solidFill>
                            <a:srgbClr val="002060"/>
                          </a:solidFill>
                          <a:latin typeface="Times New Roman" panose="02020603050405020304" pitchFamily="18" charset="0"/>
                          <a:cs typeface="Times New Roman" panose="02020603050405020304" pitchFamily="18" charset="0"/>
                        </a:rPr>
                        <a:t>»</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«Оранжевый каска»</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r h="604297">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Профсоюз на страже охраны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Первичная профсоюзная организация Строительно-монтажного треста № 1 </a:t>
                      </a:r>
                    </a:p>
                    <a:p>
                      <a:pPr algn="ctr"/>
                      <a:r>
                        <a:rPr lang="ru-RU" sz="1200" dirty="0" smtClean="0">
                          <a:solidFill>
                            <a:srgbClr val="002060"/>
                          </a:solidFill>
                          <a:latin typeface="Times New Roman" panose="02020603050405020304" pitchFamily="18" charset="0"/>
                          <a:cs typeface="Times New Roman" panose="02020603050405020304" pitchFamily="18" charset="0"/>
                        </a:rPr>
                        <a:t>ПАО «Сургутнефтегаз»</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«Светофор безопасности» </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5889365"/>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49679555"/>
              </p:ext>
            </p:extLst>
          </p:nvPr>
        </p:nvGraphicFramePr>
        <p:xfrm>
          <a:off x="3154680" y="3575304"/>
          <a:ext cx="8830056" cy="2662636"/>
        </p:xfrm>
        <a:graphic>
          <a:graphicData uri="http://schemas.openxmlformats.org/drawingml/2006/table">
            <a:tbl>
              <a:tblPr firstRow="1" bandRow="1">
                <a:tableStyleId>{5C22544A-7EE6-4342-B048-85BDC9FD1C3A}</a:tableStyleId>
              </a:tblPr>
              <a:tblGrid>
                <a:gridCol w="2610695">
                  <a:extLst>
                    <a:ext uri="{9D8B030D-6E8A-4147-A177-3AD203B41FA5}">
                      <a16:colId xmlns:a16="http://schemas.microsoft.com/office/drawing/2014/main" val="656592080"/>
                    </a:ext>
                  </a:extLst>
                </a:gridCol>
                <a:gridCol w="3369481">
                  <a:extLst>
                    <a:ext uri="{9D8B030D-6E8A-4147-A177-3AD203B41FA5}">
                      <a16:colId xmlns:a16="http://schemas.microsoft.com/office/drawing/2014/main" val="223617302"/>
                    </a:ext>
                  </a:extLst>
                </a:gridCol>
                <a:gridCol w="2849880">
                  <a:extLst>
                    <a:ext uri="{9D8B030D-6E8A-4147-A177-3AD203B41FA5}">
                      <a16:colId xmlns:a16="http://schemas.microsoft.com/office/drawing/2014/main" val="1589357501"/>
                    </a:ext>
                  </a:extLst>
                </a:gridCol>
              </a:tblGrid>
              <a:tr h="300470">
                <a:tc gridSpan="3">
                  <a:txBody>
                    <a:bodyPr/>
                    <a:lstStyle/>
                    <a:p>
                      <a:pPr algn="ctr"/>
                      <a:r>
                        <a:rPr lang="ru-RU" sz="1400" dirty="0" smtClean="0">
                          <a:solidFill>
                            <a:srgbClr val="002060"/>
                          </a:solidFill>
                          <a:latin typeface="Times New Roman" panose="02020603050405020304" pitchFamily="18" charset="0"/>
                          <a:cs typeface="Times New Roman" panose="02020603050405020304" pitchFamily="18" charset="0"/>
                        </a:rPr>
                        <a:t>дополнительные номинации</a:t>
                      </a:r>
                      <a:endParaRPr lang="ru-RU" sz="1400" dirty="0">
                        <a:solidFill>
                          <a:srgbClr val="002060"/>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pPr algn="ctr"/>
                      <a:endParaRPr lang="ru-RU" sz="16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1085876"/>
                  </a:ext>
                </a:extLst>
              </a:tr>
              <a:tr h="273154">
                <a:tc>
                  <a:txBody>
                    <a:bodyPr/>
                    <a:lstStyle/>
                    <a:p>
                      <a:pPr algn="ctr"/>
                      <a:r>
                        <a:rPr lang="ru-RU" sz="1200" dirty="0" smtClean="0">
                          <a:solidFill>
                            <a:schemeClr val="bg2">
                              <a:lumMod val="25000"/>
                            </a:schemeClr>
                          </a:solidFill>
                          <a:latin typeface="Times New Roman" panose="02020603050405020304" pitchFamily="18" charset="0"/>
                          <a:cs typeface="Times New Roman" panose="02020603050405020304" pitchFamily="18" charset="0"/>
                        </a:rPr>
                        <a:t>номинация</a:t>
                      </a:r>
                      <a:endParaRPr lang="ru-RU" sz="1200" dirty="0">
                        <a:solidFill>
                          <a:schemeClr val="bg2">
                            <a:lumMod val="2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организации</a:t>
                      </a:r>
                      <a:endParaRPr lang="ru-RU" sz="1200"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2">
                              <a:lumMod val="75000"/>
                            </a:schemeClr>
                          </a:solidFill>
                          <a:latin typeface="Times New Roman" panose="02020603050405020304" pitchFamily="18" charset="0"/>
                          <a:cs typeface="Times New Roman" panose="02020603050405020304" pitchFamily="18" charset="0"/>
                        </a:rPr>
                        <a:t>наименование видеофильма</a:t>
                      </a:r>
                      <a:endParaRPr lang="ru-RU" sz="1200" dirty="0">
                        <a:solidFill>
                          <a:schemeClr val="tx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1215336"/>
                  </a:ext>
                </a:extLst>
              </a:tr>
              <a:tr h="464362">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Лучший </a:t>
                      </a:r>
                      <a:r>
                        <a:rPr lang="ru-RU" sz="1200" b="1" dirty="0" err="1" smtClean="0">
                          <a:solidFill>
                            <a:schemeClr val="tx2">
                              <a:lumMod val="75000"/>
                            </a:schemeClr>
                          </a:solidFill>
                          <a:latin typeface="Times New Roman" panose="02020603050405020304" pitchFamily="18" charset="0"/>
                          <a:cs typeface="Times New Roman" panose="02020603050405020304" pitchFamily="18" charset="0"/>
                        </a:rPr>
                        <a:t>видеоинструктаж</a:t>
                      </a: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 по охране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Общество с ограниченной ответственностью </a:t>
                      </a:r>
                    </a:p>
                    <a:p>
                      <a:pPr algn="ctr"/>
                      <a:r>
                        <a:rPr lang="ru-RU" sz="1200" dirty="0" smtClean="0">
                          <a:solidFill>
                            <a:srgbClr val="002060"/>
                          </a:solidFill>
                          <a:latin typeface="Times New Roman" panose="02020603050405020304" pitchFamily="18" charset="0"/>
                          <a:cs typeface="Times New Roman" panose="02020603050405020304" pitchFamily="18" charset="0"/>
                        </a:rPr>
                        <a:t>«Газпром </a:t>
                      </a:r>
                      <a:r>
                        <a:rPr lang="ru-RU" sz="1200" dirty="0" err="1" smtClean="0">
                          <a:solidFill>
                            <a:srgbClr val="002060"/>
                          </a:solidFill>
                          <a:latin typeface="Times New Roman" panose="02020603050405020304" pitchFamily="18" charset="0"/>
                          <a:cs typeface="Times New Roman" panose="02020603050405020304" pitchFamily="18" charset="0"/>
                        </a:rPr>
                        <a:t>трансгаз</a:t>
                      </a:r>
                      <a:r>
                        <a:rPr lang="ru-RU" sz="1200" dirty="0" smtClean="0">
                          <a:solidFill>
                            <a:srgbClr val="002060"/>
                          </a:solidFill>
                          <a:latin typeface="Times New Roman" panose="02020603050405020304" pitchFamily="18" charset="0"/>
                          <a:cs typeface="Times New Roman" panose="02020603050405020304" pitchFamily="18" charset="0"/>
                        </a:rPr>
                        <a:t> Сургут»</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 «Вводный инструктаж администрации Газпром </a:t>
                      </a:r>
                      <a:r>
                        <a:rPr lang="ru-RU" sz="1200" dirty="0" err="1" smtClean="0">
                          <a:solidFill>
                            <a:srgbClr val="002060"/>
                          </a:solidFill>
                          <a:latin typeface="Times New Roman" panose="02020603050405020304" pitchFamily="18" charset="0"/>
                          <a:cs typeface="Times New Roman" panose="02020603050405020304" pitchFamily="18" charset="0"/>
                        </a:rPr>
                        <a:t>трансгаз</a:t>
                      </a:r>
                      <a:r>
                        <a:rPr lang="ru-RU" sz="1200" dirty="0" smtClean="0">
                          <a:solidFill>
                            <a:srgbClr val="002060"/>
                          </a:solidFill>
                          <a:latin typeface="Times New Roman" panose="02020603050405020304" pitchFamily="18" charset="0"/>
                          <a:cs typeface="Times New Roman" panose="02020603050405020304" pitchFamily="18" charset="0"/>
                        </a:rPr>
                        <a:t> Сургут»</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2022898"/>
                  </a:ext>
                </a:extLst>
              </a:tr>
              <a:tr h="510998">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Безопасность труда на опасной работе</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Муниципальное казённое учреждение «Сургутский спасательный центр»</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kern="1200" dirty="0" smtClean="0">
                          <a:solidFill>
                            <a:srgbClr val="002060"/>
                          </a:solidFill>
                          <a:effectLst/>
                          <a:latin typeface="Times New Roman" panose="02020603050405020304" pitchFamily="18" charset="0"/>
                          <a:ea typeface="+mn-ea"/>
                          <a:cs typeface="Times New Roman" panose="02020603050405020304" pitchFamily="18" charset="0"/>
                        </a:rPr>
                        <a:t>«О буднях и повседневной работе спасателей»</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323010"/>
                  </a:ext>
                </a:extLst>
              </a:tr>
              <a:tr h="468076">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Здоровье и безопасный труд</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Медико-санитарная часть</a:t>
                      </a:r>
                    </a:p>
                    <a:p>
                      <a:pPr algn="ctr"/>
                      <a:r>
                        <a:rPr lang="ru-RU" sz="1200" dirty="0" smtClean="0">
                          <a:solidFill>
                            <a:srgbClr val="002060"/>
                          </a:solidFill>
                          <a:latin typeface="Times New Roman" panose="02020603050405020304" pitchFamily="18" charset="0"/>
                          <a:cs typeface="Times New Roman" panose="02020603050405020304" pitchFamily="18" charset="0"/>
                        </a:rPr>
                        <a:t> ООО «Газпром </a:t>
                      </a:r>
                      <a:r>
                        <a:rPr lang="ru-RU" sz="1200" dirty="0" err="1" smtClean="0">
                          <a:solidFill>
                            <a:srgbClr val="002060"/>
                          </a:solidFill>
                          <a:latin typeface="Times New Roman" panose="02020603050405020304" pitchFamily="18" charset="0"/>
                          <a:cs typeface="Times New Roman" panose="02020603050405020304" pitchFamily="18" charset="0"/>
                        </a:rPr>
                        <a:t>трансгаз</a:t>
                      </a:r>
                      <a:r>
                        <a:rPr lang="ru-RU" sz="1200" dirty="0" smtClean="0">
                          <a:solidFill>
                            <a:srgbClr val="002060"/>
                          </a:solidFill>
                          <a:latin typeface="Times New Roman" panose="02020603050405020304" pitchFamily="18" charset="0"/>
                          <a:cs typeface="Times New Roman" panose="02020603050405020304" pitchFamily="18" charset="0"/>
                        </a:rPr>
                        <a:t> Сургут»</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«Охрана труда на страже здоровья»</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8888311"/>
                  </a:ext>
                </a:extLst>
              </a:tr>
              <a:tr h="604297">
                <a:tc>
                  <a:txBody>
                    <a:bodyPr/>
                    <a:lstStyle/>
                    <a:p>
                      <a:pPr algn="ctr"/>
                      <a:r>
                        <a:rPr lang="ru-RU" sz="1200" b="1" dirty="0" smtClean="0">
                          <a:solidFill>
                            <a:schemeClr val="tx2">
                              <a:lumMod val="75000"/>
                            </a:schemeClr>
                          </a:solidFill>
                          <a:latin typeface="Times New Roman" panose="02020603050405020304" pitchFamily="18" charset="0"/>
                          <a:cs typeface="Times New Roman" panose="02020603050405020304" pitchFamily="18" charset="0"/>
                        </a:rPr>
                        <a:t>Лучшая творческая инициатива в охране труда</a:t>
                      </a:r>
                      <a:endParaRPr lang="ru-RU" sz="1200" b="1" dirty="0">
                        <a:solidFill>
                          <a:schemeClr val="tx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детский сад</a:t>
                      </a:r>
                    </a:p>
                    <a:p>
                      <a:pPr algn="ctr"/>
                      <a:r>
                        <a:rPr lang="ru-RU" sz="1200" dirty="0" smtClean="0">
                          <a:solidFill>
                            <a:srgbClr val="002060"/>
                          </a:solidFill>
                          <a:latin typeface="Times New Roman" panose="02020603050405020304" pitchFamily="18" charset="0"/>
                          <a:cs typeface="Times New Roman" panose="02020603050405020304" pitchFamily="18" charset="0"/>
                        </a:rPr>
                        <a:t> № 56 «Искорка»</a:t>
                      </a:r>
                      <a:endParaRPr lang="ru-RU" sz="1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rgbClr val="002060"/>
                          </a:solidFill>
                          <a:latin typeface="Times New Roman" panose="02020603050405020304" pitchFamily="18" charset="0"/>
                          <a:cs typeface="Times New Roman" panose="02020603050405020304" pitchFamily="18" charset="0"/>
                        </a:rPr>
                        <a:t>«Как царевна на работу устраивалась»</a:t>
                      </a:r>
                      <a:endParaRPr lang="ru-RU"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83517633"/>
                  </a:ext>
                </a:extLst>
              </a:tr>
            </a:tbl>
          </a:graphicData>
        </a:graphic>
      </p:graphicFrame>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8802" t="4600" r="6866" b="10295"/>
          <a:stretch/>
        </p:blipFill>
        <p:spPr>
          <a:xfrm>
            <a:off x="374158" y="4161979"/>
            <a:ext cx="2661829" cy="1790765"/>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15541" t="6534" r="7836" b="8933"/>
          <a:stretch/>
        </p:blipFill>
        <p:spPr>
          <a:xfrm>
            <a:off x="9056969" y="900727"/>
            <a:ext cx="2927768" cy="21533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769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3736" y="74592"/>
            <a:ext cx="2314305" cy="338554"/>
          </a:xfrm>
          <a:prstGeom prst="rect">
            <a:avLst/>
          </a:prstGeom>
          <a:noFill/>
        </p:spPr>
        <p:txBody>
          <a:bodyPr wrap="square" rtlCol="0">
            <a:spAutoFit/>
          </a:bodyPr>
          <a:lstStyle/>
          <a:p>
            <a:r>
              <a:rPr lang="ru-RU" sz="1600" b="1" i="1" dirty="0">
                <a:latin typeface="Times New Roman" panose="02020603050405020304" pitchFamily="18" charset="0"/>
                <a:cs typeface="Times New Roman" panose="02020603050405020304" pitchFamily="18" charset="0"/>
              </a:rPr>
              <a:t>КОНКУРСЫ</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1972"/>
            <a:ext cx="5966260" cy="5966260"/>
          </a:xfrm>
          <a:prstGeom prst="rect">
            <a:avLst/>
          </a:prstGeom>
        </p:spPr>
      </p:pic>
      <p:sp>
        <p:nvSpPr>
          <p:cNvPr id="6" name="Прямоугольник 5"/>
          <p:cNvSpPr/>
          <p:nvPr/>
        </p:nvSpPr>
        <p:spPr>
          <a:xfrm>
            <a:off x="6096000" y="554612"/>
            <a:ext cx="5900928" cy="5478423"/>
          </a:xfrm>
          <a:prstGeom prst="rect">
            <a:avLst/>
          </a:prstGeom>
        </p:spPr>
        <p:txBody>
          <a:bodyPr wrap="square">
            <a:spAutoFit/>
          </a:bodyPr>
          <a:lstStyle/>
          <a:p>
            <a:pPr indent="449580" algn="just">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С целью развития у работников служб охраны труда профессиональной активности, мастерства и новаторства, расширения границ профессионального общения специалистов по охране труда, распространения лучших форм и методов работы в области охраны труда среди специалистов по охране труда организаций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города Сургута уже в пятый раз </a:t>
            </a:r>
            <a:r>
              <a:rPr lang="ru-RU"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проводился</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городской </a:t>
            </a:r>
            <a:r>
              <a:rPr lang="ru-RU" sz="1400" b="1" dirty="0">
                <a:latin typeface="Times New Roman" panose="02020603050405020304" pitchFamily="18" charset="0"/>
                <a:ea typeface="Calibri" panose="020F0502020204030204" pitchFamily="34" charset="0"/>
                <a:cs typeface="Times New Roman" panose="02020603050405020304" pitchFamily="18" charset="0"/>
              </a:rPr>
              <a:t>смотр-конкурс «Лучший специалист по охране труда – 2019». </a:t>
            </a:r>
            <a:endParaRPr lang="ru-RU"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Смотр-конкурс проводился среди специалистов по охране труда организаций города в группах по видам деятельности организаций, в три этапа:</a:t>
            </a:r>
          </a:p>
          <a:p>
            <a:pPr indent="447675"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первый этап конкурса предусматривал представление участником одной из выбранных тем охраны труда;</a:t>
            </a:r>
          </a:p>
          <a:p>
            <a:pPr indent="447675"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во втором этапе участники продемонстрировали навыки оказания сердечно-легочной реанимации с использованием тренажера-манекена;</a:t>
            </a:r>
          </a:p>
          <a:p>
            <a:pPr indent="447675"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 в заключительном этапе участникам предстояло выполнить тестовое задание на знание теоретических вопросов, связанных с условиями и охраной труда, в том числе требований законодательных и иных нормативных правовых актов Российской Федерации.</a:t>
            </a:r>
          </a:p>
          <a:p>
            <a:pPr indent="449580" algn="just">
              <a:spcAft>
                <a:spcPts val="0"/>
              </a:spcAft>
            </a:pP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О своём участии на победу заявили </a:t>
            </a:r>
            <a:r>
              <a:rPr lang="ru-RU" sz="1400" b="1" dirty="0" smtClean="0">
                <a:effectLst/>
                <a:latin typeface="Times New Roman" panose="02020603050405020304" pitchFamily="18" charset="0"/>
                <a:ea typeface="Calibri" panose="020F0502020204030204" pitchFamily="34" charset="0"/>
                <a:cs typeface="Times New Roman" panose="02020603050405020304" pitchFamily="18" charset="0"/>
              </a:rPr>
              <a:t>37 специалистов по охране труда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организаций города.</a:t>
            </a:r>
          </a:p>
          <a:p>
            <a:pPr indent="449580" algn="just">
              <a:spcAft>
                <a:spcPts val="0"/>
              </a:spcAft>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 соответствии с положением о конкурсе, победителем признается участник, набравший </a:t>
            </a:r>
            <a:r>
              <a:rPr lang="ru-RU" sz="1400" b="1" dirty="0" smtClean="0">
                <a:effectLst/>
                <a:latin typeface="Times New Roman" panose="02020603050405020304" pitchFamily="18" charset="0"/>
                <a:ea typeface="Calibri" panose="020F0502020204030204" pitchFamily="34" charset="0"/>
                <a:cs typeface="Times New Roman" panose="02020603050405020304" pitchFamily="18" charset="0"/>
              </a:rPr>
              <a:t>наибольшее суммарное количество баллов за три этапа</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916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031745" y="1076798"/>
            <a:ext cx="2282952" cy="369332"/>
          </a:xfrm>
          <a:prstGeom prst="rect">
            <a:avLst/>
          </a:prstGeom>
        </p:spPr>
        <p:txBody>
          <a:bodyPr wrap="square">
            <a:spAutoFit/>
          </a:bodyPr>
          <a:lstStyle/>
          <a:p>
            <a:pPr algn="ctr"/>
            <a:r>
              <a:rPr lang="en-US" b="1" i="1" dirty="0" smtClean="0">
                <a:solidFill>
                  <a:srgbClr val="0070C0"/>
                </a:solidFill>
                <a:latin typeface="Times New Roman" pitchFamily="18" charset="0"/>
                <a:cs typeface="Times New Roman" pitchFamily="18" charset="0"/>
              </a:rPr>
              <a:t>I </a:t>
            </a:r>
            <a:r>
              <a:rPr lang="ru-RU" b="1" i="1" dirty="0" smtClean="0">
                <a:solidFill>
                  <a:srgbClr val="0070C0"/>
                </a:solidFill>
                <a:latin typeface="Times New Roman" pitchFamily="18" charset="0"/>
                <a:cs typeface="Times New Roman" pitchFamily="18" charset="0"/>
              </a:rPr>
              <a:t>место</a:t>
            </a:r>
          </a:p>
        </p:txBody>
      </p:sp>
      <p:sp>
        <p:nvSpPr>
          <p:cNvPr id="4" name="Прямоугольник 3"/>
          <p:cNvSpPr/>
          <p:nvPr/>
        </p:nvSpPr>
        <p:spPr>
          <a:xfrm>
            <a:off x="-353568" y="475699"/>
            <a:ext cx="6096000" cy="646331"/>
          </a:xfrm>
          <a:prstGeom prst="rect">
            <a:avLst/>
          </a:prstGeom>
        </p:spPr>
        <p:txBody>
          <a:bodyPr>
            <a:spAutoFit/>
          </a:bodyPr>
          <a:lstStyle/>
          <a:p>
            <a:pPr algn="ctr"/>
            <a:r>
              <a:rPr lang="ru-RU" b="1" dirty="0">
                <a:solidFill>
                  <a:srgbClr val="002060"/>
                </a:solidFill>
                <a:latin typeface="Times New Roman" panose="02020603050405020304" pitchFamily="18" charset="0"/>
                <a:ea typeface="Times New Roman" panose="02020603050405020304" pitchFamily="18" charset="0"/>
              </a:rPr>
              <a:t>I </a:t>
            </a:r>
            <a:r>
              <a:rPr lang="ru-RU" b="1" dirty="0" smtClean="0">
                <a:solidFill>
                  <a:srgbClr val="002060"/>
                </a:solidFill>
                <a:latin typeface="Times New Roman" panose="02020603050405020304" pitchFamily="18" charset="0"/>
                <a:ea typeface="Times New Roman" panose="02020603050405020304" pitchFamily="18" charset="0"/>
              </a:rPr>
              <a:t>группа </a:t>
            </a:r>
            <a:r>
              <a:rPr lang="ru-RU" b="1" dirty="0">
                <a:solidFill>
                  <a:srgbClr val="002060"/>
                </a:solidFill>
                <a:latin typeface="Times New Roman" panose="02020603050405020304" pitchFamily="18" charset="0"/>
                <a:ea typeface="Times New Roman" panose="02020603050405020304" pitchFamily="18" charset="0"/>
              </a:rPr>
              <a:t>среди специалистов по охране труда организаций промышленности и энергетики</a:t>
            </a:r>
            <a:endParaRPr lang="ru-RU" dirty="0">
              <a:solidFill>
                <a:srgbClr val="002060"/>
              </a:solidFill>
            </a:endParaRPr>
          </a:p>
        </p:txBody>
      </p:sp>
      <p:sp>
        <p:nvSpPr>
          <p:cNvPr id="5" name="Прямоугольник 4"/>
          <p:cNvSpPr/>
          <p:nvPr/>
        </p:nvSpPr>
        <p:spPr>
          <a:xfrm>
            <a:off x="-153164" y="3299683"/>
            <a:ext cx="4652773" cy="954107"/>
          </a:xfrm>
          <a:prstGeom prst="rect">
            <a:avLst/>
          </a:prstGeom>
        </p:spPr>
        <p:txBody>
          <a:bodyPr wrap="square">
            <a:spAutoFit/>
          </a:bodyPr>
          <a:lstStyle/>
          <a:p>
            <a:pPr algn="ctr">
              <a:spcAft>
                <a:spcPts val="0"/>
              </a:spcAft>
            </a:pPr>
            <a:r>
              <a:rPr lang="ru-RU" sz="1400" b="1" dirty="0" err="1">
                <a:latin typeface="Times New Roman" panose="02020603050405020304" pitchFamily="18" charset="0"/>
                <a:ea typeface="Calibri" panose="020F0502020204030204" pitchFamily="34" charset="0"/>
                <a:cs typeface="Times New Roman" panose="02020603050405020304" pitchFamily="18" charset="0"/>
              </a:rPr>
              <a:t>Ерега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Иван  Федорович</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I категории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Сургутского</a:t>
            </a:r>
            <a:r>
              <a:rPr lang="ru-RU" sz="1400" dirty="0">
                <a:latin typeface="Times New Roman" panose="02020603050405020304" pitchFamily="18" charset="0"/>
                <a:ea typeface="Calibri" panose="020F0502020204030204" pitchFamily="34" charset="0"/>
                <a:cs typeface="Times New Roman" panose="02020603050405020304" pitchFamily="18" charset="0"/>
              </a:rPr>
              <a:t> управления геофизических работ треста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Сургутнефтегеофизика</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ПАО </a:t>
            </a:r>
            <a:r>
              <a:rPr lang="ru-RU" sz="1400" dirty="0">
                <a:latin typeface="Times New Roman" panose="02020603050405020304" pitchFamily="18" charset="0"/>
                <a:ea typeface="Calibri" panose="020F0502020204030204" pitchFamily="34" charset="0"/>
                <a:cs typeface="Times New Roman" panose="02020603050405020304" pitchFamily="18" charset="0"/>
              </a:rPr>
              <a:t>«Сургутнефтегаз»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3" descr="G:\Лучший специалист - 2019\Охрана труда\photo_285.jpg"/>
          <p:cNvPicPr>
            <a:picLocks noChangeAspect="1" noChangeArrowheads="1"/>
          </p:cNvPicPr>
          <p:nvPr/>
        </p:nvPicPr>
        <p:blipFill>
          <a:blip r:embed="rId3" cstate="print"/>
          <a:srcRect l="4038" t="6689" r="4759"/>
          <a:stretch>
            <a:fillRect/>
          </a:stretch>
        </p:blipFill>
        <p:spPr bwMode="auto">
          <a:xfrm>
            <a:off x="904013" y="1555335"/>
            <a:ext cx="2538417" cy="1731476"/>
          </a:xfrm>
          <a:prstGeom prst="rect">
            <a:avLst/>
          </a:prstGeom>
          <a:ln>
            <a:noFill/>
          </a:ln>
          <a:effectLst>
            <a:outerShdw blurRad="190500" algn="tl" rotWithShape="0">
              <a:srgbClr val="000000">
                <a:alpha val="70000"/>
              </a:srgbClr>
            </a:outerShdw>
          </a:effectLst>
        </p:spPr>
      </p:pic>
      <p:pic>
        <p:nvPicPr>
          <p:cNvPr id="7" name="Picture 2" descr="G:\Лучший специалист - 2019\Охрана труда\photo_299.jpg"/>
          <p:cNvPicPr>
            <a:picLocks noChangeAspect="1" noChangeArrowheads="1"/>
          </p:cNvPicPr>
          <p:nvPr/>
        </p:nvPicPr>
        <p:blipFill>
          <a:blip r:embed="rId4" cstate="print"/>
          <a:srcRect t="20065" r="1583" b="15480"/>
          <a:stretch>
            <a:fillRect/>
          </a:stretch>
        </p:blipFill>
        <p:spPr bwMode="auto">
          <a:xfrm>
            <a:off x="1085904" y="4297187"/>
            <a:ext cx="2174636" cy="2131045"/>
          </a:xfrm>
          <a:prstGeom prst="rect">
            <a:avLst/>
          </a:prstGeom>
          <a:ln>
            <a:noFill/>
          </a:ln>
          <a:effectLst>
            <a:outerShdw blurRad="190500" algn="tl" rotWithShape="0">
              <a:srgbClr val="000000">
                <a:alpha val="70000"/>
              </a:srgbClr>
            </a:outerShdw>
          </a:effectLst>
        </p:spPr>
      </p:pic>
      <p:sp>
        <p:nvSpPr>
          <p:cNvPr id="8" name="Прямоугольник 7"/>
          <p:cNvSpPr/>
          <p:nvPr/>
        </p:nvSpPr>
        <p:spPr>
          <a:xfrm>
            <a:off x="3048000" y="1070084"/>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 </a:t>
            </a:r>
            <a:r>
              <a:rPr lang="ru-RU" b="1" i="1" dirty="0" smtClean="0">
                <a:solidFill>
                  <a:srgbClr val="0070C0"/>
                </a:solidFill>
                <a:latin typeface="Times New Roman" pitchFamily="18" charset="0"/>
                <a:cs typeface="Times New Roman" pitchFamily="18" charset="0"/>
              </a:rPr>
              <a:t>место</a:t>
            </a:r>
          </a:p>
        </p:txBody>
      </p:sp>
      <p:sp>
        <p:nvSpPr>
          <p:cNvPr id="9" name="Прямоугольник 8"/>
          <p:cNvSpPr/>
          <p:nvPr/>
        </p:nvSpPr>
        <p:spPr>
          <a:xfrm>
            <a:off x="6958584" y="1063370"/>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III </a:t>
            </a:r>
            <a:r>
              <a:rPr lang="ru-RU" b="1" i="1" dirty="0" smtClean="0">
                <a:solidFill>
                  <a:srgbClr val="0070C0"/>
                </a:solidFill>
                <a:latin typeface="Times New Roman" pitchFamily="18" charset="0"/>
                <a:cs typeface="Times New Roman" pitchFamily="18" charset="0"/>
              </a:rPr>
              <a:t>место</a:t>
            </a:r>
          </a:p>
        </p:txBody>
      </p:sp>
      <p:sp>
        <p:nvSpPr>
          <p:cNvPr id="10" name="Прямоугольник 9"/>
          <p:cNvSpPr/>
          <p:nvPr/>
        </p:nvSpPr>
        <p:spPr>
          <a:xfrm>
            <a:off x="4124706" y="3341779"/>
            <a:ext cx="3942587" cy="954107"/>
          </a:xfrm>
          <a:prstGeom prst="rect">
            <a:avLst/>
          </a:prstGeom>
        </p:spPr>
        <p:txBody>
          <a:bodyPr wrap="square">
            <a:spAutoFit/>
          </a:bodyPr>
          <a:lstStyle/>
          <a:p>
            <a:pPr algn="ctr">
              <a:spcAft>
                <a:spcPts val="0"/>
              </a:spcAft>
            </a:pPr>
            <a:r>
              <a:rPr lang="ru-RU" sz="1400" b="1" dirty="0" err="1">
                <a:latin typeface="Times New Roman" panose="02020603050405020304" pitchFamily="18" charset="0"/>
                <a:ea typeface="Calibri" panose="020F0502020204030204" pitchFamily="34" charset="0"/>
                <a:cs typeface="Times New Roman" panose="02020603050405020304" pitchFamily="18" charset="0"/>
              </a:rPr>
              <a:t>Микаилов</a:t>
            </a:r>
            <a:r>
              <a:rPr lang="ru-RU" sz="1400" b="1" dirty="0">
                <a:latin typeface="Times New Roman" panose="02020603050405020304" pitchFamily="18" charset="0"/>
                <a:ea typeface="Calibri" panose="020F0502020204030204" pitchFamily="34" charset="0"/>
                <a:cs typeface="Times New Roman" panose="02020603050405020304" pitchFamily="18" charset="0"/>
              </a:rPr>
              <a:t> Артем </a:t>
            </a:r>
            <a:r>
              <a:rPr lang="ru-RU" sz="1400" b="1" dirty="0" err="1">
                <a:latin typeface="Times New Roman" panose="02020603050405020304" pitchFamily="18" charset="0"/>
                <a:ea typeface="Calibri" panose="020F0502020204030204" pitchFamily="34" charset="0"/>
                <a:cs typeface="Times New Roman" panose="02020603050405020304" pitchFamily="18" charset="0"/>
              </a:rPr>
              <a:t>Ахетович</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I категории </a:t>
            </a:r>
            <a:r>
              <a:rPr lang="ru-RU" sz="1400" dirty="0" err="1" smtClean="0">
                <a:latin typeface="Times New Roman" panose="02020603050405020304" pitchFamily="18" charset="0"/>
                <a:ea typeface="Calibri" panose="020F0502020204030204" pitchFamily="34" charset="0"/>
                <a:cs typeface="Times New Roman" panose="02020603050405020304" pitchFamily="18" charset="0"/>
              </a:rPr>
              <a:t>Сургутского</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тампонажного</a:t>
            </a:r>
            <a:r>
              <a:rPr lang="ru-RU" sz="1400" dirty="0">
                <a:latin typeface="Times New Roman" panose="02020603050405020304" pitchFamily="18" charset="0"/>
                <a:ea typeface="Calibri" panose="020F0502020204030204" pitchFamily="34" charset="0"/>
                <a:cs typeface="Times New Roman" panose="02020603050405020304" pitchFamily="18" charset="0"/>
              </a:rPr>
              <a:t> управления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ПАО </a:t>
            </a:r>
            <a:r>
              <a:rPr lang="ru-RU" sz="1400" dirty="0">
                <a:latin typeface="Times New Roman" panose="02020603050405020304" pitchFamily="18" charset="0"/>
                <a:ea typeface="Calibri" panose="020F0502020204030204" pitchFamily="34" charset="0"/>
                <a:cs typeface="Times New Roman" panose="02020603050405020304" pitchFamily="18" charset="0"/>
              </a:rPr>
              <a:t>«Сургутнефтегаз»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l="2871" t="6394" r="5570" b="2046"/>
          <a:stretch/>
        </p:blipFill>
        <p:spPr>
          <a:xfrm>
            <a:off x="4862321" y="1597730"/>
            <a:ext cx="2565850" cy="1710566"/>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val="0"/>
              </a:ext>
            </a:extLst>
          </a:blip>
          <a:srcRect l="1724" t="31972" r="4409" b="19105"/>
          <a:stretch/>
        </p:blipFill>
        <p:spPr>
          <a:xfrm>
            <a:off x="5032152" y="4337982"/>
            <a:ext cx="2301336" cy="2108562"/>
          </a:xfrm>
          <a:prstGeom prst="rect">
            <a:avLst/>
          </a:prstGeom>
          <a:ln>
            <a:noFill/>
          </a:ln>
          <a:effectLst>
            <a:outerShdw blurRad="190500" algn="tl" rotWithShape="0">
              <a:srgbClr val="000000">
                <a:alpha val="70000"/>
              </a:srgbClr>
            </a:outerShdw>
          </a:effectLst>
        </p:spPr>
      </p:pic>
      <p:sp>
        <p:nvSpPr>
          <p:cNvPr id="13" name="Прямоугольник 12"/>
          <p:cNvSpPr/>
          <p:nvPr/>
        </p:nvSpPr>
        <p:spPr>
          <a:xfrm>
            <a:off x="7790884" y="3285510"/>
            <a:ext cx="4251764" cy="954107"/>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Селиверстова Ольга Александровна</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прокатно-ремонтного цеха эксплуатационного оборудования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НГДУ </a:t>
            </a:r>
            <a:r>
              <a:rPr lang="ru-RU" sz="1400" dirty="0">
                <a:latin typeface="Times New Roman" panose="02020603050405020304" pitchFamily="18" charset="0"/>
                <a:ea typeface="Calibri" panose="020F0502020204030204" pitchFamily="34" charset="0"/>
                <a:cs typeface="Times New Roman" panose="02020603050405020304" pitchFamily="18" charset="0"/>
              </a:rPr>
              <a:t>«</a:t>
            </a:r>
            <a:r>
              <a:rPr lang="ru-RU" sz="1400" dirty="0" err="1">
                <a:latin typeface="Times New Roman" panose="02020603050405020304" pitchFamily="18" charset="0"/>
                <a:ea typeface="Calibri" panose="020F0502020204030204" pitchFamily="34" charset="0"/>
                <a:cs typeface="Times New Roman" panose="02020603050405020304" pitchFamily="18" charset="0"/>
              </a:rPr>
              <a:t>Федоровскнефть</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ПАО «Сургутнефтегаз</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2" descr="G:\Лучший специалист - 2019\Охрана труда\photo_318.jpg"/>
          <p:cNvPicPr>
            <a:picLocks noChangeAspect="1" noChangeArrowheads="1"/>
          </p:cNvPicPr>
          <p:nvPr/>
        </p:nvPicPr>
        <p:blipFill rotWithShape="1">
          <a:blip r:embed="rId7" cstate="print"/>
          <a:srcRect l="5761" r="20844"/>
          <a:stretch/>
        </p:blipFill>
        <p:spPr bwMode="auto">
          <a:xfrm>
            <a:off x="8810566" y="4332486"/>
            <a:ext cx="2327207" cy="2114058"/>
          </a:xfrm>
          <a:prstGeom prst="rect">
            <a:avLst/>
          </a:prstGeom>
          <a:ln>
            <a:noFill/>
          </a:ln>
          <a:effectLst>
            <a:outerShdw blurRad="190500" algn="tl" rotWithShape="0">
              <a:srgbClr val="000000">
                <a:alpha val="70000"/>
              </a:srgbClr>
            </a:outerShdw>
          </a:effectLst>
        </p:spPr>
      </p:pic>
      <p:pic>
        <p:nvPicPr>
          <p:cNvPr id="15" name="Рисунок 14"/>
          <p:cNvPicPr>
            <a:picLocks noChangeAspect="1"/>
          </p:cNvPicPr>
          <p:nvPr/>
        </p:nvPicPr>
        <p:blipFill rotWithShape="1">
          <a:blip r:embed="rId8" cstate="print">
            <a:extLst>
              <a:ext uri="{28A0092B-C50C-407E-A947-70E740481C1C}">
                <a14:useLocalDpi xmlns:a14="http://schemas.microsoft.com/office/drawing/2010/main" val="0"/>
              </a:ext>
            </a:extLst>
          </a:blip>
          <a:srcRect l="6172" t="11562" r="3687" b="4063"/>
          <a:stretch/>
        </p:blipFill>
        <p:spPr>
          <a:xfrm>
            <a:off x="8666606" y="1573467"/>
            <a:ext cx="2471167" cy="1734829"/>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1993214" y="36111"/>
            <a:ext cx="8952154"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смотра-конкурса </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Лучший специалист </a:t>
            </a:r>
            <a:r>
              <a:rPr lang="ru-RU" b="1" dirty="0" smtClean="0">
                <a:latin typeface="Times New Roman" panose="02020603050405020304" pitchFamily="18" charset="0"/>
                <a:cs typeface="Times New Roman" panose="02020603050405020304" pitchFamily="18" charset="0"/>
              </a:rPr>
              <a:t>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705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031745" y="1076798"/>
            <a:ext cx="2282952" cy="369332"/>
          </a:xfrm>
          <a:prstGeom prst="rect">
            <a:avLst/>
          </a:prstGeom>
        </p:spPr>
        <p:txBody>
          <a:bodyPr wrap="square">
            <a:spAutoFit/>
          </a:bodyPr>
          <a:lstStyle/>
          <a:p>
            <a:pPr algn="ctr"/>
            <a:r>
              <a:rPr lang="en-US" b="1" i="1" dirty="0" smtClean="0">
                <a:solidFill>
                  <a:srgbClr val="0070C0"/>
                </a:solidFill>
                <a:latin typeface="Times New Roman" pitchFamily="18" charset="0"/>
                <a:cs typeface="Times New Roman" pitchFamily="18" charset="0"/>
              </a:rPr>
              <a:t>I </a:t>
            </a:r>
            <a:r>
              <a:rPr lang="ru-RU" b="1" i="1" dirty="0" smtClean="0">
                <a:solidFill>
                  <a:srgbClr val="0070C0"/>
                </a:solidFill>
                <a:latin typeface="Times New Roman" pitchFamily="18" charset="0"/>
                <a:cs typeface="Times New Roman" pitchFamily="18" charset="0"/>
              </a:rPr>
              <a:t>место</a:t>
            </a:r>
          </a:p>
        </p:txBody>
      </p:sp>
      <p:sp>
        <p:nvSpPr>
          <p:cNvPr id="4" name="Прямоугольник 3"/>
          <p:cNvSpPr/>
          <p:nvPr/>
        </p:nvSpPr>
        <p:spPr>
          <a:xfrm>
            <a:off x="-353568" y="475699"/>
            <a:ext cx="6096000" cy="646331"/>
          </a:xfrm>
          <a:prstGeom prst="rect">
            <a:avLst/>
          </a:prstGeom>
        </p:spPr>
        <p:txBody>
          <a:bodyPr>
            <a:spAutoFit/>
          </a:bodyPr>
          <a:lstStyle/>
          <a:p>
            <a:pPr algn="ctr"/>
            <a:r>
              <a:rPr lang="ru-RU" b="1" dirty="0" smtClean="0">
                <a:solidFill>
                  <a:srgbClr val="002060"/>
                </a:solidFill>
                <a:latin typeface="Times New Roman" panose="02020603050405020304" pitchFamily="18" charset="0"/>
                <a:ea typeface="Times New Roman" panose="02020603050405020304" pitchFamily="18" charset="0"/>
              </a:rPr>
              <a:t>II группа среди специалистов по охране труда организаций строительства, транспорта и связи </a:t>
            </a:r>
            <a:endParaRPr lang="ru-RU" dirty="0">
              <a:solidFill>
                <a:srgbClr val="002060"/>
              </a:solidFill>
            </a:endParaRPr>
          </a:p>
        </p:txBody>
      </p:sp>
      <p:sp>
        <p:nvSpPr>
          <p:cNvPr id="5" name="Прямоугольник 4"/>
          <p:cNvSpPr/>
          <p:nvPr/>
        </p:nvSpPr>
        <p:spPr>
          <a:xfrm>
            <a:off x="138491" y="3341779"/>
            <a:ext cx="3961258" cy="954107"/>
          </a:xfrm>
          <a:prstGeom prst="rect">
            <a:avLst/>
          </a:prstGeom>
        </p:spPr>
        <p:txBody>
          <a:bodyPr wrap="square">
            <a:spAutoFit/>
          </a:bodyPr>
          <a:lstStyle/>
          <a:p>
            <a:pPr algn="ctr"/>
            <a:r>
              <a:rPr lang="ru-RU" sz="1400" b="1" dirty="0" err="1">
                <a:latin typeface="Times New Roman" panose="02020603050405020304" pitchFamily="18" charset="0"/>
                <a:cs typeface="Times New Roman" panose="02020603050405020304" pitchFamily="18" charset="0"/>
              </a:rPr>
              <a:t>Набиуллина</a:t>
            </a:r>
            <a:r>
              <a:rPr lang="ru-RU" sz="1400" b="1" dirty="0">
                <a:latin typeface="Times New Roman" panose="02020603050405020304" pitchFamily="18" charset="0"/>
                <a:cs typeface="Times New Roman" panose="02020603050405020304" pitchFamily="18" charset="0"/>
              </a:rPr>
              <a:t> Ольга Александровна</a:t>
            </a: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специалист по охране труда I категории </a:t>
            </a: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треста </a:t>
            </a:r>
            <a:r>
              <a:rPr lang="ru-RU" sz="1400" dirty="0">
                <a:latin typeface="Times New Roman" panose="02020603050405020304" pitchFamily="18" charset="0"/>
                <a:cs typeface="Times New Roman" panose="02020603050405020304" pitchFamily="18" charset="0"/>
              </a:rPr>
              <a:t>«</a:t>
            </a:r>
            <a:r>
              <a:rPr lang="ru-RU" sz="1400" dirty="0" err="1">
                <a:latin typeface="Times New Roman" panose="02020603050405020304" pitchFamily="18" charset="0"/>
                <a:cs typeface="Times New Roman" panose="02020603050405020304" pitchFamily="18" charset="0"/>
              </a:rPr>
              <a:t>Сургутремстрой</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ПАО «Сургутнефтегаз</a:t>
            </a:r>
            <a:r>
              <a:rPr lang="ru-RU" sz="1400" dirty="0">
                <a:latin typeface="Times New Roman" panose="02020603050405020304" pitchFamily="18" charset="0"/>
                <a:cs typeface="Times New Roman" panose="02020603050405020304" pitchFamily="18" charset="0"/>
              </a:rPr>
              <a:t>»</a:t>
            </a:r>
          </a:p>
        </p:txBody>
      </p:sp>
      <p:sp>
        <p:nvSpPr>
          <p:cNvPr id="8" name="Прямоугольник 7"/>
          <p:cNvSpPr/>
          <p:nvPr/>
        </p:nvSpPr>
        <p:spPr>
          <a:xfrm>
            <a:off x="3048000" y="1090894"/>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 </a:t>
            </a:r>
            <a:r>
              <a:rPr lang="ru-RU" b="1" i="1" dirty="0" smtClean="0">
                <a:solidFill>
                  <a:srgbClr val="0070C0"/>
                </a:solidFill>
                <a:latin typeface="Times New Roman" pitchFamily="18" charset="0"/>
                <a:cs typeface="Times New Roman" pitchFamily="18" charset="0"/>
              </a:rPr>
              <a:t>место</a:t>
            </a:r>
          </a:p>
        </p:txBody>
      </p:sp>
      <p:sp>
        <p:nvSpPr>
          <p:cNvPr id="9" name="Прямоугольник 8"/>
          <p:cNvSpPr/>
          <p:nvPr/>
        </p:nvSpPr>
        <p:spPr>
          <a:xfrm>
            <a:off x="7004304" y="1076798"/>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III </a:t>
            </a:r>
            <a:r>
              <a:rPr lang="ru-RU" b="1" i="1" dirty="0" smtClean="0">
                <a:solidFill>
                  <a:srgbClr val="0070C0"/>
                </a:solidFill>
                <a:latin typeface="Times New Roman" pitchFamily="18" charset="0"/>
                <a:cs typeface="Times New Roman" pitchFamily="18" charset="0"/>
              </a:rPr>
              <a:t>место</a:t>
            </a:r>
          </a:p>
        </p:txBody>
      </p:sp>
      <p:sp>
        <p:nvSpPr>
          <p:cNvPr id="10" name="Прямоугольник 9"/>
          <p:cNvSpPr/>
          <p:nvPr/>
        </p:nvSpPr>
        <p:spPr>
          <a:xfrm>
            <a:off x="3974023" y="3333233"/>
            <a:ext cx="3942587" cy="954107"/>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Ярёменко Дмитрий Михайлович</a:t>
            </a: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специалист по охране труда </a:t>
            </a:r>
            <a:r>
              <a:rPr lang="ru-RU" sz="1400" dirty="0" err="1" smtClean="0">
                <a:latin typeface="Times New Roman" panose="02020603050405020304" pitchFamily="18" charset="0"/>
                <a:cs typeface="Times New Roman" panose="02020603050405020304" pitchFamily="18" charset="0"/>
              </a:rPr>
              <a:t>Сургутского</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управления технологического транспорта № 3 </a:t>
            </a:r>
            <a:r>
              <a:rPr lang="ru-RU" sz="1400" dirty="0" smtClean="0">
                <a:latin typeface="Times New Roman" panose="02020603050405020304" pitchFamily="18" charset="0"/>
                <a:cs typeface="Times New Roman" panose="02020603050405020304" pitchFamily="18" charset="0"/>
              </a:rPr>
              <a:t>ПАО «Сургутнефтегаз</a:t>
            </a:r>
            <a:r>
              <a:rPr lang="ru-RU" sz="1400" dirty="0">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7800028" y="3341778"/>
            <a:ext cx="4251764" cy="954107"/>
          </a:xfrm>
          <a:prstGeom prst="rect">
            <a:avLst/>
          </a:prstGeom>
        </p:spPr>
        <p:txBody>
          <a:bodyPr wrap="square">
            <a:spAutoFit/>
          </a:bodyPr>
          <a:lstStyle/>
          <a:p>
            <a:pPr algn="ctr">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Захарчук Александр Викторович</a:t>
            </a:r>
          </a:p>
          <a:p>
            <a:pPr algn="ctr">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II категории СМУ № 3 </a:t>
            </a:r>
            <a:r>
              <a:rPr lang="ru-RU" sz="1400" dirty="0" err="1" smtClean="0">
                <a:latin typeface="Times New Roman" panose="02020603050405020304" pitchFamily="18" charset="0"/>
                <a:ea typeface="Calibri" panose="020F0502020204030204" pitchFamily="34" charset="0"/>
                <a:cs typeface="Times New Roman" panose="02020603050405020304" pitchFamily="18" charset="0"/>
              </a:rPr>
              <a:t>Сургутского</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строительно-монтажного треста № 2 ПАО «Сургутнефтегаз»</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3" descr="G:\Лучший специалист - 2019\Охрана труда\photo_140.jpg"/>
          <p:cNvPicPr>
            <a:picLocks noChangeAspect="1" noChangeArrowheads="1"/>
          </p:cNvPicPr>
          <p:nvPr/>
        </p:nvPicPr>
        <p:blipFill rotWithShape="1">
          <a:blip r:embed="rId3" cstate="print"/>
          <a:srcRect l="3814" t="3671" r="5711" b="8608"/>
          <a:stretch/>
        </p:blipFill>
        <p:spPr bwMode="auto">
          <a:xfrm>
            <a:off x="881122" y="1637787"/>
            <a:ext cx="2584198" cy="1670509"/>
          </a:xfrm>
          <a:prstGeom prst="rect">
            <a:avLst/>
          </a:prstGeom>
          <a:ln>
            <a:noFill/>
          </a:ln>
          <a:effectLst>
            <a:outerShdw blurRad="190500" algn="tl" rotWithShape="0">
              <a:srgbClr val="000000">
                <a:alpha val="70000"/>
              </a:srgbClr>
            </a:outerShdw>
          </a:effectLst>
        </p:spPr>
      </p:pic>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l="15088" t="5596" r="15722" b="6486"/>
          <a:stretch/>
        </p:blipFill>
        <p:spPr>
          <a:xfrm>
            <a:off x="965570" y="4337982"/>
            <a:ext cx="2418761" cy="2049153"/>
          </a:xfrm>
          <a:prstGeom prst="rect">
            <a:avLst/>
          </a:prstGeom>
          <a:ln>
            <a:noFill/>
          </a:ln>
          <a:effectLst>
            <a:outerShdw blurRad="190500" algn="tl" rotWithShape="0">
              <a:srgbClr val="000000">
                <a:alpha val="70000"/>
              </a:srgbClr>
            </a:outerShdw>
          </a:effectLst>
        </p:spPr>
      </p:pic>
      <p:pic>
        <p:nvPicPr>
          <p:cNvPr id="18" name="Picture 3" descr="G:\Лучший специалист - 2019\Охрана труда\photo_350.jpg"/>
          <p:cNvPicPr>
            <a:picLocks noChangeAspect="1" noChangeArrowheads="1"/>
          </p:cNvPicPr>
          <p:nvPr/>
        </p:nvPicPr>
        <p:blipFill rotWithShape="1">
          <a:blip r:embed="rId5" cstate="print"/>
          <a:srcRect l="9608" t="10314" r="4334" b="2299"/>
          <a:stretch/>
        </p:blipFill>
        <p:spPr bwMode="auto">
          <a:xfrm>
            <a:off x="4921101" y="1625149"/>
            <a:ext cx="2504878" cy="1695783"/>
          </a:xfrm>
          <a:prstGeom prst="rect">
            <a:avLst/>
          </a:prstGeom>
          <a:ln>
            <a:noFill/>
          </a:ln>
          <a:effectLst>
            <a:outerShdw blurRad="190500" algn="tl" rotWithShape="0">
              <a:srgbClr val="000000">
                <a:alpha val="70000"/>
              </a:srgbClr>
            </a:outerShdw>
          </a:effectLst>
        </p:spPr>
      </p:pic>
      <p:pic>
        <p:nvPicPr>
          <p:cNvPr id="19" name="Picture 2" descr="G:\Лучший специалист - 2019\Охрана труда\photo_246.jpg"/>
          <p:cNvPicPr>
            <a:picLocks noChangeAspect="1" noChangeArrowheads="1"/>
          </p:cNvPicPr>
          <p:nvPr/>
        </p:nvPicPr>
        <p:blipFill rotWithShape="1">
          <a:blip r:embed="rId6" cstate="print"/>
          <a:srcRect t="18579" b="5786"/>
          <a:stretch/>
        </p:blipFill>
        <p:spPr bwMode="auto">
          <a:xfrm>
            <a:off x="5318921" y="4355912"/>
            <a:ext cx="1822544" cy="2067631"/>
          </a:xfrm>
          <a:prstGeom prst="rect">
            <a:avLst/>
          </a:prstGeom>
          <a:ln>
            <a:noFill/>
          </a:ln>
          <a:effectLst>
            <a:outerShdw blurRad="190500" algn="tl" rotWithShape="0">
              <a:srgbClr val="000000">
                <a:alpha val="70000"/>
              </a:srgbClr>
            </a:outerShdw>
          </a:effectLst>
        </p:spPr>
      </p:pic>
      <p:pic>
        <p:nvPicPr>
          <p:cNvPr id="20" name="Picture 3" descr="G:\Лучший специалист - 2019\Охрана труда\photo_067.jpg"/>
          <p:cNvPicPr>
            <a:picLocks noChangeAspect="1" noChangeArrowheads="1"/>
          </p:cNvPicPr>
          <p:nvPr/>
        </p:nvPicPr>
        <p:blipFill rotWithShape="1">
          <a:blip r:embed="rId7" cstate="print"/>
          <a:srcRect l="4882" r="5684" b="9457"/>
          <a:stretch/>
        </p:blipFill>
        <p:spPr bwMode="auto">
          <a:xfrm>
            <a:off x="8728581" y="1642005"/>
            <a:ext cx="2518242" cy="1699773"/>
          </a:xfrm>
          <a:prstGeom prst="rect">
            <a:avLst/>
          </a:prstGeom>
          <a:ln>
            <a:noFill/>
          </a:ln>
          <a:effectLst>
            <a:outerShdw blurRad="190500" algn="tl" rotWithShape="0">
              <a:srgbClr val="000000">
                <a:alpha val="70000"/>
              </a:srgbClr>
            </a:outerShdw>
          </a:effectLst>
        </p:spPr>
      </p:pic>
      <p:pic>
        <p:nvPicPr>
          <p:cNvPr id="21" name="Picture 2" descr="G:\Лучший специалист - 2019\Охрана труда\photo_085.jpg"/>
          <p:cNvPicPr>
            <a:picLocks noChangeAspect="1" noChangeArrowheads="1"/>
          </p:cNvPicPr>
          <p:nvPr/>
        </p:nvPicPr>
        <p:blipFill rotWithShape="1">
          <a:blip r:embed="rId8" cstate="print"/>
          <a:srcRect t="11377" r="243" b="13374"/>
          <a:stretch/>
        </p:blipFill>
        <p:spPr bwMode="auto">
          <a:xfrm>
            <a:off x="9144000" y="4367325"/>
            <a:ext cx="1817337" cy="2056218"/>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1993214" y="36111"/>
            <a:ext cx="8952154"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смотра-конкурса </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Лучший специалист </a:t>
            </a:r>
            <a:r>
              <a:rPr lang="ru-RU" b="1" dirty="0" smtClean="0">
                <a:latin typeface="Times New Roman" panose="02020603050405020304" pitchFamily="18" charset="0"/>
                <a:cs typeface="Times New Roman" panose="02020603050405020304" pitchFamily="18" charset="0"/>
              </a:rPr>
              <a:t>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803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031745" y="1076798"/>
            <a:ext cx="2282952" cy="369332"/>
          </a:xfrm>
          <a:prstGeom prst="rect">
            <a:avLst/>
          </a:prstGeom>
        </p:spPr>
        <p:txBody>
          <a:bodyPr wrap="square">
            <a:spAutoFit/>
          </a:bodyPr>
          <a:lstStyle/>
          <a:p>
            <a:pPr algn="ctr"/>
            <a:r>
              <a:rPr lang="en-US" b="1" i="1" dirty="0" smtClean="0">
                <a:solidFill>
                  <a:srgbClr val="0070C0"/>
                </a:solidFill>
                <a:latin typeface="Times New Roman" pitchFamily="18" charset="0"/>
                <a:cs typeface="Times New Roman" pitchFamily="18" charset="0"/>
              </a:rPr>
              <a:t>I </a:t>
            </a:r>
            <a:r>
              <a:rPr lang="ru-RU" b="1" i="1" dirty="0" smtClean="0">
                <a:solidFill>
                  <a:srgbClr val="0070C0"/>
                </a:solidFill>
                <a:latin typeface="Times New Roman" pitchFamily="18" charset="0"/>
                <a:cs typeface="Times New Roman" pitchFamily="18" charset="0"/>
              </a:rPr>
              <a:t>место</a:t>
            </a:r>
          </a:p>
        </p:txBody>
      </p:sp>
      <p:sp>
        <p:nvSpPr>
          <p:cNvPr id="4" name="Прямоугольник 3"/>
          <p:cNvSpPr/>
          <p:nvPr/>
        </p:nvSpPr>
        <p:spPr>
          <a:xfrm>
            <a:off x="-353568" y="475699"/>
            <a:ext cx="6096000" cy="646331"/>
          </a:xfrm>
          <a:prstGeom prst="rect">
            <a:avLst/>
          </a:prstGeom>
        </p:spPr>
        <p:txBody>
          <a:bodyPr>
            <a:spAutoFit/>
          </a:bodyPr>
          <a:lstStyle/>
          <a:p>
            <a:pPr algn="ctr"/>
            <a:r>
              <a:rPr lang="ru-RU" b="1" dirty="0" smtClean="0">
                <a:solidFill>
                  <a:srgbClr val="002060"/>
                </a:solidFill>
                <a:latin typeface="Times New Roman" panose="02020603050405020304" pitchFamily="18" charset="0"/>
                <a:ea typeface="Times New Roman" panose="02020603050405020304" pitchFamily="18" charset="0"/>
              </a:rPr>
              <a:t>III группа среди специалистов по охране труда бюджетной сферы </a:t>
            </a:r>
            <a:endParaRPr lang="ru-RU" dirty="0">
              <a:solidFill>
                <a:srgbClr val="002060"/>
              </a:solidFill>
            </a:endParaRPr>
          </a:p>
        </p:txBody>
      </p:sp>
      <p:sp>
        <p:nvSpPr>
          <p:cNvPr id="5" name="Прямоугольник 4"/>
          <p:cNvSpPr/>
          <p:nvPr/>
        </p:nvSpPr>
        <p:spPr>
          <a:xfrm>
            <a:off x="138491" y="3341779"/>
            <a:ext cx="3961258" cy="954107"/>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Кузьмичева Александра Евгеньевна</a:t>
            </a: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специалист по охране труда </a:t>
            </a:r>
            <a:r>
              <a:rPr lang="ru-RU" sz="1400" dirty="0" smtClean="0">
                <a:latin typeface="Times New Roman" panose="02020603050405020304" pitchFamily="18" charset="0"/>
                <a:cs typeface="Times New Roman" panose="02020603050405020304" pitchFamily="18" charset="0"/>
              </a:rPr>
              <a:t>БУ ВО ХМАО-Югры «Сургутский </a:t>
            </a:r>
            <a:r>
              <a:rPr lang="ru-RU" sz="1400" dirty="0">
                <a:latin typeface="Times New Roman" panose="02020603050405020304" pitchFamily="18" charset="0"/>
                <a:cs typeface="Times New Roman" panose="02020603050405020304" pitchFamily="18" charset="0"/>
              </a:rPr>
              <a:t>государственный педагогический университет»</a:t>
            </a:r>
          </a:p>
        </p:txBody>
      </p:sp>
      <p:sp>
        <p:nvSpPr>
          <p:cNvPr id="8" name="Прямоугольник 7"/>
          <p:cNvSpPr/>
          <p:nvPr/>
        </p:nvSpPr>
        <p:spPr>
          <a:xfrm>
            <a:off x="3048000" y="1090894"/>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 </a:t>
            </a:r>
            <a:r>
              <a:rPr lang="ru-RU" b="1" i="1" dirty="0" smtClean="0">
                <a:solidFill>
                  <a:srgbClr val="0070C0"/>
                </a:solidFill>
                <a:latin typeface="Times New Roman" pitchFamily="18" charset="0"/>
                <a:cs typeface="Times New Roman" pitchFamily="18" charset="0"/>
              </a:rPr>
              <a:t>место</a:t>
            </a:r>
          </a:p>
        </p:txBody>
      </p:sp>
      <p:sp>
        <p:nvSpPr>
          <p:cNvPr id="9" name="Прямоугольник 8"/>
          <p:cNvSpPr/>
          <p:nvPr/>
        </p:nvSpPr>
        <p:spPr>
          <a:xfrm>
            <a:off x="7004304" y="1076798"/>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III </a:t>
            </a:r>
            <a:r>
              <a:rPr lang="ru-RU" b="1" i="1" dirty="0" smtClean="0">
                <a:solidFill>
                  <a:srgbClr val="0070C0"/>
                </a:solidFill>
                <a:latin typeface="Times New Roman" pitchFamily="18" charset="0"/>
                <a:cs typeface="Times New Roman" pitchFamily="18" charset="0"/>
              </a:rPr>
              <a:t>место</a:t>
            </a:r>
          </a:p>
        </p:txBody>
      </p:sp>
      <p:sp>
        <p:nvSpPr>
          <p:cNvPr id="10" name="Прямоугольник 9"/>
          <p:cNvSpPr/>
          <p:nvPr/>
        </p:nvSpPr>
        <p:spPr>
          <a:xfrm>
            <a:off x="3974023" y="3333233"/>
            <a:ext cx="3942587" cy="954107"/>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Шакирова Альфия Венеровна</a:t>
            </a:r>
          </a:p>
          <a:p>
            <a:pPr algn="ctr"/>
            <a:r>
              <a:rPr lang="ru-RU" sz="1400" dirty="0" smtClean="0">
                <a:latin typeface="Times New Roman" panose="02020603050405020304" pitchFamily="18" charset="0"/>
                <a:cs typeface="Times New Roman" panose="02020603050405020304" pitchFamily="18" charset="0"/>
              </a:rPr>
              <a:t>специалист по охране труда I категории</a:t>
            </a:r>
          </a:p>
          <a:p>
            <a:pPr algn="ctr"/>
            <a:r>
              <a:rPr lang="ru-RU" sz="1400" dirty="0" smtClean="0">
                <a:latin typeface="Times New Roman" panose="02020603050405020304" pitchFamily="18" charset="0"/>
                <a:cs typeface="Times New Roman" panose="02020603050405020304" pitchFamily="18" charset="0"/>
              </a:rPr>
              <a:t> МКУ «Управление информационных технологий и связи города Сургута»</a:t>
            </a:r>
            <a:endParaRPr lang="ru-RU" sz="14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7800028" y="3341778"/>
            <a:ext cx="4251764" cy="954107"/>
          </a:xfrm>
          <a:prstGeom prst="rect">
            <a:avLst/>
          </a:prstGeom>
        </p:spPr>
        <p:txBody>
          <a:bodyPr wrap="square">
            <a:spAutoFit/>
          </a:bodyPr>
          <a:lstStyle/>
          <a:p>
            <a:pPr algn="ctr">
              <a:spcAft>
                <a:spcPts val="0"/>
              </a:spcAft>
            </a:pPr>
            <a:r>
              <a:rPr lang="ru-RU" sz="1400" b="1" dirty="0" err="1" smtClean="0">
                <a:latin typeface="Times New Roman" panose="02020603050405020304" pitchFamily="18" charset="0"/>
                <a:ea typeface="Calibri" panose="020F0502020204030204" pitchFamily="34" charset="0"/>
                <a:cs typeface="Times New Roman" panose="02020603050405020304" pitchFamily="18" charset="0"/>
              </a:rPr>
              <a:t>Казадеева</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Надежда Владимировна</a:t>
            </a:r>
          </a:p>
          <a:p>
            <a:pPr algn="ctr">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муниципального бюджетного дошкольного образовательного учреждения детский сад № 17 «Белочка»</a:t>
            </a:r>
          </a:p>
        </p:txBody>
      </p:sp>
      <p:pic>
        <p:nvPicPr>
          <p:cNvPr id="22" name="Picture 2" descr="G:\Лучший специалист - 2019\Охрана труда\photo_336.jpg"/>
          <p:cNvPicPr>
            <a:picLocks noChangeAspect="1" noChangeArrowheads="1"/>
          </p:cNvPicPr>
          <p:nvPr/>
        </p:nvPicPr>
        <p:blipFill rotWithShape="1">
          <a:blip r:embed="rId3" cstate="print"/>
          <a:srcRect l="11989" t="6166" r="5596" b="7966"/>
          <a:stretch/>
        </p:blipFill>
        <p:spPr bwMode="auto">
          <a:xfrm>
            <a:off x="987000" y="1587850"/>
            <a:ext cx="2504878" cy="1739833"/>
          </a:xfrm>
          <a:prstGeom prst="rect">
            <a:avLst/>
          </a:prstGeom>
          <a:ln>
            <a:noFill/>
          </a:ln>
          <a:effectLst>
            <a:outerShdw blurRad="190500" algn="tl" rotWithShape="0">
              <a:srgbClr val="000000">
                <a:alpha val="70000"/>
              </a:srgbClr>
            </a:outerShdw>
          </a:effectLst>
        </p:spPr>
      </p:pic>
      <p:pic>
        <p:nvPicPr>
          <p:cNvPr id="23" name="Picture 3" descr="G:\Лучший специалист - 2019\Охрана труда\photo_257.jpg"/>
          <p:cNvPicPr>
            <a:picLocks noChangeAspect="1" noChangeArrowheads="1"/>
          </p:cNvPicPr>
          <p:nvPr/>
        </p:nvPicPr>
        <p:blipFill rotWithShape="1">
          <a:blip r:embed="rId4" cstate="print"/>
          <a:srcRect l="3329" t="19511" r="4101" b="14176"/>
          <a:stretch/>
        </p:blipFill>
        <p:spPr bwMode="auto">
          <a:xfrm>
            <a:off x="1316736" y="4354867"/>
            <a:ext cx="1925255" cy="2068676"/>
          </a:xfrm>
          <a:prstGeom prst="rect">
            <a:avLst/>
          </a:prstGeom>
          <a:ln>
            <a:noFill/>
          </a:ln>
          <a:effectLst>
            <a:outerShdw blurRad="190500" algn="tl" rotWithShape="0">
              <a:srgbClr val="000000">
                <a:alpha val="70000"/>
              </a:srgbClr>
            </a:outerShdw>
          </a:effectLst>
        </p:spPr>
      </p:pic>
      <p:pic>
        <p:nvPicPr>
          <p:cNvPr id="24" name="Picture 2" descr="G:\Лучший специалист - 2019\Охрана труда\photo_343.jpg"/>
          <p:cNvPicPr>
            <a:picLocks noChangeAspect="1" noChangeArrowheads="1"/>
          </p:cNvPicPr>
          <p:nvPr/>
        </p:nvPicPr>
        <p:blipFill rotWithShape="1">
          <a:blip r:embed="rId5" cstate="print"/>
          <a:srcRect l="17298" t="15002" r="20960" b="12162"/>
          <a:stretch/>
        </p:blipFill>
        <p:spPr bwMode="auto">
          <a:xfrm>
            <a:off x="4723176" y="1576462"/>
            <a:ext cx="2777288" cy="1742675"/>
          </a:xfrm>
          <a:prstGeom prst="rect">
            <a:avLst/>
          </a:prstGeom>
          <a:ln>
            <a:noFill/>
          </a:ln>
          <a:effectLst>
            <a:outerShdw blurRad="190500" algn="tl" rotWithShape="0">
              <a:srgbClr val="000000">
                <a:alpha val="70000"/>
              </a:srgbClr>
            </a:outerShdw>
          </a:effectLst>
        </p:spPr>
      </p:pic>
      <p:pic>
        <p:nvPicPr>
          <p:cNvPr id="25" name="Рисунок 24"/>
          <p:cNvPicPr>
            <a:picLocks noChangeAspect="1"/>
          </p:cNvPicPr>
          <p:nvPr/>
        </p:nvPicPr>
        <p:blipFill rotWithShape="1">
          <a:blip r:embed="rId6" cstate="print">
            <a:extLst>
              <a:ext uri="{28A0092B-C50C-407E-A947-70E740481C1C}">
                <a14:useLocalDpi xmlns:a14="http://schemas.microsoft.com/office/drawing/2010/main" val="0"/>
              </a:ext>
            </a:extLst>
          </a:blip>
          <a:srcRect l="13071" t="15300" r="11666" b="4719"/>
          <a:stretch/>
        </p:blipFill>
        <p:spPr>
          <a:xfrm>
            <a:off x="8704613" y="1597729"/>
            <a:ext cx="2621856" cy="1721408"/>
          </a:xfrm>
          <a:prstGeom prst="rect">
            <a:avLst/>
          </a:prstGeom>
          <a:ln>
            <a:noFill/>
          </a:ln>
          <a:effectLst>
            <a:outerShdw blurRad="190500" algn="tl" rotWithShape="0">
              <a:srgbClr val="000000">
                <a:alpha val="70000"/>
              </a:srgbClr>
            </a:outerShdw>
          </a:effectLst>
        </p:spPr>
      </p:pic>
      <p:pic>
        <p:nvPicPr>
          <p:cNvPr id="26" name="Рисунок 25"/>
          <p:cNvPicPr>
            <a:picLocks noChangeAspect="1"/>
          </p:cNvPicPr>
          <p:nvPr/>
        </p:nvPicPr>
        <p:blipFill rotWithShape="1">
          <a:blip r:embed="rId7" cstate="print">
            <a:extLst>
              <a:ext uri="{28A0092B-C50C-407E-A947-70E740481C1C}">
                <a14:useLocalDpi xmlns:a14="http://schemas.microsoft.com/office/drawing/2010/main" val="0"/>
              </a:ext>
            </a:extLst>
          </a:blip>
          <a:srcRect l="1181" t="17649" r="1549" b="5393"/>
          <a:stretch/>
        </p:blipFill>
        <p:spPr>
          <a:xfrm>
            <a:off x="9214661" y="4287340"/>
            <a:ext cx="1799857" cy="2136203"/>
          </a:xfrm>
          <a:prstGeom prst="rect">
            <a:avLst/>
          </a:prstGeom>
          <a:ln>
            <a:noFill/>
          </a:ln>
          <a:effectLst>
            <a:outerShdw blurRad="190500" algn="tl" rotWithShape="0">
              <a:srgbClr val="000000">
                <a:alpha val="70000"/>
              </a:srgbClr>
            </a:outerShdw>
          </a:effectLst>
        </p:spPr>
      </p:pic>
      <p:sp>
        <p:nvSpPr>
          <p:cNvPr id="27" name="TextBox 26"/>
          <p:cNvSpPr txBox="1"/>
          <p:nvPr/>
        </p:nvSpPr>
        <p:spPr>
          <a:xfrm>
            <a:off x="1993214" y="36111"/>
            <a:ext cx="8952154"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смотра-конкурса </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Лучший специалист </a:t>
            </a:r>
            <a:r>
              <a:rPr lang="ru-RU" b="1" dirty="0" smtClean="0">
                <a:latin typeface="Times New Roman" panose="02020603050405020304" pitchFamily="18" charset="0"/>
                <a:cs typeface="Times New Roman" panose="02020603050405020304" pitchFamily="18" charset="0"/>
              </a:rPr>
              <a:t>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66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031745" y="1076798"/>
            <a:ext cx="2282952" cy="369332"/>
          </a:xfrm>
          <a:prstGeom prst="rect">
            <a:avLst/>
          </a:prstGeom>
        </p:spPr>
        <p:txBody>
          <a:bodyPr wrap="square">
            <a:spAutoFit/>
          </a:bodyPr>
          <a:lstStyle/>
          <a:p>
            <a:pPr algn="ctr"/>
            <a:r>
              <a:rPr lang="en-US" b="1" i="1" dirty="0" smtClean="0">
                <a:solidFill>
                  <a:srgbClr val="0070C0"/>
                </a:solidFill>
                <a:latin typeface="Times New Roman" pitchFamily="18" charset="0"/>
                <a:cs typeface="Times New Roman" pitchFamily="18" charset="0"/>
              </a:rPr>
              <a:t>I </a:t>
            </a:r>
            <a:r>
              <a:rPr lang="ru-RU" b="1" i="1" dirty="0" smtClean="0">
                <a:solidFill>
                  <a:srgbClr val="0070C0"/>
                </a:solidFill>
                <a:latin typeface="Times New Roman" pitchFamily="18" charset="0"/>
                <a:cs typeface="Times New Roman" pitchFamily="18" charset="0"/>
              </a:rPr>
              <a:t>место</a:t>
            </a:r>
          </a:p>
        </p:txBody>
      </p:sp>
      <p:sp>
        <p:nvSpPr>
          <p:cNvPr id="4" name="Прямоугольник 3"/>
          <p:cNvSpPr/>
          <p:nvPr/>
        </p:nvSpPr>
        <p:spPr>
          <a:xfrm>
            <a:off x="219645" y="505726"/>
            <a:ext cx="7760208" cy="646331"/>
          </a:xfrm>
          <a:prstGeom prst="rect">
            <a:avLst/>
          </a:prstGeom>
        </p:spPr>
        <p:txBody>
          <a:bodyPr wrap="square">
            <a:spAutoFit/>
          </a:bodyPr>
          <a:lstStyle/>
          <a:p>
            <a:pPr algn="ctr"/>
            <a:r>
              <a:rPr lang="ru-RU" b="1" dirty="0" smtClean="0">
                <a:solidFill>
                  <a:srgbClr val="002060"/>
                </a:solidFill>
                <a:latin typeface="Times New Roman" panose="02020603050405020304" pitchFamily="18" charset="0"/>
                <a:ea typeface="Times New Roman" panose="02020603050405020304" pitchFamily="18" charset="0"/>
              </a:rPr>
              <a:t>IV группа среди специалистов по охране труда организаций сферы услуг и нематериального производства</a:t>
            </a:r>
            <a:endParaRPr lang="ru-RU" dirty="0">
              <a:solidFill>
                <a:srgbClr val="002060"/>
              </a:solidFill>
            </a:endParaRPr>
          </a:p>
        </p:txBody>
      </p:sp>
      <p:sp>
        <p:nvSpPr>
          <p:cNvPr id="5" name="Прямоугольник 4"/>
          <p:cNvSpPr/>
          <p:nvPr/>
        </p:nvSpPr>
        <p:spPr>
          <a:xfrm>
            <a:off x="138491" y="3341779"/>
            <a:ext cx="3961258" cy="954107"/>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Белый Виталий Евгеньевич</a:t>
            </a:r>
          </a:p>
          <a:p>
            <a:pPr algn="ctr"/>
            <a:r>
              <a:rPr lang="ru-RU" sz="1400" dirty="0" smtClean="0">
                <a:latin typeface="Times New Roman" panose="02020603050405020304" pitchFamily="18" charset="0"/>
                <a:cs typeface="Times New Roman" panose="02020603050405020304" pitchFamily="18" charset="0"/>
              </a:rPr>
              <a:t>ведущий специалист по охране труда управления материально-технического снабжения и комплектации ООО «Газпром </a:t>
            </a:r>
            <a:r>
              <a:rPr lang="ru-RU" sz="1400" dirty="0" err="1" smtClean="0">
                <a:latin typeface="Times New Roman" panose="02020603050405020304" pitchFamily="18" charset="0"/>
                <a:cs typeface="Times New Roman" panose="02020603050405020304" pitchFamily="18" charset="0"/>
              </a:rPr>
              <a:t>трансгаз</a:t>
            </a:r>
            <a:r>
              <a:rPr lang="ru-RU" sz="1400" dirty="0" smtClean="0">
                <a:latin typeface="Times New Roman" panose="02020603050405020304" pitchFamily="18" charset="0"/>
                <a:cs typeface="Times New Roman" panose="02020603050405020304" pitchFamily="18" charset="0"/>
              </a:rPr>
              <a:t> Сургут»</a:t>
            </a:r>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048000" y="1090894"/>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 </a:t>
            </a:r>
            <a:r>
              <a:rPr lang="ru-RU" b="1" i="1" dirty="0" smtClean="0">
                <a:solidFill>
                  <a:srgbClr val="0070C0"/>
                </a:solidFill>
                <a:latin typeface="Times New Roman" pitchFamily="18" charset="0"/>
                <a:cs typeface="Times New Roman" pitchFamily="18" charset="0"/>
              </a:rPr>
              <a:t>место</a:t>
            </a:r>
          </a:p>
        </p:txBody>
      </p:sp>
      <p:sp>
        <p:nvSpPr>
          <p:cNvPr id="9" name="Прямоугольник 8"/>
          <p:cNvSpPr/>
          <p:nvPr/>
        </p:nvSpPr>
        <p:spPr>
          <a:xfrm>
            <a:off x="7004304" y="1076798"/>
            <a:ext cx="6096000" cy="369332"/>
          </a:xfrm>
          <a:prstGeom prst="rect">
            <a:avLst/>
          </a:prstGeom>
        </p:spPr>
        <p:txBody>
          <a:bodyPr>
            <a:spAutoFit/>
          </a:bodyPr>
          <a:lstStyle/>
          <a:p>
            <a:pPr algn="ctr"/>
            <a:r>
              <a:rPr lang="en-US" b="1" i="1" dirty="0" smtClean="0">
                <a:solidFill>
                  <a:srgbClr val="0070C0"/>
                </a:solidFill>
                <a:latin typeface="Times New Roman" pitchFamily="18" charset="0"/>
                <a:cs typeface="Times New Roman" pitchFamily="18" charset="0"/>
              </a:rPr>
              <a:t>III </a:t>
            </a:r>
            <a:r>
              <a:rPr lang="ru-RU" b="1" i="1" dirty="0" smtClean="0">
                <a:solidFill>
                  <a:srgbClr val="0070C0"/>
                </a:solidFill>
                <a:latin typeface="Times New Roman" pitchFamily="18" charset="0"/>
                <a:cs typeface="Times New Roman" pitchFamily="18" charset="0"/>
              </a:rPr>
              <a:t>место</a:t>
            </a:r>
          </a:p>
        </p:txBody>
      </p:sp>
      <p:sp>
        <p:nvSpPr>
          <p:cNvPr id="10" name="Прямоугольник 9"/>
          <p:cNvSpPr/>
          <p:nvPr/>
        </p:nvSpPr>
        <p:spPr>
          <a:xfrm>
            <a:off x="3978595" y="3350911"/>
            <a:ext cx="3942587" cy="954107"/>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Рудченко Александр Алексеевич</a:t>
            </a:r>
          </a:p>
          <a:p>
            <a:pPr algn="ctr"/>
            <a:r>
              <a:rPr lang="ru-RU" sz="1400" dirty="0" smtClean="0">
                <a:latin typeface="Times New Roman" panose="02020603050405020304" pitchFamily="18" charset="0"/>
                <a:cs typeface="Times New Roman" panose="02020603050405020304" pitchFamily="18" charset="0"/>
              </a:rPr>
              <a:t>специалист по охране труда II категории </a:t>
            </a:r>
          </a:p>
          <a:p>
            <a:pPr algn="ctr"/>
            <a:r>
              <a:rPr lang="ru-RU" sz="1400" dirty="0" smtClean="0">
                <a:latin typeface="Times New Roman" panose="02020603050405020304" pitchFamily="18" charset="0"/>
                <a:cs typeface="Times New Roman" panose="02020603050405020304" pitchFamily="18" charset="0"/>
              </a:rPr>
              <a:t>СЦБПО ПРНС и НО </a:t>
            </a:r>
          </a:p>
          <a:p>
            <a:pPr algn="ctr"/>
            <a:r>
              <a:rPr lang="ru-RU" sz="1400" dirty="0" smtClean="0">
                <a:latin typeface="Times New Roman" panose="02020603050405020304" pitchFamily="18" charset="0"/>
                <a:cs typeface="Times New Roman" panose="02020603050405020304" pitchFamily="18" charset="0"/>
              </a:rPr>
              <a:t>ПАО «Сургутнефтегаз»</a:t>
            </a:r>
          </a:p>
        </p:txBody>
      </p:sp>
      <p:sp>
        <p:nvSpPr>
          <p:cNvPr id="13" name="Прямоугольник 12"/>
          <p:cNvSpPr/>
          <p:nvPr/>
        </p:nvSpPr>
        <p:spPr>
          <a:xfrm>
            <a:off x="7800028" y="3341778"/>
            <a:ext cx="4251764" cy="954107"/>
          </a:xfrm>
          <a:prstGeom prst="rect">
            <a:avLst/>
          </a:prstGeom>
        </p:spPr>
        <p:txBody>
          <a:bodyPr wrap="square">
            <a:spAutoFit/>
          </a:bodyPr>
          <a:lstStyle/>
          <a:p>
            <a:pPr algn="ctr"/>
            <a:r>
              <a:rPr lang="ru-RU" sz="1400" b="1" dirty="0" err="1">
                <a:latin typeface="Times New Roman" panose="02020603050405020304" pitchFamily="18" charset="0"/>
                <a:cs typeface="Times New Roman" panose="02020603050405020304" pitchFamily="18" charset="0"/>
              </a:rPr>
              <a:t>Гусевский</a:t>
            </a:r>
            <a:r>
              <a:rPr lang="ru-RU" sz="1400" b="1" dirty="0">
                <a:latin typeface="Times New Roman" panose="02020603050405020304" pitchFamily="18" charset="0"/>
                <a:cs typeface="Times New Roman" panose="02020603050405020304" pitchFamily="18" charset="0"/>
              </a:rPr>
              <a:t> Игорь Владимирович</a:t>
            </a: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ведущий специалист по охране труда Филиала </a:t>
            </a:r>
            <a:r>
              <a:rPr lang="ru-RU" sz="1400" dirty="0" smtClean="0">
                <a:latin typeface="Times New Roman" panose="02020603050405020304" pitchFamily="18" charset="0"/>
                <a:cs typeface="Times New Roman" panose="02020603050405020304" pitchFamily="18" charset="0"/>
              </a:rPr>
              <a:t>АО </a:t>
            </a:r>
            <a:r>
              <a:rPr lang="ru-RU" sz="1400" dirty="0">
                <a:latin typeface="Times New Roman" panose="02020603050405020304" pitchFamily="18" charset="0"/>
                <a:cs typeface="Times New Roman" panose="02020603050405020304" pitchFamily="18" charset="0"/>
              </a:rPr>
              <a:t>«Системный оператор единой энергетической системы</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15" name="Picture 2" descr="G:\Лучший специалист - 2019\Охрана труда\photo_281.jpg"/>
          <p:cNvPicPr>
            <a:picLocks noChangeAspect="1" noChangeArrowheads="1"/>
          </p:cNvPicPr>
          <p:nvPr/>
        </p:nvPicPr>
        <p:blipFill>
          <a:blip r:embed="rId3" cstate="print"/>
          <a:srcRect l="5547" t="5809" r="4599"/>
          <a:stretch>
            <a:fillRect/>
          </a:stretch>
        </p:blipFill>
        <p:spPr bwMode="auto">
          <a:xfrm>
            <a:off x="1032224" y="1622004"/>
            <a:ext cx="2440411" cy="1705527"/>
          </a:xfrm>
          <a:prstGeom prst="rect">
            <a:avLst/>
          </a:prstGeom>
          <a:ln>
            <a:noFill/>
          </a:ln>
          <a:effectLst>
            <a:outerShdw blurRad="190500" algn="tl" rotWithShape="0">
              <a:srgbClr val="000000">
                <a:alpha val="70000"/>
              </a:srgbClr>
            </a:outerShdw>
          </a:effectLst>
        </p:spPr>
      </p:pic>
      <p:pic>
        <p:nvPicPr>
          <p:cNvPr id="16" name="Picture 3" descr="G:\Лучший специалист - 2019\Охрана труда\photo_306.jpg"/>
          <p:cNvPicPr>
            <a:picLocks noChangeAspect="1" noChangeArrowheads="1"/>
          </p:cNvPicPr>
          <p:nvPr/>
        </p:nvPicPr>
        <p:blipFill rotWithShape="1">
          <a:blip r:embed="rId4" cstate="print"/>
          <a:srcRect t="9637" b="9640"/>
          <a:stretch/>
        </p:blipFill>
        <p:spPr bwMode="auto">
          <a:xfrm>
            <a:off x="1371661" y="4304432"/>
            <a:ext cx="1761536" cy="2119111"/>
          </a:xfrm>
          <a:prstGeom prst="rect">
            <a:avLst/>
          </a:prstGeom>
          <a:ln>
            <a:noFill/>
          </a:ln>
          <a:effectLst>
            <a:outerShdw blurRad="190500" algn="tl" rotWithShape="0">
              <a:srgbClr val="000000">
                <a:alpha val="70000"/>
              </a:srgbClr>
            </a:outerShdw>
          </a:effectLst>
        </p:spPr>
      </p:pic>
      <p:pic>
        <p:nvPicPr>
          <p:cNvPr id="17" name="Picture 2" descr="G:\Лучший специалист - 2019\Охрана труда\photo_253.jpg"/>
          <p:cNvPicPr>
            <a:picLocks noChangeAspect="1" noChangeArrowheads="1"/>
          </p:cNvPicPr>
          <p:nvPr/>
        </p:nvPicPr>
        <p:blipFill rotWithShape="1">
          <a:blip r:embed="rId5" cstate="print"/>
          <a:srcRect l="13752" t="6490" r="7818" b="9822"/>
          <a:stretch/>
        </p:blipFill>
        <p:spPr bwMode="auto">
          <a:xfrm>
            <a:off x="4754673" y="1622004"/>
            <a:ext cx="2438970" cy="1734764"/>
          </a:xfrm>
          <a:prstGeom prst="rect">
            <a:avLst/>
          </a:prstGeom>
          <a:ln>
            <a:noFill/>
          </a:ln>
          <a:effectLst>
            <a:outerShdw blurRad="190500" algn="tl" rotWithShape="0">
              <a:srgbClr val="000000">
                <a:alpha val="70000"/>
              </a:srgbClr>
            </a:outerShdw>
          </a:effectLst>
        </p:spPr>
      </p:pic>
      <p:pic>
        <p:nvPicPr>
          <p:cNvPr id="18" name="Picture 3" descr="G:\Лучший специалист - 2019\Охрана труда\photo_268.jpg"/>
          <p:cNvPicPr>
            <a:picLocks noChangeAspect="1" noChangeArrowheads="1"/>
          </p:cNvPicPr>
          <p:nvPr/>
        </p:nvPicPr>
        <p:blipFill rotWithShape="1">
          <a:blip r:embed="rId6" cstate="print"/>
          <a:srcRect l="2761" t="11063" r="4161" b="8170"/>
          <a:stretch/>
        </p:blipFill>
        <p:spPr bwMode="auto">
          <a:xfrm>
            <a:off x="5147808" y="4335011"/>
            <a:ext cx="1604159" cy="2088532"/>
          </a:xfrm>
          <a:prstGeom prst="rect">
            <a:avLst/>
          </a:prstGeom>
          <a:ln>
            <a:noFill/>
          </a:ln>
          <a:effectLst>
            <a:outerShdw blurRad="190500" algn="tl" rotWithShape="0">
              <a:srgbClr val="000000">
                <a:alpha val="70000"/>
              </a:srgbClr>
            </a:outerShdw>
          </a:effectLst>
        </p:spPr>
      </p:pic>
      <p:pic>
        <p:nvPicPr>
          <p:cNvPr id="19" name="Picture 3" descr="G:\Лучший специалист - 2019\Охрана труда\photo_053.jpg"/>
          <p:cNvPicPr>
            <a:picLocks noChangeAspect="1" noChangeArrowheads="1"/>
          </p:cNvPicPr>
          <p:nvPr/>
        </p:nvPicPr>
        <p:blipFill rotWithShape="1">
          <a:blip r:embed="rId7" cstate="print"/>
          <a:srcRect l="10585" t="8397" r="15898" b="2666"/>
          <a:stretch/>
        </p:blipFill>
        <p:spPr bwMode="auto">
          <a:xfrm>
            <a:off x="8861007" y="1596942"/>
            <a:ext cx="2438970" cy="1755649"/>
          </a:xfrm>
          <a:prstGeom prst="rect">
            <a:avLst/>
          </a:prstGeom>
          <a:ln>
            <a:noFill/>
          </a:ln>
          <a:effectLst>
            <a:outerShdw blurRad="190500" algn="tl" rotWithShape="0">
              <a:srgbClr val="000000">
                <a:alpha val="70000"/>
              </a:srgbClr>
            </a:outerShdw>
          </a:effectLst>
        </p:spPr>
      </p:pic>
      <p:pic>
        <p:nvPicPr>
          <p:cNvPr id="20" name="Picture 2" descr="G:\Лучший специалист - 2019\Охрана труда\photo_029.jpg"/>
          <p:cNvPicPr>
            <a:picLocks noChangeAspect="1" noChangeArrowheads="1"/>
          </p:cNvPicPr>
          <p:nvPr/>
        </p:nvPicPr>
        <p:blipFill>
          <a:blip r:embed="rId8" cstate="print"/>
          <a:srcRect t="6825" r="4206"/>
          <a:stretch>
            <a:fillRect/>
          </a:stretch>
        </p:blipFill>
        <p:spPr bwMode="auto">
          <a:xfrm>
            <a:off x="9318817" y="4295885"/>
            <a:ext cx="1626551" cy="2127658"/>
          </a:xfrm>
          <a:prstGeom prst="rect">
            <a:avLst/>
          </a:prstGeom>
          <a:ln>
            <a:noFill/>
          </a:ln>
          <a:effectLst>
            <a:outerShdw blurRad="190500" algn="tl" rotWithShape="0">
              <a:srgbClr val="000000">
                <a:alpha val="70000"/>
              </a:srgbClr>
            </a:outerShdw>
          </a:effectLst>
        </p:spPr>
      </p:pic>
      <p:sp>
        <p:nvSpPr>
          <p:cNvPr id="21" name="TextBox 20"/>
          <p:cNvSpPr txBox="1"/>
          <p:nvPr/>
        </p:nvSpPr>
        <p:spPr>
          <a:xfrm>
            <a:off x="1993214" y="36111"/>
            <a:ext cx="8952154"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Итоги городского смотра-конкурса </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Лучший специалист </a:t>
            </a:r>
            <a:r>
              <a:rPr lang="ru-RU" b="1" dirty="0" smtClean="0">
                <a:latin typeface="Times New Roman" panose="02020603050405020304" pitchFamily="18" charset="0"/>
                <a:cs typeface="Times New Roman" panose="02020603050405020304" pitchFamily="18" charset="0"/>
              </a:rPr>
              <a:t>по </a:t>
            </a:r>
            <a:r>
              <a:rPr lang="ru-RU" b="1" dirty="0">
                <a:latin typeface="Times New Roman" panose="02020603050405020304" pitchFamily="18" charset="0"/>
                <a:cs typeface="Times New Roman" panose="02020603050405020304" pitchFamily="18" charset="0"/>
              </a:rPr>
              <a:t>охране труда – </a:t>
            </a:r>
            <a:r>
              <a:rPr lang="ru-RU" b="1" dirty="0" smtClean="0">
                <a:latin typeface="Times New Roman" panose="02020603050405020304" pitchFamily="18" charset="0"/>
                <a:cs typeface="Times New Roman" panose="02020603050405020304" pitchFamily="18" charset="0"/>
              </a:rPr>
              <a:t>2019»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823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6"/>
            <a:ext cx="12192000" cy="6858000"/>
          </a:xfrm>
          <a:prstGeom prst="rect">
            <a:avLst/>
          </a:prstGeom>
        </p:spPr>
      </p:pic>
      <p:sp>
        <p:nvSpPr>
          <p:cNvPr id="3" name="Прямоугольник 2"/>
          <p:cNvSpPr/>
          <p:nvPr/>
        </p:nvSpPr>
        <p:spPr>
          <a:xfrm>
            <a:off x="-563266" y="37554"/>
            <a:ext cx="4880037" cy="369332"/>
          </a:xfrm>
          <a:prstGeom prst="rect">
            <a:avLst/>
          </a:prstGeom>
        </p:spPr>
        <p:txBody>
          <a:bodyPr wrap="square">
            <a:spAutoFit/>
          </a:bodyPr>
          <a:lstStyle/>
          <a:p>
            <a:pPr algn="ctr"/>
            <a:r>
              <a:rPr lang="ru-RU" b="1" dirty="0" smtClean="0">
                <a:solidFill>
                  <a:srgbClr val="002060"/>
                </a:solidFill>
                <a:latin typeface="Times New Roman" panose="02020603050405020304" pitchFamily="18" charset="0"/>
                <a:ea typeface="Times New Roman" panose="02020603050405020304" pitchFamily="18" charset="0"/>
              </a:rPr>
              <a:t>Дополнительные номинации</a:t>
            </a:r>
            <a:endParaRPr lang="ru-RU" dirty="0">
              <a:solidFill>
                <a:srgbClr val="002060"/>
              </a:solidFill>
            </a:endParaRPr>
          </a:p>
        </p:txBody>
      </p:sp>
      <p:sp>
        <p:nvSpPr>
          <p:cNvPr id="4" name="Прямоугольник 3"/>
          <p:cNvSpPr/>
          <p:nvPr/>
        </p:nvSpPr>
        <p:spPr>
          <a:xfrm>
            <a:off x="347568" y="502960"/>
            <a:ext cx="3969203" cy="523220"/>
          </a:xfrm>
          <a:prstGeom prst="rect">
            <a:avLst/>
          </a:prstGeom>
        </p:spPr>
        <p:txBody>
          <a:bodyPr wrap="square">
            <a:spAutoFit/>
          </a:bodyPr>
          <a:lstStyle/>
          <a:p>
            <a:pPr algn="ctr"/>
            <a:r>
              <a:rPr lang="ru-RU" sz="1400" b="1" dirty="0">
                <a:latin typeface="Times New Roman" panose="02020603050405020304" pitchFamily="18" charset="0"/>
                <a:ea typeface="Calibri" panose="020F0502020204030204" pitchFamily="34" charset="0"/>
              </a:rPr>
              <a:t>«За высокий профессионализм в области </a:t>
            </a:r>
            <a:endParaRPr lang="ru-RU" sz="1400" b="1" dirty="0" smtClean="0">
              <a:latin typeface="Times New Roman" panose="02020603050405020304" pitchFamily="18" charset="0"/>
              <a:ea typeface="Calibri" panose="020F0502020204030204" pitchFamily="34" charset="0"/>
            </a:endParaRPr>
          </a:p>
          <a:p>
            <a:pPr algn="ctr"/>
            <a:r>
              <a:rPr lang="ru-RU" sz="1400" b="1" dirty="0" smtClean="0">
                <a:latin typeface="Times New Roman" panose="02020603050405020304" pitchFamily="18" charset="0"/>
                <a:ea typeface="Calibri" panose="020F0502020204030204" pitchFamily="34" charset="0"/>
              </a:rPr>
              <a:t>охраны </a:t>
            </a:r>
            <a:r>
              <a:rPr lang="ru-RU" sz="1400" b="1" dirty="0">
                <a:latin typeface="Times New Roman" panose="02020603050405020304" pitchFamily="18" charset="0"/>
                <a:ea typeface="Calibri" panose="020F0502020204030204" pitchFamily="34" charset="0"/>
              </a:rPr>
              <a:t>труда» </a:t>
            </a:r>
            <a:endParaRPr lang="ru-RU" sz="1400" dirty="0"/>
          </a:p>
        </p:txBody>
      </p:sp>
      <p:pic>
        <p:nvPicPr>
          <p:cNvPr id="5" name="Picture 4" descr="G:\Лучший специалист - 2019\Охрана труда\photo_133.jpg"/>
          <p:cNvPicPr>
            <a:picLocks noChangeAspect="1" noChangeArrowheads="1"/>
          </p:cNvPicPr>
          <p:nvPr/>
        </p:nvPicPr>
        <p:blipFill>
          <a:blip r:embed="rId3" cstate="print"/>
          <a:srcRect/>
          <a:stretch>
            <a:fillRect/>
          </a:stretch>
        </p:blipFill>
        <p:spPr bwMode="auto">
          <a:xfrm>
            <a:off x="1211613" y="999404"/>
            <a:ext cx="2221992" cy="14814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257538" y="2475631"/>
            <a:ext cx="4139184" cy="646331"/>
          </a:xfrm>
          <a:prstGeom prst="rect">
            <a:avLst/>
          </a:prstGeom>
        </p:spPr>
        <p:txBody>
          <a:bodyPr wrap="square">
            <a:spAutoFit/>
          </a:bodyPr>
          <a:lstStyle/>
          <a:p>
            <a:pPr algn="ctr">
              <a:spcAft>
                <a:spcPts val="0"/>
              </a:spcAft>
            </a:pPr>
            <a:r>
              <a:rPr lang="ru-RU" sz="1200" b="1" dirty="0" err="1">
                <a:latin typeface="Times New Roman" panose="02020603050405020304" pitchFamily="18" charset="0"/>
                <a:ea typeface="Calibri" panose="020F0502020204030204" pitchFamily="34" charset="0"/>
                <a:cs typeface="Times New Roman" panose="02020603050405020304" pitchFamily="18" charset="0"/>
              </a:rPr>
              <a:t>Панькович</a:t>
            </a:r>
            <a:r>
              <a:rPr lang="ru-RU" sz="1200" b="1" dirty="0">
                <a:latin typeface="Times New Roman" panose="02020603050405020304" pitchFamily="18" charset="0"/>
                <a:ea typeface="Calibri" panose="020F0502020204030204" pitchFamily="34" charset="0"/>
                <a:cs typeface="Times New Roman" panose="02020603050405020304" pitchFamily="18" charset="0"/>
              </a:rPr>
              <a:t> Ирина Анатольевна</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ведущий специалист по охране труда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филиала </a:t>
            </a:r>
            <a:r>
              <a:rPr lang="ru-RU" sz="1200" dirty="0">
                <a:latin typeface="Times New Roman" panose="02020603050405020304" pitchFamily="18" charset="0"/>
                <a:ea typeface="Calibri" panose="020F0502020204030204" pitchFamily="34" charset="0"/>
                <a:cs typeface="Times New Roman" panose="02020603050405020304" pitchFamily="18" charset="0"/>
              </a:rPr>
              <a:t>«</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Сургутская</a:t>
            </a:r>
            <a:r>
              <a:rPr lang="ru-RU" sz="1200" dirty="0">
                <a:latin typeface="Times New Roman" panose="02020603050405020304" pitchFamily="18" charset="0"/>
                <a:ea typeface="Calibri" panose="020F0502020204030204" pitchFamily="34" charset="0"/>
                <a:cs typeface="Times New Roman" panose="02020603050405020304" pitchFamily="18" charset="0"/>
              </a:rPr>
              <a:t> ГРЭС-2»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ПАО «</a:t>
            </a: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Юнипро</a:t>
            </a:r>
            <a:r>
              <a:rPr lang="ru-RU" sz="1200" dirty="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4316771" y="1856337"/>
            <a:ext cx="3404616" cy="523220"/>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«За лучшее предложение новых технологий в области охраны труда»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3" descr="G:\Лучший специалист - 2019\Охрана труда\photo_324.jpg"/>
          <p:cNvPicPr>
            <a:picLocks noChangeAspect="1" noChangeArrowheads="1"/>
          </p:cNvPicPr>
          <p:nvPr/>
        </p:nvPicPr>
        <p:blipFill>
          <a:blip r:embed="rId4" cstate="print"/>
          <a:srcRect l="16357" t="21801" r="7164"/>
          <a:stretch>
            <a:fillRect/>
          </a:stretch>
        </p:blipFill>
        <p:spPr bwMode="auto">
          <a:xfrm>
            <a:off x="4698220" y="2554183"/>
            <a:ext cx="2553303" cy="1740471"/>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4316771" y="4371357"/>
            <a:ext cx="3506706" cy="830997"/>
          </a:xfrm>
          <a:prstGeom prst="rect">
            <a:avLst/>
          </a:prstGeom>
        </p:spPr>
        <p:txBody>
          <a:bodyPr wrap="square">
            <a:spAutoFit/>
          </a:bodyPr>
          <a:lstStyle/>
          <a:p>
            <a:pPr algn="ctr">
              <a:spcAft>
                <a:spcPts val="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Булгаков Владимир Владимирович</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II категории цеха капитального ремонта скважин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НГДУ «</a:t>
            </a: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Федоровскнефть</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ПАО </a:t>
            </a:r>
            <a:r>
              <a:rPr lang="ru-RU" sz="1200" dirty="0">
                <a:latin typeface="Times New Roman" panose="02020603050405020304" pitchFamily="18" charset="0"/>
                <a:ea typeface="Calibri" panose="020F0502020204030204" pitchFamily="34" charset="0"/>
                <a:cs typeface="Times New Roman" panose="02020603050405020304" pitchFamily="18" charset="0"/>
              </a:rPr>
              <a:t>«Сургутнефтегаз»</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477638" y="3321176"/>
            <a:ext cx="3742944" cy="738664"/>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«За лучшие практические навыки проведения сердечно-легочной реанимации»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G:\Лучший специалист - 2019\Охрана труда\photo_312.jpg"/>
          <p:cNvPicPr>
            <a:picLocks noChangeAspect="1" noChangeArrowheads="1"/>
          </p:cNvPicPr>
          <p:nvPr/>
        </p:nvPicPr>
        <p:blipFill>
          <a:blip r:embed="rId5" cstate="print"/>
          <a:srcRect l="7916" t="7082" r="12013" b="10703"/>
          <a:stretch>
            <a:fillRect/>
          </a:stretch>
        </p:blipFill>
        <p:spPr bwMode="auto">
          <a:xfrm>
            <a:off x="1199304" y="4096941"/>
            <a:ext cx="2255651" cy="1543791"/>
          </a:xfrm>
          <a:prstGeom prst="rect">
            <a:avLst/>
          </a:prstGeom>
          <a:ln>
            <a:noFill/>
          </a:ln>
          <a:effectLst>
            <a:outerShdw blurRad="190500" algn="tl" rotWithShape="0">
              <a:srgbClr val="000000">
                <a:alpha val="70000"/>
              </a:srgbClr>
            </a:outerShdw>
          </a:effectLst>
        </p:spPr>
      </p:pic>
      <p:sp>
        <p:nvSpPr>
          <p:cNvPr id="13" name="Прямоугольник 12"/>
          <p:cNvSpPr/>
          <p:nvPr/>
        </p:nvSpPr>
        <p:spPr>
          <a:xfrm>
            <a:off x="178473" y="5736383"/>
            <a:ext cx="4475823" cy="646331"/>
          </a:xfrm>
          <a:prstGeom prst="rect">
            <a:avLst/>
          </a:prstGeom>
        </p:spPr>
        <p:txBody>
          <a:bodyPr wrap="square">
            <a:spAutoFit/>
          </a:bodyPr>
          <a:lstStyle/>
          <a:p>
            <a:pPr algn="ctr">
              <a:spcAft>
                <a:spcPts val="0"/>
              </a:spcAft>
            </a:pPr>
            <a:r>
              <a:rPr lang="ru-RU" sz="1200" b="1" dirty="0" err="1">
                <a:latin typeface="Times New Roman" panose="02020603050405020304" pitchFamily="18" charset="0"/>
                <a:ea typeface="Calibri" panose="020F0502020204030204" pitchFamily="34" charset="0"/>
                <a:cs typeface="Times New Roman" panose="02020603050405020304" pitchFamily="18" charset="0"/>
              </a:rPr>
              <a:t>Жигурова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Елизавета Сергеевна</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цеха подготовки и перекачки нефти </a:t>
            </a: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НГДУ «</a:t>
            </a: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Федоровскнефть</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ПАО «Сургутнефтегаз</a:t>
            </a:r>
            <a:r>
              <a:rPr lang="ru-RU" sz="1200" dirty="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Прямоугольник 13"/>
          <p:cNvSpPr/>
          <p:nvPr/>
        </p:nvSpPr>
        <p:spPr>
          <a:xfrm>
            <a:off x="7280871" y="433836"/>
            <a:ext cx="4200540" cy="523220"/>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«За лучшее знание теоретических вопросов </a:t>
            </a:r>
            <a:endParaRPr lang="ru-RU"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400" b="1" dirty="0">
                <a:latin typeface="Times New Roman" panose="02020603050405020304" pitchFamily="18" charset="0"/>
                <a:ea typeface="Calibri" panose="020F0502020204030204" pitchFamily="34" charset="0"/>
                <a:cs typeface="Times New Roman" panose="02020603050405020304" pitchFamily="18" charset="0"/>
              </a:rPr>
              <a:t>области охраны труда»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3" descr="G:\Лучший специалист - 2019\Охрана труда\photo_349.jpg"/>
          <p:cNvPicPr>
            <a:picLocks noChangeAspect="1" noChangeArrowheads="1"/>
          </p:cNvPicPr>
          <p:nvPr/>
        </p:nvPicPr>
        <p:blipFill>
          <a:blip r:embed="rId6" cstate="print"/>
          <a:srcRect l="7040" t="2278" r="8485" b="3347"/>
          <a:stretch>
            <a:fillRect/>
          </a:stretch>
        </p:blipFill>
        <p:spPr bwMode="auto">
          <a:xfrm>
            <a:off x="8305096" y="918871"/>
            <a:ext cx="2152090" cy="1602859"/>
          </a:xfrm>
          <a:prstGeom prst="rect">
            <a:avLst/>
          </a:prstGeom>
          <a:ln>
            <a:noFill/>
          </a:ln>
          <a:effectLst>
            <a:outerShdw blurRad="190500" algn="tl" rotWithShape="0">
              <a:srgbClr val="000000">
                <a:alpha val="70000"/>
              </a:srgbClr>
            </a:outerShdw>
          </a:effectLst>
        </p:spPr>
      </p:pic>
      <p:sp>
        <p:nvSpPr>
          <p:cNvPr id="16" name="Прямоугольник 15"/>
          <p:cNvSpPr/>
          <p:nvPr/>
        </p:nvSpPr>
        <p:spPr>
          <a:xfrm>
            <a:off x="7177531" y="2501616"/>
            <a:ext cx="4372406" cy="830997"/>
          </a:xfrm>
          <a:prstGeom prst="rect">
            <a:avLst/>
          </a:prstGeom>
        </p:spPr>
        <p:txBody>
          <a:bodyPr wrap="square">
            <a:spAutoFit/>
          </a:bodyPr>
          <a:lstStyle/>
          <a:p>
            <a:pPr algn="ctr">
              <a:spcAft>
                <a:spcPts val="0"/>
              </a:spcAft>
            </a:pPr>
            <a:r>
              <a:rPr lang="ru-RU" sz="1200" b="1" dirty="0" err="1">
                <a:latin typeface="Times New Roman" panose="02020603050405020304" pitchFamily="18" charset="0"/>
                <a:ea typeface="Calibri" panose="020F0502020204030204" pitchFamily="34" charset="0"/>
                <a:cs typeface="Times New Roman" panose="02020603050405020304" pitchFamily="18" charset="0"/>
              </a:rPr>
              <a:t>Зевакова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Елена Владимировна</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заместитель главного инженера по охране труда, промышленной и пожарной безопасности </a:t>
            </a: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УЭЗиС</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ООО </a:t>
            </a:r>
            <a:r>
              <a:rPr lang="ru-RU" sz="1200" dirty="0">
                <a:latin typeface="Times New Roman" panose="02020603050405020304" pitchFamily="18" charset="0"/>
                <a:ea typeface="Calibri" panose="020F0502020204030204" pitchFamily="34" charset="0"/>
                <a:cs typeface="Times New Roman" panose="02020603050405020304" pitchFamily="18" charset="0"/>
              </a:rPr>
              <a:t>«Газпром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трансгаз</a:t>
            </a:r>
            <a:r>
              <a:rPr lang="ru-RU" sz="1200" dirty="0">
                <a:latin typeface="Times New Roman" panose="02020603050405020304" pitchFamily="18" charset="0"/>
                <a:ea typeface="Calibri" panose="020F0502020204030204" pitchFamily="34" charset="0"/>
                <a:cs typeface="Times New Roman" panose="02020603050405020304" pitchFamily="18" charset="0"/>
              </a:rPr>
              <a:t> Сургут»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Прямоугольник 16"/>
          <p:cNvSpPr/>
          <p:nvPr/>
        </p:nvSpPr>
        <p:spPr>
          <a:xfrm>
            <a:off x="7701014" y="3441886"/>
            <a:ext cx="3360255" cy="523220"/>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«За лучшую творческую инициативу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в </a:t>
            </a:r>
            <a:r>
              <a:rPr lang="ru-RU" sz="1400" b="1" dirty="0">
                <a:latin typeface="Times New Roman" panose="02020603050405020304" pitchFamily="18" charset="0"/>
                <a:ea typeface="Calibri" panose="020F0502020204030204" pitchFamily="34" charset="0"/>
                <a:cs typeface="Times New Roman" panose="02020603050405020304" pitchFamily="18" charset="0"/>
              </a:rPr>
              <a:t>области охраны труда»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3" descr="G:\Лучший специалист - 2019\Охрана труда\photo_244.jpg"/>
          <p:cNvPicPr>
            <a:picLocks noChangeAspect="1" noChangeArrowheads="1"/>
          </p:cNvPicPr>
          <p:nvPr/>
        </p:nvPicPr>
        <p:blipFill>
          <a:blip r:embed="rId7" cstate="print"/>
          <a:srcRect l="8303" r="11112" b="2301"/>
          <a:stretch>
            <a:fillRect/>
          </a:stretch>
        </p:blipFill>
        <p:spPr bwMode="auto">
          <a:xfrm>
            <a:off x="8329765" y="4039801"/>
            <a:ext cx="2141929" cy="1731081"/>
          </a:xfrm>
          <a:prstGeom prst="rect">
            <a:avLst/>
          </a:prstGeom>
          <a:ln>
            <a:noFill/>
          </a:ln>
          <a:effectLst>
            <a:outerShdw blurRad="190500" algn="tl" rotWithShape="0">
              <a:srgbClr val="000000">
                <a:alpha val="70000"/>
              </a:srgbClr>
            </a:outerShdw>
          </a:effectLst>
        </p:spPr>
      </p:pic>
      <p:sp>
        <p:nvSpPr>
          <p:cNvPr id="19" name="Прямоугольник 18"/>
          <p:cNvSpPr/>
          <p:nvPr/>
        </p:nvSpPr>
        <p:spPr>
          <a:xfrm>
            <a:off x="7537499" y="5805418"/>
            <a:ext cx="3726460" cy="646331"/>
          </a:xfrm>
          <a:prstGeom prst="rect">
            <a:avLst/>
          </a:prstGeom>
        </p:spPr>
        <p:txBody>
          <a:bodyPr wrap="square">
            <a:spAutoFit/>
          </a:bodyPr>
          <a:lstStyle/>
          <a:p>
            <a:pPr algn="ctr">
              <a:spcAft>
                <a:spcPts val="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Кирьянова Марина Андреевна</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специалист по охране труда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МБДОУ СОШ № </a:t>
            </a:r>
            <a:r>
              <a:rPr lang="ru-RU" sz="1200" dirty="0">
                <a:latin typeface="Times New Roman" panose="02020603050405020304" pitchFamily="18" charset="0"/>
                <a:ea typeface="Calibri" panose="020F0502020204030204" pitchFamily="34" charset="0"/>
                <a:cs typeface="Times New Roman" panose="02020603050405020304" pitchFamily="18" charset="0"/>
              </a:rPr>
              <a:t>22 имени Геннадия Федотовича Пономарева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p:cNvSpPr txBox="1"/>
          <p:nvPr/>
        </p:nvSpPr>
        <p:spPr>
          <a:xfrm>
            <a:off x="3421297" y="45846"/>
            <a:ext cx="8952154" cy="338554"/>
          </a:xfrm>
          <a:prstGeom prst="rect">
            <a:avLst/>
          </a:prstGeom>
          <a:noFill/>
        </p:spPr>
        <p:txBody>
          <a:bodyPr wrap="square" rtlCol="0">
            <a:spAutoFit/>
          </a:bodyPr>
          <a:lstStyle/>
          <a:p>
            <a:pPr algn="ctr"/>
            <a:r>
              <a:rPr lang="ru-RU" sz="1600" b="1" dirty="0">
                <a:latin typeface="Times New Roman" panose="02020603050405020304" pitchFamily="18" charset="0"/>
                <a:cs typeface="Times New Roman" panose="02020603050405020304" pitchFamily="18" charset="0"/>
              </a:rPr>
              <a:t>Итоги городского смотра-конкурса </a:t>
            </a:r>
            <a:r>
              <a:rPr lang="ru-RU" sz="1600" b="1"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Лучший специалист </a:t>
            </a:r>
            <a:r>
              <a:rPr lang="ru-RU" sz="1600" b="1" dirty="0" smtClean="0">
                <a:latin typeface="Times New Roman" panose="02020603050405020304" pitchFamily="18" charset="0"/>
                <a:cs typeface="Times New Roman" panose="02020603050405020304" pitchFamily="18" charset="0"/>
              </a:rPr>
              <a:t>по </a:t>
            </a:r>
            <a:r>
              <a:rPr lang="ru-RU" sz="1600" b="1" dirty="0">
                <a:latin typeface="Times New Roman" panose="02020603050405020304" pitchFamily="18" charset="0"/>
                <a:cs typeface="Times New Roman" panose="02020603050405020304" pitchFamily="18" charset="0"/>
              </a:rPr>
              <a:t>охране труда – </a:t>
            </a:r>
            <a:r>
              <a:rPr lang="ru-RU" sz="1600" b="1" dirty="0" smtClean="0">
                <a:latin typeface="Times New Roman" panose="02020603050405020304" pitchFamily="18" charset="0"/>
                <a:cs typeface="Times New Roman" panose="02020603050405020304" pitchFamily="18" charset="0"/>
              </a:rPr>
              <a:t>2019» </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294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6"/>
            <a:ext cx="12192000" cy="6858000"/>
          </a:xfrm>
          <a:prstGeom prst="rect">
            <a:avLst/>
          </a:prstGeom>
        </p:spPr>
      </p:pic>
      <p:sp>
        <p:nvSpPr>
          <p:cNvPr id="3" name="Прямоугольник 2"/>
          <p:cNvSpPr/>
          <p:nvPr/>
        </p:nvSpPr>
        <p:spPr>
          <a:xfrm>
            <a:off x="-563266" y="83274"/>
            <a:ext cx="9469522" cy="338554"/>
          </a:xfrm>
          <a:prstGeom prst="rect">
            <a:avLst/>
          </a:prstGeom>
        </p:spPr>
        <p:txBody>
          <a:bodyPr wrap="square">
            <a:spAutoFit/>
          </a:bodyPr>
          <a:lstStyle/>
          <a:p>
            <a:pPr algn="ctr"/>
            <a:r>
              <a:rPr lang="ru-RU" sz="1600" b="1" i="1" dirty="0" smtClean="0">
                <a:latin typeface="Times New Roman" panose="02020603050405020304" pitchFamily="18" charset="0"/>
                <a:ea typeface="Times New Roman" panose="02020603050405020304" pitchFamily="18" charset="0"/>
              </a:rPr>
              <a:t>ВСЕРОССИЙСКАЯ ОЛИМПИАДА ДЛЯ СПЕЦИАЛИСТОВ ПО ОХРАНЕ ТРУДА - </a:t>
            </a:r>
            <a:r>
              <a:rPr lang="ru-RU" sz="1600" b="1" i="1" dirty="0">
                <a:latin typeface="Times New Roman" panose="02020603050405020304" pitchFamily="18" charset="0"/>
                <a:ea typeface="Times New Roman" panose="02020603050405020304" pitchFamily="18" charset="0"/>
              </a:rPr>
              <a:t>2020</a:t>
            </a:r>
          </a:p>
        </p:txBody>
      </p:sp>
      <p:sp>
        <p:nvSpPr>
          <p:cNvPr id="8" name="Прямоугольник 7"/>
          <p:cNvSpPr/>
          <p:nvPr/>
        </p:nvSpPr>
        <p:spPr>
          <a:xfrm>
            <a:off x="3048000" y="675979"/>
            <a:ext cx="8767948" cy="1169551"/>
          </a:xfrm>
          <a:prstGeom prst="rect">
            <a:avLst/>
          </a:prstGeom>
        </p:spPr>
        <p:txBody>
          <a:bodyPr wrap="square">
            <a:spAutoFit/>
          </a:bodyPr>
          <a:lstStyle/>
          <a:p>
            <a:pPr indent="457200"/>
            <a:r>
              <a:rPr lang="ru-RU" sz="1400" dirty="0" smtClean="0">
                <a:latin typeface="Times New Roman" panose="02020603050405020304" pitchFamily="18" charset="0"/>
                <a:cs typeface="Times New Roman" panose="02020603050405020304" pitchFamily="18" charset="0"/>
              </a:rPr>
              <a:t>При </a:t>
            </a:r>
            <a:r>
              <a:rPr lang="ru-RU" sz="1400" dirty="0">
                <a:latin typeface="Times New Roman" panose="02020603050405020304" pitchFamily="18" charset="0"/>
                <a:cs typeface="Times New Roman" panose="02020603050405020304" pitchFamily="18" charset="0"/>
              </a:rPr>
              <a:t>поддержке Министерства труда и социальной защиты Российской Федерации и Федеральной службы по труду и занятости компания </a:t>
            </a:r>
            <a:r>
              <a:rPr lang="ru-RU" sz="1400" dirty="0" err="1">
                <a:latin typeface="Times New Roman" panose="02020603050405020304" pitchFamily="18" charset="0"/>
                <a:cs typeface="Times New Roman" panose="02020603050405020304" pitchFamily="18" charset="0"/>
              </a:rPr>
              <a:t>Актион</a:t>
            </a:r>
            <a:r>
              <a:rPr lang="ru-RU" sz="1400" dirty="0">
                <a:latin typeface="Times New Roman" panose="02020603050405020304" pitchFamily="18" charset="0"/>
                <a:cs typeface="Times New Roman" panose="02020603050405020304" pitchFamily="18" charset="0"/>
              </a:rPr>
              <a:t>-МЦФЭР в 2020 году во второй раз провела Всероссийскую олимпиаду для специалистов по охране труда организаций.</a:t>
            </a:r>
          </a:p>
          <a:p>
            <a:pPr indent="447675" algn="just"/>
            <a:endParaRPr lang="ru-RU" sz="1400" dirty="0">
              <a:solidFill>
                <a:srgbClr val="333333"/>
              </a:solidFill>
              <a:latin typeface="Times New Roman" panose="02020603050405020304" pitchFamily="18" charset="0"/>
              <a:cs typeface="Times New Roman" panose="02020603050405020304" pitchFamily="18" charset="0"/>
            </a:endParaRPr>
          </a:p>
          <a:p>
            <a:pPr indent="447675" algn="just"/>
            <a:r>
              <a:rPr lang="ru-RU" sz="1400" b="1" dirty="0" smtClean="0">
                <a:solidFill>
                  <a:srgbClr val="333333"/>
                </a:solidFill>
                <a:latin typeface="Times New Roman" panose="02020603050405020304" pitchFamily="18" charset="0"/>
                <a:cs typeface="Times New Roman" panose="02020603050405020304" pitchFamily="18" charset="0"/>
              </a:rPr>
              <a:t>Цель </a:t>
            </a:r>
            <a:r>
              <a:rPr lang="ru-RU" sz="1400" b="1" dirty="0">
                <a:solidFill>
                  <a:srgbClr val="333333"/>
                </a:solidFill>
                <a:latin typeface="Times New Roman" panose="02020603050405020304" pitchFamily="18" charset="0"/>
                <a:cs typeface="Times New Roman" panose="02020603050405020304" pitchFamily="18" charset="0"/>
              </a:rPr>
              <a:t>Олимпиады </a:t>
            </a:r>
            <a:r>
              <a:rPr lang="ru-RU" sz="1400" dirty="0">
                <a:solidFill>
                  <a:srgbClr val="333333"/>
                </a:solidFill>
                <a:latin typeface="Times New Roman" panose="02020603050405020304" pitchFamily="18" charset="0"/>
                <a:cs typeface="Times New Roman" panose="02020603050405020304" pitchFamily="18" charset="0"/>
              </a:rPr>
              <a:t>– повышение имиджа профессии специалиста по охране труда. </a:t>
            </a:r>
            <a:endParaRPr lang="ru-RU" sz="1400" b="0" i="0" dirty="0">
              <a:solidFill>
                <a:srgbClr val="333333"/>
              </a:solidFill>
              <a:effectLst/>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460248" y="2729333"/>
            <a:ext cx="11564134" cy="954107"/>
          </a:xfrm>
          <a:prstGeom prst="rect">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a:r>
              <a:rPr lang="ru-RU" sz="1400" dirty="0">
                <a:latin typeface="Times New Roman" panose="02020603050405020304" pitchFamily="18" charset="0"/>
                <a:cs typeface="Times New Roman" panose="02020603050405020304" pitchFamily="18" charset="0"/>
              </a:rPr>
              <a:t>В преддверии Всемирного дня охраны труда </a:t>
            </a:r>
            <a:r>
              <a:rPr lang="ru-RU" sz="1400" b="1" dirty="0" smtClean="0">
                <a:latin typeface="Times New Roman" panose="02020603050405020304" pitchFamily="18" charset="0"/>
                <a:cs typeface="Times New Roman" panose="02020603050405020304" pitchFamily="18" charset="0"/>
              </a:rPr>
              <a:t>28 апреля </a:t>
            </a:r>
            <a:r>
              <a:rPr lang="ru-RU" sz="1400" dirty="0" smtClean="0">
                <a:latin typeface="Times New Roman" panose="02020603050405020304" pitchFamily="18" charset="0"/>
                <a:cs typeface="Times New Roman" panose="02020603050405020304" pitchFamily="18" charset="0"/>
              </a:rPr>
              <a:t>определены </a:t>
            </a:r>
            <a:r>
              <a:rPr lang="ru-RU" sz="1400" dirty="0">
                <a:latin typeface="Times New Roman" panose="02020603050405020304" pitchFamily="18" charset="0"/>
                <a:cs typeface="Times New Roman" panose="02020603050405020304" pitchFamily="18" charset="0"/>
              </a:rPr>
              <a:t>победители олимпиады и сформирован рейтинг специалистов по охране труда. При подведении итогов оценивались не только знания участников в области охраны труда, но и время, затраченное для ответа.</a:t>
            </a:r>
          </a:p>
          <a:p>
            <a:pPr indent="457200" algn="just"/>
            <a:r>
              <a:rPr lang="ru-RU" sz="1400" dirty="0">
                <a:latin typeface="Times New Roman" panose="02020603050405020304" pitchFamily="18" charset="0"/>
                <a:cs typeface="Times New Roman" panose="02020603050405020304" pitchFamily="18" charset="0"/>
              </a:rPr>
              <a:t>По итогам Всероссийской олимпиады определены лучшие специалисты по охране труда в каждом федеральном округе и в Российской Федерации</a:t>
            </a:r>
            <a:r>
              <a:rPr lang="ru-RU" sz="1400" dirty="0" smtClean="0">
                <a:latin typeface="Times New Roman" panose="02020603050405020304" pitchFamily="18" charset="0"/>
                <a:cs typeface="Times New Roman" panose="02020603050405020304" pitchFamily="18" charset="0"/>
              </a:rPr>
              <a:t>.</a:t>
            </a:r>
            <a:endParaRPr lang="ru-RU" sz="1400" dirty="0">
              <a:solidFill>
                <a:srgbClr val="171717"/>
              </a:solidFill>
              <a:latin typeface="Times New Roman" panose="02020603050405020304" pitchFamily="18" charset="0"/>
              <a:cs typeface="Times New Roman" panose="02020603050405020304" pitchFamily="18" charset="0"/>
            </a:endParaRP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248" y="577215"/>
            <a:ext cx="2430780" cy="1823085"/>
          </a:xfrm>
          <a:prstGeom prst="rect">
            <a:avLst/>
          </a:prstGeom>
        </p:spPr>
      </p:pic>
      <p:sp>
        <p:nvSpPr>
          <p:cNvPr id="24" name="Прямоугольник 23"/>
          <p:cNvSpPr/>
          <p:nvPr/>
        </p:nvSpPr>
        <p:spPr>
          <a:xfrm>
            <a:off x="868680" y="3874183"/>
            <a:ext cx="10094976" cy="338554"/>
          </a:xfrm>
          <a:prstGeom prst="rect">
            <a:avLst/>
          </a:prstGeom>
        </p:spPr>
        <p:txBody>
          <a:bodyPr wrap="square">
            <a:spAutoFit/>
          </a:bodyPr>
          <a:lstStyle/>
          <a:p>
            <a:pPr algn="ctr"/>
            <a:endParaRPr lang="ru-RU" sz="1600" b="1" dirty="0">
              <a:solidFill>
                <a:srgbClr val="000000"/>
              </a:solidFill>
              <a:effectLst/>
              <a:latin typeface="Times New Roman" panose="02020603050405020304" pitchFamily="18" charset="0"/>
              <a:cs typeface="Times New Roman" panose="02020603050405020304" pitchFamily="18" charset="0"/>
            </a:endParaRPr>
          </a:p>
        </p:txBody>
      </p:sp>
      <p:sp>
        <p:nvSpPr>
          <p:cNvPr id="26" name="Скругленный прямоугольник 25"/>
          <p:cNvSpPr/>
          <p:nvPr/>
        </p:nvSpPr>
        <p:spPr>
          <a:xfrm>
            <a:off x="3325368" y="1879453"/>
            <a:ext cx="8452104" cy="664685"/>
          </a:xfrm>
          <a:prstGeom prst="round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b="1" dirty="0" smtClean="0">
                <a:solidFill>
                  <a:srgbClr val="000000"/>
                </a:solidFill>
                <a:latin typeface="Times New Roman" panose="02020603050405020304" pitchFamily="18" charset="0"/>
                <a:cs typeface="Times New Roman" panose="02020603050405020304" pitchFamily="18" charset="0"/>
              </a:rPr>
              <a:t>в 2020 году во </a:t>
            </a:r>
            <a:r>
              <a:rPr lang="ru-RU" b="1" dirty="0">
                <a:solidFill>
                  <a:srgbClr val="000000"/>
                </a:solidFill>
                <a:latin typeface="Times New Roman" panose="02020603050405020304" pitchFamily="18" charset="0"/>
                <a:cs typeface="Times New Roman" panose="02020603050405020304" pitchFamily="18" charset="0"/>
              </a:rPr>
              <a:t>Всероссийской олимпиаде </a:t>
            </a:r>
            <a:r>
              <a:rPr lang="ru-RU" b="1" dirty="0" smtClean="0">
                <a:solidFill>
                  <a:srgbClr val="000000"/>
                </a:solidFill>
                <a:latin typeface="Times New Roman" panose="02020603050405020304" pitchFamily="18" charset="0"/>
                <a:cs typeface="Times New Roman" panose="02020603050405020304" pitchFamily="18" charset="0"/>
              </a:rPr>
              <a:t>приняло </a:t>
            </a:r>
            <a:r>
              <a:rPr lang="ru-RU" b="1" dirty="0">
                <a:solidFill>
                  <a:srgbClr val="000000"/>
                </a:solidFill>
                <a:latin typeface="Times New Roman" panose="02020603050405020304" pitchFamily="18" charset="0"/>
                <a:cs typeface="Times New Roman" panose="02020603050405020304" pitchFamily="18" charset="0"/>
              </a:rPr>
              <a:t>участие </a:t>
            </a:r>
            <a:endParaRPr lang="ru-RU" b="1" dirty="0" smtClean="0">
              <a:solidFill>
                <a:srgbClr val="000000"/>
              </a:solidFill>
              <a:latin typeface="Times New Roman" panose="02020603050405020304" pitchFamily="18" charset="0"/>
              <a:cs typeface="Times New Roman" panose="02020603050405020304" pitchFamily="18" charset="0"/>
            </a:endParaRPr>
          </a:p>
          <a:p>
            <a:pPr algn="ctr"/>
            <a:r>
              <a:rPr lang="ru-RU" b="1" dirty="0" smtClean="0">
                <a:solidFill>
                  <a:srgbClr val="000000"/>
                </a:solidFill>
                <a:latin typeface="Times New Roman" panose="02020603050405020304" pitchFamily="18" charset="0"/>
                <a:cs typeface="Times New Roman" panose="02020603050405020304" pitchFamily="18" charset="0"/>
              </a:rPr>
              <a:t>15360 </a:t>
            </a:r>
            <a:r>
              <a:rPr lang="ru-RU" b="1" dirty="0">
                <a:solidFill>
                  <a:srgbClr val="000000"/>
                </a:solidFill>
                <a:latin typeface="Times New Roman" panose="02020603050405020304" pitchFamily="18" charset="0"/>
                <a:cs typeface="Times New Roman" panose="02020603050405020304" pitchFamily="18" charset="0"/>
              </a:rPr>
              <a:t>специалистов по охране труда </a:t>
            </a:r>
            <a:r>
              <a:rPr lang="ru-RU" b="1" dirty="0" smtClean="0">
                <a:solidFill>
                  <a:srgbClr val="000000"/>
                </a:solidFill>
                <a:latin typeface="Times New Roman" panose="02020603050405020304" pitchFamily="18" charset="0"/>
                <a:cs typeface="Times New Roman" panose="02020603050405020304" pitchFamily="18" charset="0"/>
              </a:rPr>
              <a:t>из всех регионов России</a:t>
            </a:r>
            <a:endParaRPr lang="ru-RU" b="1" dirty="0">
              <a:solidFill>
                <a:srgbClr val="00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67" y="3890403"/>
            <a:ext cx="1693937" cy="2252327"/>
          </a:xfrm>
          <a:prstGeom prst="rect">
            <a:avLst/>
          </a:prstGeom>
          <a:ln>
            <a:noFill/>
          </a:ln>
          <a:effectLst>
            <a:outerShdw blurRad="190500" algn="tl" rotWithShape="0">
              <a:srgbClr val="000000">
                <a:alpha val="70000"/>
              </a:srgbClr>
            </a:outerShdw>
          </a:effectLst>
        </p:spPr>
      </p:pic>
      <p:sp>
        <p:nvSpPr>
          <p:cNvPr id="5" name="Прямоугольник 4"/>
          <p:cNvSpPr/>
          <p:nvPr/>
        </p:nvSpPr>
        <p:spPr>
          <a:xfrm>
            <a:off x="2315689" y="3600794"/>
            <a:ext cx="9708694" cy="2893100"/>
          </a:xfrm>
          <a:prstGeom prst="rect">
            <a:avLst/>
          </a:prstGeom>
        </p:spPr>
        <p:txBody>
          <a:bodyPr wrap="square">
            <a:spAutoFit/>
          </a:bodyPr>
          <a:lstStyle/>
          <a:p>
            <a:pPr indent="457200" algn="ctr"/>
            <a:endParaRPr lang="ru-RU" sz="1400" b="1" i="1" dirty="0" smtClean="0">
              <a:latin typeface="Times New Roman" panose="02020603050405020304" pitchFamily="18" charset="0"/>
              <a:cs typeface="Times New Roman" panose="02020603050405020304" pitchFamily="18" charset="0"/>
            </a:endParaRPr>
          </a:p>
          <a:p>
            <a:pPr indent="457200" algn="just"/>
            <a:r>
              <a:rPr lang="ru-RU" sz="1400" dirty="0">
                <a:latin typeface="Times New Roman" panose="02020603050405020304" pitchFamily="18" charset="0"/>
                <a:cs typeface="Times New Roman" panose="02020603050405020304" pitchFamily="18" charset="0"/>
              </a:rPr>
              <a:t>По итогам Всероссийской олимпиады определены лучшие специалисты по охране труда в каждом федеральном округе и в Российской Федерации.</a:t>
            </a:r>
          </a:p>
          <a:p>
            <a:pPr indent="457200" algn="just"/>
            <a:r>
              <a:rPr lang="ru-RU" sz="1400" b="1" dirty="0">
                <a:solidFill>
                  <a:srgbClr val="FF0000"/>
                </a:solidFill>
                <a:latin typeface="Times New Roman" panose="02020603050405020304" pitchFamily="18" charset="0"/>
                <a:cs typeface="Times New Roman" panose="02020603050405020304" pitchFamily="18" charset="0"/>
              </a:rPr>
              <a:t>Юлия Козырева </a:t>
            </a:r>
            <a:r>
              <a:rPr lang="ru-RU" sz="1400" dirty="0">
                <a:latin typeface="Times New Roman" panose="02020603050405020304" pitchFamily="18" charset="0"/>
                <a:cs typeface="Times New Roman" panose="02020603050405020304" pitchFamily="18" charset="0"/>
              </a:rPr>
              <a:t>– специалист по охране труда I категории службы охраны труда и промышленной безопасности управления «</a:t>
            </a:r>
            <a:r>
              <a:rPr lang="ru-RU" sz="1400" dirty="0" err="1">
                <a:latin typeface="Times New Roman" panose="02020603050405020304" pitchFamily="18" charset="0"/>
                <a:cs typeface="Times New Roman" panose="02020603050405020304" pitchFamily="18" charset="0"/>
              </a:rPr>
              <a:t>Сургутнефтепромхим</a:t>
            </a:r>
            <a:r>
              <a:rPr lang="ru-RU" sz="1400" dirty="0">
                <a:latin typeface="Times New Roman" panose="02020603050405020304" pitchFamily="18" charset="0"/>
                <a:cs typeface="Times New Roman" panose="02020603050405020304" pitchFamily="18" charset="0"/>
              </a:rPr>
              <a:t>» ПАО «Сургутнефтегаз» </a:t>
            </a:r>
            <a:r>
              <a:rPr lang="ru-RU" sz="1400" b="1" u="sng" dirty="0">
                <a:latin typeface="Times New Roman" panose="02020603050405020304" pitchFamily="18" charset="0"/>
                <a:cs typeface="Times New Roman" panose="02020603050405020304" pitchFamily="18" charset="0"/>
              </a:rPr>
              <a:t>стала лучшей в Уральском федеральном округе</a:t>
            </a:r>
            <a:r>
              <a:rPr lang="ru-RU" sz="1400" dirty="0">
                <a:latin typeface="Times New Roman" panose="02020603050405020304" pitchFamily="18" charset="0"/>
                <a:cs typeface="Times New Roman" panose="02020603050405020304" pitchFamily="18" charset="0"/>
              </a:rPr>
              <a:t>, </a:t>
            </a:r>
            <a:r>
              <a:rPr lang="ru-RU" sz="1400" b="1" dirty="0">
                <a:solidFill>
                  <a:srgbClr val="FF0000"/>
                </a:solidFill>
                <a:latin typeface="Times New Roman" panose="02020603050405020304" pitchFamily="18" charset="0"/>
                <a:cs typeface="Times New Roman" panose="02020603050405020304" pitchFamily="18" charset="0"/>
              </a:rPr>
              <a:t>набрав 5100 баллов за 625 секунд</a:t>
            </a:r>
            <a:r>
              <a:rPr lang="ru-RU" sz="1400" dirty="0">
                <a:latin typeface="Times New Roman" panose="02020603050405020304" pitchFamily="18" charset="0"/>
                <a:cs typeface="Times New Roman" panose="02020603050405020304" pitchFamily="18" charset="0"/>
              </a:rPr>
              <a:t>. </a:t>
            </a:r>
            <a:r>
              <a:rPr lang="ru-RU" sz="1400" b="1" u="sng" dirty="0">
                <a:latin typeface="Times New Roman" panose="02020603050405020304" pitchFamily="18" charset="0"/>
                <a:cs typeface="Times New Roman" panose="02020603050405020304" pitchFamily="18" charset="0"/>
              </a:rPr>
              <a:t>По Российской Федерации она занимает вторую строку в рейтинге </a:t>
            </a:r>
            <a:r>
              <a:rPr lang="ru-RU" sz="1400" dirty="0">
                <a:latin typeface="Times New Roman" panose="02020603050405020304" pitchFamily="18" charset="0"/>
                <a:cs typeface="Times New Roman" panose="02020603050405020304" pitchFamily="18" charset="0"/>
              </a:rPr>
              <a:t>специалистов по охране труда, уступив победителю всего несколько секунд.</a:t>
            </a:r>
          </a:p>
          <a:p>
            <a:pPr indent="457200" algn="ctr"/>
            <a:endParaRPr lang="ru-RU" sz="1400" dirty="0" smtClean="0">
              <a:latin typeface="Times New Roman" panose="02020603050405020304" pitchFamily="18" charset="0"/>
              <a:cs typeface="Times New Roman" panose="02020603050405020304" pitchFamily="18" charset="0"/>
            </a:endParaRPr>
          </a:p>
          <a:p>
            <a:pPr indent="457200"/>
            <a:endParaRPr lang="ru-RU" sz="1400" dirty="0">
              <a:latin typeface="Times New Roman" panose="02020603050405020304" pitchFamily="18" charset="0"/>
              <a:cs typeface="Times New Roman" panose="02020603050405020304" pitchFamily="18" charset="0"/>
            </a:endParaRPr>
          </a:p>
          <a:p>
            <a:pPr indent="457200"/>
            <a:endParaRPr lang="ru-RU" sz="1400" dirty="0" smtClean="0">
              <a:latin typeface="Times New Roman" panose="02020603050405020304" pitchFamily="18" charset="0"/>
              <a:cs typeface="Times New Roman" panose="02020603050405020304" pitchFamily="18" charset="0"/>
            </a:endParaRPr>
          </a:p>
          <a:p>
            <a:pPr indent="457200"/>
            <a:endParaRPr lang="ru-RU" sz="1400" dirty="0">
              <a:latin typeface="Times New Roman" panose="02020603050405020304" pitchFamily="18" charset="0"/>
              <a:cs typeface="Times New Roman" panose="02020603050405020304" pitchFamily="18" charset="0"/>
            </a:endParaRPr>
          </a:p>
          <a:p>
            <a:pPr indent="457200"/>
            <a:endParaRPr lang="ru-RU" sz="1400" dirty="0" smtClean="0">
              <a:latin typeface="Times New Roman" panose="02020603050405020304" pitchFamily="18" charset="0"/>
              <a:cs typeface="Times New Roman" panose="02020603050405020304" pitchFamily="18" charset="0"/>
            </a:endParaRPr>
          </a:p>
          <a:p>
            <a:pPr indent="457200"/>
            <a:endParaRPr lang="ru-RU" sz="1400" dirty="0" smtClean="0">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2519772710"/>
              </p:ext>
            </p:extLst>
          </p:nvPr>
        </p:nvGraphicFramePr>
        <p:xfrm>
          <a:off x="2113764" y="4851644"/>
          <a:ext cx="9910618" cy="1570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2939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22094" y="-59421"/>
            <a:ext cx="10634100"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ИНФОРМАЦИОННОЕ ОБЕСПЕЧЕНИЕ И ПРОПАГАНДА УЛУЧШЕНИЯ УСЛОВИЙ И ОХРАНЫ ТРУДА </a:t>
            </a:r>
            <a:endParaRPr lang="ru-RU" sz="1600" b="1" i="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03" y="615616"/>
            <a:ext cx="2514214" cy="1816437"/>
          </a:xfrm>
          <a:prstGeom prst="rect">
            <a:avLst/>
          </a:prstGeom>
        </p:spPr>
      </p:pic>
      <p:sp>
        <p:nvSpPr>
          <p:cNvPr id="8" name="Скругленный прямоугольник 7"/>
          <p:cNvSpPr/>
          <p:nvPr/>
        </p:nvSpPr>
        <p:spPr>
          <a:xfrm>
            <a:off x="2954956" y="686529"/>
            <a:ext cx="7998594" cy="15785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2438" algn="ctr"/>
            <a:r>
              <a:rPr lang="ru-RU" sz="1400" dirty="0">
                <a:solidFill>
                  <a:schemeClr val="tx1"/>
                </a:solidFill>
                <a:latin typeface="Times New Roman" panose="02020603050405020304" pitchFamily="18" charset="0"/>
                <a:ea typeface="Times New Roman" panose="02020603050405020304" pitchFamily="18" charset="0"/>
              </a:rPr>
              <a:t>В рамках реализации государственных полномочий в сфере охраны труда, переданных окружным </a:t>
            </a:r>
            <a:r>
              <a:rPr lang="ru-RU" sz="1400" dirty="0" smtClean="0">
                <a:solidFill>
                  <a:schemeClr val="tx1"/>
                </a:solidFill>
                <a:latin typeface="Times New Roman" panose="02020603050405020304" pitchFamily="18" charset="0"/>
                <a:ea typeface="Times New Roman" panose="02020603050405020304" pitchFamily="18" charset="0"/>
              </a:rPr>
              <a:t>законодательством, </a:t>
            </a:r>
            <a:r>
              <a:rPr lang="ru-RU" sz="1400" dirty="0">
                <a:solidFill>
                  <a:schemeClr val="tx1"/>
                </a:solidFill>
                <a:latin typeface="Times New Roman" panose="02020603050405020304" pitchFamily="18" charset="0"/>
                <a:ea typeface="Times New Roman" panose="02020603050405020304" pitchFamily="18" charset="0"/>
              </a:rPr>
              <a:t>в целях </a:t>
            </a:r>
            <a:r>
              <a:rPr lang="ru-RU" sz="1400" dirty="0" smtClean="0">
                <a:solidFill>
                  <a:schemeClr val="tx1"/>
                </a:solidFill>
                <a:latin typeface="Times New Roman" panose="02020603050405020304" pitchFamily="18" charset="0"/>
                <a:ea typeface="Times New Roman" panose="02020603050405020304" pitchFamily="18" charset="0"/>
              </a:rPr>
              <a:t>совершенствования работы </a:t>
            </a:r>
            <a:r>
              <a:rPr lang="ru-RU" sz="1400" dirty="0">
                <a:solidFill>
                  <a:schemeClr val="tx1"/>
                </a:solidFill>
                <a:latin typeface="Times New Roman" panose="02020603050405020304" pitchFamily="18" charset="0"/>
                <a:ea typeface="Times New Roman" panose="02020603050405020304" pitchFamily="18" charset="0"/>
              </a:rPr>
              <a:t>в сфере охраны </a:t>
            </a:r>
            <a:r>
              <a:rPr lang="ru-RU" sz="1400" dirty="0" smtClean="0">
                <a:solidFill>
                  <a:schemeClr val="tx1"/>
                </a:solidFill>
                <a:latin typeface="Times New Roman" panose="02020603050405020304" pitchFamily="18" charset="0"/>
                <a:ea typeface="Times New Roman" panose="02020603050405020304" pitchFamily="18" charset="0"/>
              </a:rPr>
              <a:t>труда и профилактики производственного травматизма и профессиональных заболеваний в организациях города </a:t>
            </a:r>
            <a:r>
              <a:rPr lang="ru-RU" sz="1400" dirty="0">
                <a:solidFill>
                  <a:schemeClr val="tx1"/>
                </a:solidFill>
                <a:latin typeface="Times New Roman" panose="02020603050405020304" pitchFamily="18" charset="0"/>
                <a:ea typeface="Times New Roman" panose="02020603050405020304" pitchFamily="18" charset="0"/>
              </a:rPr>
              <a:t>С</a:t>
            </a:r>
            <a:r>
              <a:rPr lang="ru-RU" sz="1400" dirty="0" smtClean="0">
                <a:solidFill>
                  <a:schemeClr val="tx1"/>
                </a:solidFill>
                <a:latin typeface="Times New Roman" panose="02020603050405020304" pitchFamily="18" charset="0"/>
                <a:ea typeface="Times New Roman" panose="02020603050405020304" pitchFamily="18" charset="0"/>
              </a:rPr>
              <a:t>ургута, управление </a:t>
            </a:r>
            <a:r>
              <a:rPr lang="ru-RU" sz="1400" dirty="0">
                <a:solidFill>
                  <a:schemeClr val="tx1"/>
                </a:solidFill>
                <a:latin typeface="Times New Roman" panose="02020603050405020304" pitchFamily="18" charset="0"/>
                <a:ea typeface="Times New Roman" panose="02020603050405020304" pitchFamily="18" charset="0"/>
              </a:rPr>
              <a:t>по труду Администрации города </a:t>
            </a:r>
            <a:r>
              <a:rPr lang="ru-RU" sz="1400" dirty="0" smtClean="0">
                <a:solidFill>
                  <a:schemeClr val="tx1"/>
                </a:solidFill>
                <a:latin typeface="Times New Roman" panose="02020603050405020304" pitchFamily="18" charset="0"/>
                <a:ea typeface="Times New Roman" panose="02020603050405020304" pitchFamily="18" charset="0"/>
              </a:rPr>
              <a:t>осуществляет </a:t>
            </a:r>
            <a:r>
              <a:rPr lang="ru-RU" sz="1400" dirty="0">
                <a:solidFill>
                  <a:schemeClr val="tx1"/>
                </a:solidFill>
                <a:latin typeface="Times New Roman" panose="02020603050405020304" pitchFamily="18" charset="0"/>
                <a:ea typeface="Times New Roman" panose="02020603050405020304" pitchFamily="18" charset="0"/>
              </a:rPr>
              <a:t>методическое руководство </a:t>
            </a:r>
            <a:r>
              <a:rPr lang="ru-RU" sz="1400" dirty="0" smtClean="0">
                <a:solidFill>
                  <a:schemeClr val="tx1"/>
                </a:solidFill>
                <a:latin typeface="Times New Roman" panose="02020603050405020304" pitchFamily="18" charset="0"/>
                <a:ea typeface="Times New Roman" panose="02020603050405020304" pitchFamily="18" charset="0"/>
              </a:rPr>
              <a:t>работой служб </a:t>
            </a:r>
            <a:r>
              <a:rPr lang="ru-RU" sz="1400" dirty="0">
                <a:solidFill>
                  <a:schemeClr val="tx1"/>
                </a:solidFill>
                <a:latin typeface="Times New Roman" panose="02020603050405020304" pitchFamily="18" charset="0"/>
                <a:ea typeface="Times New Roman" panose="02020603050405020304" pitchFamily="18" charset="0"/>
              </a:rPr>
              <a:t>охраны труда </a:t>
            </a:r>
            <a:r>
              <a:rPr lang="ru-RU" sz="1400" dirty="0" smtClean="0">
                <a:solidFill>
                  <a:schemeClr val="tx1"/>
                </a:solidFill>
                <a:latin typeface="Times New Roman" panose="02020603050405020304" pitchFamily="18" charset="0"/>
                <a:ea typeface="Times New Roman" panose="02020603050405020304" pitchFamily="18" charset="0"/>
              </a:rPr>
              <a:t>организаций </a:t>
            </a:r>
            <a:r>
              <a:rPr lang="ru-RU" sz="1400" dirty="0">
                <a:solidFill>
                  <a:schemeClr val="tx1"/>
                </a:solidFill>
                <a:latin typeface="Times New Roman" panose="02020603050405020304" pitchFamily="18" charset="0"/>
                <a:ea typeface="Times New Roman" panose="02020603050405020304" pitchFamily="18" charset="0"/>
              </a:rPr>
              <a:t>по следующим основным направлениям:</a:t>
            </a:r>
          </a:p>
        </p:txBody>
      </p:sp>
      <p:sp>
        <p:nvSpPr>
          <p:cNvPr id="9" name="Овал 8"/>
          <p:cNvSpPr/>
          <p:nvPr/>
        </p:nvSpPr>
        <p:spPr>
          <a:xfrm>
            <a:off x="343603" y="2620477"/>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solidFill>
                  <a:schemeClr val="tx1"/>
                </a:solidFill>
                <a:latin typeface="Times New Roman" panose="02020603050405020304" pitchFamily="18" charset="0"/>
                <a:ea typeface="Times New Roman" panose="02020603050405020304" pitchFamily="18" charset="0"/>
              </a:rPr>
              <a:t>информирование по вопросам охраны труда руководителей и специалистов по охране труда организаций города</a:t>
            </a:r>
            <a:endParaRPr lang="ru-RU" sz="1400">
              <a:solidFill>
                <a:schemeClr val="tx1"/>
              </a:solidFill>
            </a:endParaRPr>
          </a:p>
        </p:txBody>
      </p:sp>
      <p:sp>
        <p:nvSpPr>
          <p:cNvPr id="10" name="Овал 9"/>
          <p:cNvSpPr/>
          <p:nvPr/>
        </p:nvSpPr>
        <p:spPr>
          <a:xfrm>
            <a:off x="4261085" y="2620477"/>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ea typeface="Times New Roman" panose="02020603050405020304" pitchFamily="18" charset="0"/>
              </a:rPr>
              <a:t>организация и проведение конференций, совещаний, семинаров, круглых столов, </a:t>
            </a:r>
            <a:r>
              <a:rPr lang="ru-RU" sz="1400" dirty="0" smtClean="0">
                <a:solidFill>
                  <a:schemeClr val="tx1"/>
                </a:solidFill>
                <a:latin typeface="Times New Roman" panose="02020603050405020304" pitchFamily="18" charset="0"/>
                <a:ea typeface="Times New Roman" panose="02020603050405020304" pitchFamily="18" charset="0"/>
              </a:rPr>
              <a:t>мастер-классов, практикумов </a:t>
            </a:r>
            <a:r>
              <a:rPr lang="ru-RU" sz="1400" dirty="0">
                <a:solidFill>
                  <a:schemeClr val="tx1"/>
                </a:solidFill>
                <a:latin typeface="Times New Roman" panose="02020603050405020304" pitchFamily="18" charset="0"/>
                <a:ea typeface="Times New Roman" panose="02020603050405020304" pitchFamily="18" charset="0"/>
              </a:rPr>
              <a:t>по охране труда</a:t>
            </a:r>
            <a:endParaRPr lang="ru-RU" sz="1400" dirty="0">
              <a:solidFill>
                <a:schemeClr val="tx1"/>
              </a:solidFill>
            </a:endParaRPr>
          </a:p>
        </p:txBody>
      </p:sp>
      <p:sp>
        <p:nvSpPr>
          <p:cNvPr id="11" name="Овал 10"/>
          <p:cNvSpPr/>
          <p:nvPr/>
        </p:nvSpPr>
        <p:spPr>
          <a:xfrm>
            <a:off x="362126" y="4477861"/>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rPr>
              <a:t>размещение в местных средствах массовой информации материалов по охране труда</a:t>
            </a:r>
            <a:endParaRPr lang="ru-RU" sz="1400" dirty="0">
              <a:solidFill>
                <a:schemeClr val="tx1"/>
              </a:solidFill>
            </a:endParaRPr>
          </a:p>
        </p:txBody>
      </p:sp>
      <p:sp>
        <p:nvSpPr>
          <p:cNvPr id="12" name="Овал 11"/>
          <p:cNvSpPr/>
          <p:nvPr/>
        </p:nvSpPr>
        <p:spPr>
          <a:xfrm>
            <a:off x="4261084" y="4412638"/>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ea typeface="Times New Roman" panose="02020603050405020304" pitchFamily="18" charset="0"/>
              </a:rPr>
              <a:t>организация и проведение городских конкурсных мероприятий по охране труда</a:t>
            </a:r>
            <a:endParaRPr lang="ru-RU" sz="1400" dirty="0">
              <a:solidFill>
                <a:schemeClr val="tx1"/>
              </a:solidFill>
            </a:endParaRPr>
          </a:p>
        </p:txBody>
      </p:sp>
      <p:sp>
        <p:nvSpPr>
          <p:cNvPr id="13" name="Овал 12"/>
          <p:cNvSpPr/>
          <p:nvPr/>
        </p:nvSpPr>
        <p:spPr>
          <a:xfrm>
            <a:off x="8167035" y="2672468"/>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rPr>
              <a:t>организация работы межведомственной комиссии по охране труда при Администрации города</a:t>
            </a:r>
            <a:endParaRPr lang="ru-RU" sz="1400" dirty="0">
              <a:solidFill>
                <a:schemeClr val="tx1"/>
              </a:solidFill>
            </a:endParaRPr>
          </a:p>
        </p:txBody>
      </p:sp>
      <p:sp>
        <p:nvSpPr>
          <p:cNvPr id="14" name="Овал 13"/>
          <p:cNvSpPr/>
          <p:nvPr/>
        </p:nvSpPr>
        <p:spPr>
          <a:xfrm>
            <a:off x="8167034" y="4463382"/>
            <a:ext cx="3573879" cy="12705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chemeClr val="tx1"/>
                </a:solidFill>
                <a:latin typeface="Times New Roman" panose="02020603050405020304" pitchFamily="18" charset="0"/>
                <a:ea typeface="Times New Roman" panose="02020603050405020304" pitchFamily="18" charset="0"/>
              </a:rPr>
              <a:t>посещение работодателей в целях обследования состояний условий и охраны труда с проведением консультаций </a:t>
            </a:r>
            <a:r>
              <a:rPr lang="ru-RU" sz="1300" dirty="0" smtClean="0">
                <a:solidFill>
                  <a:schemeClr val="tx1"/>
                </a:solidFill>
                <a:latin typeface="Times New Roman" panose="02020603050405020304" pitchFamily="18" charset="0"/>
                <a:ea typeface="Times New Roman" panose="02020603050405020304" pitchFamily="18" charset="0"/>
              </a:rPr>
              <a:t>и </a:t>
            </a:r>
            <a:r>
              <a:rPr lang="ru-RU" sz="1300" dirty="0">
                <a:solidFill>
                  <a:schemeClr val="tx1"/>
                </a:solidFill>
                <a:latin typeface="Times New Roman" panose="02020603050405020304" pitchFamily="18" charset="0"/>
                <a:ea typeface="Times New Roman" panose="02020603050405020304" pitchFamily="18" charset="0"/>
              </a:rPr>
              <a:t>мониторинга документов по охране труда</a:t>
            </a:r>
          </a:p>
        </p:txBody>
      </p:sp>
    </p:spTree>
    <p:extLst>
      <p:ext uri="{BB962C8B-B14F-4D97-AF65-F5344CB8AC3E}">
        <p14:creationId xmlns:p14="http://schemas.microsoft.com/office/powerpoint/2010/main" val="1939859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46304" y="100584"/>
            <a:ext cx="6729984"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«НУЛЕВОЙ ТРАВМАТИЗМ: ИСТОРИЯ И СОВРЕМЕННОСТЬ»</a:t>
            </a:r>
            <a:endParaRPr lang="ru-RU" sz="1600" b="1"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46304" y="619620"/>
            <a:ext cx="6464808" cy="1169551"/>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Россия присоединилась к глобальной кампании по продвижению концепции «нулевого травматизма». Министерство труда и социальной защиты РФ и Международная ассоциация социального обеспечения (МАСО) подписали Меморандум о взаимопонимании и сотрудничестве. Развитие и продвижение концепции «нулевого травматизма» в России – главная цель совместной работы.</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39421" y="3156612"/>
            <a:ext cx="4321361" cy="158647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112" y="539722"/>
            <a:ext cx="2689859" cy="1236468"/>
          </a:xfrm>
          <a:prstGeom prst="rect">
            <a:avLst/>
          </a:prstGeom>
        </p:spPr>
      </p:pic>
      <p:sp>
        <p:nvSpPr>
          <p:cNvPr id="8" name="Прямоугольник 7"/>
          <p:cNvSpPr/>
          <p:nvPr/>
        </p:nvSpPr>
        <p:spPr>
          <a:xfrm>
            <a:off x="1787651" y="1663849"/>
            <a:ext cx="10277679" cy="4832092"/>
          </a:xfrm>
          <a:prstGeom prst="rect">
            <a:avLst/>
          </a:prstGeom>
        </p:spPr>
        <p:txBody>
          <a:bodyPr wrap="square">
            <a:spAutoFit/>
          </a:bodyPr>
          <a:lstStyle/>
          <a:p>
            <a:pPr indent="447675" algn="just"/>
            <a:r>
              <a:rPr lang="ru-RU" sz="1400" dirty="0">
                <a:latin typeface="Times New Roman" panose="02020603050405020304" pitchFamily="18" charset="0"/>
                <a:cs typeface="Times New Roman" panose="02020603050405020304" pitchFamily="18" charset="0"/>
              </a:rPr>
              <a:t>30 апреля 2019 года на заседании Межведомственной комиссии по охране труда при Правительстве ХМАО-Югры утверждена типовая Программа «Нулевой травматизм» (далее – Программа).</a:t>
            </a:r>
          </a:p>
          <a:p>
            <a:pPr indent="447675" algn="just"/>
            <a:r>
              <a:rPr lang="ru-RU" sz="1400" dirty="0">
                <a:latin typeface="Times New Roman" panose="02020603050405020304" pitchFamily="18" charset="0"/>
                <a:cs typeface="Times New Roman" panose="02020603050405020304" pitchFamily="18" charset="0"/>
              </a:rPr>
              <a:t>Программа устанавливает общие организационно-технические мероприятия, направленные на сохранение жизни и здоровья работников в процессе их трудовой деятельности. Важнейшим фактором, определяющим необходимость разработки и реализации Программы, является социальная значимость повышения качества жизни и сохранения здоровья трудоспособного населения.</a:t>
            </a:r>
          </a:p>
          <a:p>
            <a:pPr indent="447675" algn="just"/>
            <a:r>
              <a:rPr lang="ru-RU" sz="1400" dirty="0">
                <a:latin typeface="Times New Roman" panose="02020603050405020304" pitchFamily="18" charset="0"/>
                <a:cs typeface="Times New Roman" panose="02020603050405020304" pitchFamily="18" charset="0"/>
              </a:rPr>
              <a:t>Основными целями Программы являются:</a:t>
            </a:r>
          </a:p>
          <a:p>
            <a:pPr indent="447675" algn="just"/>
            <a:r>
              <a:rPr lang="ru-RU" sz="1400" dirty="0">
                <a:latin typeface="Times New Roman" panose="02020603050405020304" pitchFamily="18" charset="0"/>
                <a:cs typeface="Times New Roman" panose="02020603050405020304" pitchFamily="18" charset="0"/>
              </a:rPr>
              <a:t>- обеспечение безопасности и здоровья работников на рабочих местах;</a:t>
            </a:r>
          </a:p>
          <a:p>
            <a:pPr indent="447675" algn="just"/>
            <a:r>
              <a:rPr lang="ru-RU" sz="1400" dirty="0">
                <a:latin typeface="Times New Roman" panose="02020603050405020304" pitchFamily="18" charset="0"/>
                <a:cs typeface="Times New Roman" panose="02020603050405020304" pitchFamily="18" charset="0"/>
              </a:rPr>
              <a:t>- предотвращение несчастных случаев на производстве;</a:t>
            </a:r>
          </a:p>
          <a:p>
            <a:pPr indent="447675" algn="just"/>
            <a:r>
              <a:rPr lang="ru-RU" sz="1400" dirty="0">
                <a:latin typeface="Times New Roman" panose="02020603050405020304" pitchFamily="18" charset="0"/>
                <a:cs typeface="Times New Roman" panose="02020603050405020304" pitchFamily="18" charset="0"/>
              </a:rPr>
              <a:t>- обеспечение соответствия оборудования и процессов производства государственным нормативным требованиям по охране труда.  </a:t>
            </a:r>
          </a:p>
          <a:p>
            <a:pPr indent="447675" algn="just"/>
            <a:r>
              <a:rPr lang="ru-RU" sz="1400" dirty="0">
                <a:latin typeface="Times New Roman" panose="02020603050405020304" pitchFamily="18" charset="0"/>
                <a:cs typeface="Times New Roman" panose="02020603050405020304" pitchFamily="18" charset="0"/>
              </a:rPr>
              <a:t>Программой предусмотрена реализация скоординированных действий работодателя, направленных на обеспечение жизни и здоровья работника в процессе его трудовой деятельности.</a:t>
            </a:r>
          </a:p>
          <a:p>
            <a:pPr indent="447675" algn="just"/>
            <a:r>
              <a:rPr lang="ru-RU" sz="1400" dirty="0">
                <a:latin typeface="Times New Roman" panose="02020603050405020304" pitchFamily="18" charset="0"/>
                <a:cs typeface="Times New Roman" panose="02020603050405020304" pitchFamily="18" charset="0"/>
              </a:rPr>
              <a:t>Перечень мероприятий Программы включает в себя семь ключевых направлений:</a:t>
            </a:r>
          </a:p>
          <a:p>
            <a:pPr indent="447675" algn="just"/>
            <a:r>
              <a:rPr lang="ru-RU" sz="1400" dirty="0">
                <a:latin typeface="Times New Roman" panose="02020603050405020304" pitchFamily="18" charset="0"/>
                <a:cs typeface="Times New Roman" panose="02020603050405020304" pitchFamily="18" charset="0"/>
              </a:rPr>
              <a:t>1. Стать лидером – показать приверженность принципам.</a:t>
            </a:r>
          </a:p>
          <a:p>
            <a:pPr indent="447675" algn="just"/>
            <a:r>
              <a:rPr lang="ru-RU" sz="1400" dirty="0">
                <a:latin typeface="Times New Roman" panose="02020603050405020304" pitchFamily="18" charset="0"/>
                <a:cs typeface="Times New Roman" panose="02020603050405020304" pitchFamily="18" charset="0"/>
              </a:rPr>
              <a:t>2. Выявлять угрозы – контролировать риски.</a:t>
            </a:r>
          </a:p>
          <a:p>
            <a:pPr indent="447675" algn="just"/>
            <a:r>
              <a:rPr lang="ru-RU" sz="1400" dirty="0">
                <a:latin typeface="Times New Roman" panose="02020603050405020304" pitchFamily="18" charset="0"/>
                <a:cs typeface="Times New Roman" panose="02020603050405020304" pitchFamily="18" charset="0"/>
              </a:rPr>
              <a:t>3. Определять цели – разрабатывать программы.</a:t>
            </a:r>
          </a:p>
          <a:p>
            <a:pPr indent="447675" algn="just"/>
            <a:r>
              <a:rPr lang="ru-RU" sz="1400" dirty="0">
                <a:latin typeface="Times New Roman" panose="02020603050405020304" pitchFamily="18" charset="0"/>
                <a:cs typeface="Times New Roman" panose="02020603050405020304" pitchFamily="18" charset="0"/>
              </a:rPr>
              <a:t>4. Создать систему безопасности и гигиены труда – достичь высокого уровня организации.</a:t>
            </a:r>
          </a:p>
          <a:p>
            <a:pPr indent="447675" algn="just"/>
            <a:r>
              <a:rPr lang="ru-RU" sz="1400" dirty="0">
                <a:latin typeface="Times New Roman" panose="02020603050405020304" pitchFamily="18" charset="0"/>
                <a:cs typeface="Times New Roman" panose="02020603050405020304" pitchFamily="18" charset="0"/>
              </a:rPr>
              <a:t>5. Обеспечивать безопасность и гигиену на рабочих местах, при работе со станками и оборудованием.</a:t>
            </a:r>
          </a:p>
          <a:p>
            <a:pPr indent="447675" algn="just"/>
            <a:r>
              <a:rPr lang="ru-RU" sz="1400" dirty="0">
                <a:latin typeface="Times New Roman" panose="02020603050405020304" pitchFamily="18" charset="0"/>
                <a:cs typeface="Times New Roman" panose="02020603050405020304" pitchFamily="18" charset="0"/>
              </a:rPr>
              <a:t>6. Повышать квалификацию – развивать профессиональные навыки.</a:t>
            </a:r>
          </a:p>
          <a:p>
            <a:pPr indent="447675" algn="just"/>
            <a:r>
              <a:rPr lang="ru-RU" sz="1400" dirty="0">
                <a:latin typeface="Times New Roman" panose="02020603050405020304" pitchFamily="18" charset="0"/>
                <a:cs typeface="Times New Roman" panose="02020603050405020304" pitchFamily="18" charset="0"/>
              </a:rPr>
              <a:t>7. Инвестировать в кадры – мотивировать посредством участия.</a:t>
            </a:r>
          </a:p>
          <a:p>
            <a:pPr indent="447675" algn="just"/>
            <a:r>
              <a:rPr lang="ru-RU" sz="1400" dirty="0">
                <a:latin typeface="Times New Roman" panose="02020603050405020304" pitchFamily="18" charset="0"/>
                <a:cs typeface="Times New Roman" panose="02020603050405020304" pitchFamily="18" charset="0"/>
                <a:hlinkClick r:id="rId5"/>
              </a:rPr>
              <a:t>Типовая программа «Нулевой </a:t>
            </a:r>
            <a:r>
              <a:rPr lang="ru-RU" sz="1400" dirty="0" smtClean="0">
                <a:latin typeface="Times New Roman" panose="02020603050405020304" pitchFamily="18" charset="0"/>
                <a:cs typeface="Times New Roman" panose="02020603050405020304" pitchFamily="18" charset="0"/>
                <a:hlinkClick r:id="rId5"/>
              </a:rPr>
              <a:t>травматизм»</a:t>
            </a:r>
            <a:r>
              <a:rPr lang="ru-RU" sz="1400" dirty="0">
                <a:latin typeface="Times New Roman" panose="02020603050405020304" pitchFamily="18" charset="0"/>
                <a:cs typeface="Times New Roman" panose="02020603050405020304" pitchFamily="18" charset="0"/>
                <a:hlinkClick r:id="rId5"/>
              </a:rPr>
              <a:t> </a:t>
            </a:r>
            <a:r>
              <a:rPr lang="ru-RU" sz="1400" dirty="0">
                <a:latin typeface="Times New Roman" panose="02020603050405020304" pitchFamily="18" charset="0"/>
                <a:cs typeface="Times New Roman" panose="02020603050405020304" pitchFamily="18" charset="0"/>
              </a:rPr>
              <a:t>размещена на официальном портале Департамента труда и занятости населения ХМАО-Югры в </a:t>
            </a:r>
            <a:r>
              <a:rPr lang="ru-RU" sz="1400" dirty="0" smtClean="0">
                <a:latin typeface="Times New Roman" panose="02020603050405020304" pitchFamily="18" charset="0"/>
                <a:cs typeface="Times New Roman" panose="02020603050405020304" pitchFamily="18" charset="0"/>
              </a:rPr>
              <a:t>разделе </a:t>
            </a:r>
            <a:r>
              <a:rPr lang="ru-RU" sz="1400" dirty="0">
                <a:latin typeface="Times New Roman" panose="02020603050405020304" pitchFamily="18" charset="0"/>
                <a:cs typeface="Times New Roman" panose="02020603050405020304" pitchFamily="18" charset="0"/>
              </a:rPr>
              <a:t>«Социально-трудовые отношения» </a:t>
            </a:r>
            <a:r>
              <a:rPr lang="ru-RU" sz="1400" dirty="0" smtClean="0">
                <a:latin typeface="Times New Roman" panose="02020603050405020304" pitchFamily="18" charset="0"/>
                <a:cs typeface="Times New Roman" panose="02020603050405020304" pitchFamily="18" charset="0"/>
              </a:rPr>
              <a:t>в подразделе </a:t>
            </a:r>
            <a:r>
              <a:rPr lang="ru-RU" sz="1400" dirty="0">
                <a:latin typeface="Times New Roman" panose="02020603050405020304" pitchFamily="18" charset="0"/>
                <a:cs typeface="Times New Roman" panose="02020603050405020304" pitchFamily="18" charset="0"/>
              </a:rPr>
              <a:t>«Охрана труда».</a:t>
            </a:r>
            <a:endParaRPr lang="ru-RU" sz="1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941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sp>
        <p:nvSpPr>
          <p:cNvPr id="4" name="Прямоугольник 3"/>
          <p:cNvSpPr/>
          <p:nvPr/>
        </p:nvSpPr>
        <p:spPr>
          <a:xfrm>
            <a:off x="212552" y="627347"/>
            <a:ext cx="11820952" cy="1600438"/>
          </a:xfrm>
          <a:prstGeom prst="rect">
            <a:avLst/>
          </a:prstGeom>
        </p:spPr>
        <p:txBody>
          <a:bodyPr wrap="square">
            <a:spAutoFit/>
          </a:bodyPr>
          <a:lstStyle/>
          <a:p>
            <a:pPr indent="457200" algn="just">
              <a:spcAft>
                <a:spcPts val="0"/>
              </a:spcAft>
            </a:pPr>
            <a:r>
              <a:rPr lang="ru-RU" sz="1400" dirty="0">
                <a:latin typeface="Times New Roman" panose="02020603050405020304" pitchFamily="18" charset="0"/>
                <a:ea typeface="Calibri" panose="020F0502020204030204" pitchFamily="34" charset="0"/>
              </a:rPr>
              <a:t>В 2019 году в организациях города Сургута произошел 61 несчастный </a:t>
            </a:r>
            <a:r>
              <a:rPr lang="ru-RU" sz="1400" dirty="0" smtClean="0">
                <a:latin typeface="Times New Roman" panose="02020603050405020304" pitchFamily="18" charset="0"/>
                <a:ea typeface="Calibri" panose="020F0502020204030204" pitchFamily="34" charset="0"/>
              </a:rPr>
              <a:t>случай с </a:t>
            </a:r>
            <a:r>
              <a:rPr lang="ru-RU" sz="1400" dirty="0">
                <a:latin typeface="Times New Roman" panose="02020603050405020304" pitchFamily="18" charset="0"/>
                <a:ea typeface="Calibri" panose="020F0502020204030204" pitchFamily="34" charset="0"/>
              </a:rPr>
              <a:t>тяжёлыми последствиями, в которых пострадало 62 человека</a:t>
            </a:r>
            <a:r>
              <a:rPr lang="ru-RU" sz="1400" dirty="0" smtClean="0">
                <a:latin typeface="Times New Roman" panose="02020603050405020304" pitchFamily="18" charset="0"/>
                <a:ea typeface="Calibri" panose="020F0502020204030204" pitchFamily="34" charset="0"/>
              </a:rPr>
              <a:t>,                           </a:t>
            </a:r>
            <a:r>
              <a:rPr lang="ru-RU" sz="1400" dirty="0">
                <a:latin typeface="Times New Roman" panose="02020603050405020304" pitchFamily="18" charset="0"/>
                <a:ea typeface="Calibri" panose="020F0502020204030204" pitchFamily="34" charset="0"/>
              </a:rPr>
              <a:t>в том </a:t>
            </a:r>
            <a:r>
              <a:rPr lang="ru-RU" sz="1400" dirty="0" smtClean="0">
                <a:latin typeface="Times New Roman" panose="02020603050405020304" pitchFamily="18" charset="0"/>
                <a:ea typeface="Calibri" panose="020F0502020204030204" pitchFamily="34" charset="0"/>
              </a:rPr>
              <a:t>числе 29 </a:t>
            </a:r>
            <a:r>
              <a:rPr lang="ru-RU" sz="1400" dirty="0">
                <a:latin typeface="Times New Roman" panose="02020603050405020304" pitchFamily="18" charset="0"/>
                <a:ea typeface="Calibri" panose="020F0502020204030204" pitchFamily="34" charset="0"/>
              </a:rPr>
              <a:t>со смертельным исходом. </a:t>
            </a:r>
            <a:endParaRPr lang="ru-RU" sz="1400" dirty="0">
              <a:latin typeface="Times New Roman" panose="02020603050405020304" pitchFamily="18" charset="0"/>
              <a:ea typeface="Times New Roman" panose="02020603050405020304" pitchFamily="18" charset="0"/>
            </a:endParaRPr>
          </a:p>
          <a:p>
            <a:pPr indent="457200" algn="just">
              <a:spcAft>
                <a:spcPts val="0"/>
              </a:spcAft>
            </a:pPr>
            <a:r>
              <a:rPr lang="ru-RU" sz="1400" dirty="0">
                <a:latin typeface="Times New Roman" panose="02020603050405020304" pitchFamily="18" charset="0"/>
                <a:ea typeface="Times New Roman" panose="02020603050405020304" pitchFamily="18" charset="0"/>
              </a:rPr>
              <a:t>Анализируя количество зарегистрированных случаев и пострадавших в них работников за последние 5 лет, в 2019 году наблюдается увеличение</a:t>
            </a:r>
            <a:r>
              <a:rPr lang="ru-RU" sz="1400" i="1" dirty="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общего количества несчастных случаев в организациях города на 3% в сравнении с началом анализируемого периода (2015 годом), при этом, количество пострадавших в несчастных случаях уменьшилось на 3%, а количество случаев со смертельным исходом снизилось на 29%.</a:t>
            </a:r>
          </a:p>
          <a:p>
            <a:pPr indent="457200" algn="just">
              <a:spcAft>
                <a:spcPts val="0"/>
              </a:spcAft>
            </a:pPr>
            <a:r>
              <a:rPr lang="ru-RU" sz="1400" dirty="0">
                <a:latin typeface="Times New Roman" panose="02020603050405020304" pitchFamily="18" charset="0"/>
                <a:ea typeface="Times New Roman" panose="02020603050405020304" pitchFamily="18" charset="0"/>
              </a:rPr>
              <a:t>В анализируемом пятилетнем периоде показатели травматизма в организациях муниципального образования распределились следующим образом:</a:t>
            </a:r>
            <a:endParaRPr lang="ru-RU" sz="1400" dirty="0">
              <a:effectLst/>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3110963" y="2399129"/>
            <a:ext cx="6096000" cy="430887"/>
          </a:xfrm>
          <a:prstGeom prst="rect">
            <a:avLst/>
          </a:prstGeom>
        </p:spPr>
        <p:txBody>
          <a:bodyPr>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Показатели травматизма в организациях города Сургута за период с 2015 года по 2019 год (включая случаи с производством связанные и не связанные)</a:t>
            </a:r>
            <a:endParaRPr lang="ru-RU" sz="1100" dirty="0">
              <a:effectLst/>
              <a:latin typeface="Times New Roman" panose="02020603050405020304" pitchFamily="18" charset="0"/>
              <a:ea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2278822" y="3001360"/>
            <a:ext cx="7402241" cy="30967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06720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sp>
        <p:nvSpPr>
          <p:cNvPr id="4" name="Прямоугольник 3"/>
          <p:cNvSpPr/>
          <p:nvPr/>
        </p:nvSpPr>
        <p:spPr>
          <a:xfrm>
            <a:off x="256032" y="612845"/>
            <a:ext cx="11695176" cy="1815882"/>
          </a:xfrm>
          <a:prstGeom prst="rect">
            <a:avLst/>
          </a:prstGeom>
        </p:spPr>
        <p:txBody>
          <a:bodyPr wrap="square">
            <a:spAutoFit/>
          </a:bodyPr>
          <a:lstStyle/>
          <a:p>
            <a:pPr indent="447675" algn="just">
              <a:spcAft>
                <a:spcPts val="0"/>
              </a:spcAft>
            </a:pPr>
            <a:r>
              <a:rPr lang="ru-RU" sz="1400" dirty="0">
                <a:latin typeface="Times New Roman" panose="02020603050405020304" pitchFamily="18" charset="0"/>
                <a:ea typeface="Calibri" panose="020F0502020204030204" pitchFamily="34" charset="0"/>
              </a:rPr>
              <a:t>Из общего количества зарегистрированных несчастных случаев в 2019 году, 36 </a:t>
            </a:r>
            <a:r>
              <a:rPr lang="ru-RU" sz="1400" dirty="0">
                <a:latin typeface="Times New Roman" panose="02020603050405020304" pitchFamily="18" charset="0"/>
                <a:ea typeface="Times New Roman" panose="02020603050405020304" pitchFamily="18" charset="0"/>
              </a:rPr>
              <a:t>несчастных случаев</a:t>
            </a:r>
            <a:r>
              <a:rPr lang="ru-RU" sz="1400" dirty="0">
                <a:latin typeface="Times New Roman" panose="02020603050405020304" pitchFamily="18" charset="0"/>
                <a:ea typeface="Calibri" panose="020F0502020204030204" pitchFamily="34" charset="0"/>
              </a:rPr>
              <a:t> </a:t>
            </a:r>
            <a:r>
              <a:rPr lang="ru-RU" sz="1400" dirty="0" smtClean="0">
                <a:latin typeface="Times New Roman" panose="02020603050405020304" pitchFamily="18" charset="0"/>
                <a:ea typeface="Calibri" panose="020F0502020204030204" pitchFamily="34" charset="0"/>
              </a:rPr>
              <a:t>связаны </a:t>
            </a:r>
            <a:r>
              <a:rPr lang="ru-RU" sz="1400" dirty="0">
                <a:latin typeface="Times New Roman" panose="02020603050405020304" pitchFamily="18" charset="0"/>
                <a:ea typeface="Calibri" panose="020F0502020204030204" pitchFamily="34" charset="0"/>
              </a:rPr>
              <a:t>с производством</a:t>
            </a:r>
            <a:r>
              <a:rPr lang="ru-RU" sz="1400" dirty="0">
                <a:latin typeface="Times New Roman" panose="02020603050405020304" pitchFamily="18" charset="0"/>
                <a:ea typeface="Times New Roman" panose="02020603050405020304" pitchFamily="18" charset="0"/>
              </a:rPr>
              <a:t>: групповых несчастных случаев (с тяжелым и смертельным исходом) – 1, несчастных случаев с тяжелым исходом – 29, со смертельным исходом – 6.</a:t>
            </a:r>
          </a:p>
          <a:p>
            <a:pPr algn="just">
              <a:spcAft>
                <a:spcPts val="0"/>
              </a:spcAft>
            </a:pPr>
            <a:r>
              <a:rPr lang="ru-RU" sz="1400" dirty="0">
                <a:latin typeface="Times New Roman" panose="02020603050405020304" pitchFamily="18" charset="0"/>
                <a:ea typeface="Times New Roman" panose="02020603050405020304" pitchFamily="18" charset="0"/>
              </a:rPr>
              <a:t>В сравнении с 2015 годом в 2019 году наблюдается увеличение количества несчастных случаев, связанных с производством на 16%. В сравнении с аналогичным периодом 2018 года производственный травматизм так же увеличился на 16%.</a:t>
            </a:r>
          </a:p>
          <a:p>
            <a:pPr algn="just">
              <a:spcAft>
                <a:spcPts val="0"/>
              </a:spcAft>
            </a:pPr>
            <a:r>
              <a:rPr lang="ru-RU" sz="1400" dirty="0">
                <a:latin typeface="Times New Roman" panose="02020603050405020304" pitchFamily="18" charset="0"/>
                <a:ea typeface="Times New Roman" panose="02020603050405020304" pitchFamily="18" charset="0"/>
              </a:rPr>
              <a:t>При этом, в сравнении с 2015 годом, в 2019 году в два раза уменьшилось количество несчастных случаев на производстве со смертельным исходом, также снизилось количество групповых несчастных случаев на 25%, но травматизм с тяжелыми последствиями в два раза вырос. В сравнении с аналогичным периодом 2018 года также отмечается снижение количества групповых несчастных случаев на производстве на 83%, но при этом наблюдается увеличение несчастных случаев на производстве с тяжелым исходом на 53%, смертельный травматизм – без изменений.</a:t>
            </a:r>
            <a:endParaRPr lang="ru-RU" sz="1400" dirty="0">
              <a:effectLst/>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2947416" y="2610685"/>
            <a:ext cx="6635496" cy="430887"/>
          </a:xfrm>
          <a:prstGeom prst="rect">
            <a:avLst/>
          </a:prstGeom>
        </p:spPr>
        <p:txBody>
          <a:bodyPr wrap="square">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Количество несчастных случаев, </a:t>
            </a:r>
            <a:r>
              <a:rPr lang="ru-RU" sz="1100" i="1" dirty="0" smtClean="0">
                <a:latin typeface="Times New Roman" panose="02020603050405020304" pitchFamily="18" charset="0"/>
                <a:ea typeface="Times New Roman" panose="02020603050405020304" pitchFamily="18" charset="0"/>
              </a:rPr>
              <a:t>связанных </a:t>
            </a:r>
            <a:r>
              <a:rPr lang="ru-RU" sz="1100" i="1" dirty="0">
                <a:latin typeface="Times New Roman" panose="02020603050405020304" pitchFamily="18" charset="0"/>
                <a:ea typeface="Times New Roman" panose="02020603050405020304" pitchFamily="18" charset="0"/>
              </a:rPr>
              <a:t>с производством, происшедших </a:t>
            </a:r>
            <a:endParaRPr lang="ru-RU" sz="1100" dirty="0">
              <a:latin typeface="Times New Roman" panose="02020603050405020304" pitchFamily="18" charset="0"/>
              <a:ea typeface="Times New Roman" panose="02020603050405020304" pitchFamily="18" charset="0"/>
            </a:endParaRPr>
          </a:p>
          <a:p>
            <a:pPr algn="ctr">
              <a:spcAft>
                <a:spcPts val="0"/>
              </a:spcAft>
            </a:pPr>
            <a:r>
              <a:rPr lang="ru-RU" sz="1100" i="1" dirty="0">
                <a:latin typeface="Times New Roman" panose="02020603050405020304" pitchFamily="18" charset="0"/>
                <a:ea typeface="Times New Roman" panose="02020603050405020304" pitchFamily="18" charset="0"/>
              </a:rPr>
              <a:t>в организациях города Сургута за период 2015 года по 2019 год</a:t>
            </a:r>
            <a:endParaRPr lang="ru-RU" sz="1100"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979147" y="3133222"/>
            <a:ext cx="6673109" cy="296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2643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sp>
        <p:nvSpPr>
          <p:cNvPr id="4" name="Прямоугольник 3"/>
          <p:cNvSpPr/>
          <p:nvPr/>
        </p:nvSpPr>
        <p:spPr>
          <a:xfrm>
            <a:off x="166832" y="707196"/>
            <a:ext cx="11558016" cy="1169551"/>
          </a:xfrm>
          <a:prstGeom prst="rect">
            <a:avLst/>
          </a:prstGeom>
        </p:spPr>
        <p:txBody>
          <a:bodyPr wrap="square">
            <a:spAutoFit/>
          </a:bodyPr>
          <a:lstStyle/>
          <a:p>
            <a:pPr indent="447675" algn="just">
              <a:spcAft>
                <a:spcPts val="0"/>
              </a:spcAft>
            </a:pPr>
            <a:r>
              <a:rPr lang="ru-RU" sz="1400" dirty="0">
                <a:latin typeface="Times New Roman" panose="02020603050405020304" pitchFamily="18" charset="0"/>
                <a:ea typeface="Times New Roman" panose="02020603050405020304" pitchFamily="18" charset="0"/>
              </a:rPr>
              <a:t>Анализируя производственный травматизм, наблюдается снижение количества пострадавших в несчастных случаях на производстве, и в сравнении с аналогичным периодом прошлого года снижение составило 25%. </a:t>
            </a:r>
          </a:p>
          <a:p>
            <a:pPr indent="447675" algn="just">
              <a:spcAft>
                <a:spcPts val="0"/>
              </a:spcAft>
            </a:pPr>
            <a:r>
              <a:rPr lang="ru-RU" sz="1400" dirty="0">
                <a:latin typeface="Times New Roman" panose="02020603050405020304" pitchFamily="18" charset="0"/>
                <a:ea typeface="Times New Roman" panose="02020603050405020304" pitchFamily="18" charset="0"/>
              </a:rPr>
              <a:t>Количество погибших работников организаций города в результате несчастных случаев, связанных с производством в сравнении с 2018 годом, уменьшилось на 42%, и в сравнении с 2015 годом – на 59%.</a:t>
            </a:r>
          </a:p>
          <a:p>
            <a:pPr indent="447675" algn="just">
              <a:spcAft>
                <a:spcPts val="0"/>
              </a:spcAft>
            </a:pPr>
            <a:r>
              <a:rPr lang="ru-RU" sz="1400" dirty="0">
                <a:latin typeface="Times New Roman" panose="02020603050405020304" pitchFamily="18" charset="0"/>
                <a:ea typeface="Times New Roman" panose="02020603050405020304" pitchFamily="18" charset="0"/>
              </a:rPr>
              <a:t>В 2019 году травмы на производстве получили 38 работников организаций, в том числе травмированы смертельно – 7 человек. </a:t>
            </a:r>
            <a:endParaRPr lang="ru-RU" sz="1400" dirty="0">
              <a:effectLst/>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2834776" y="2310089"/>
            <a:ext cx="6754368" cy="430887"/>
          </a:xfrm>
          <a:prstGeom prst="rect">
            <a:avLst/>
          </a:prstGeom>
        </p:spPr>
        <p:txBody>
          <a:bodyPr wrap="square">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Количество травмированных работников в результате несчастных случаев на производстве с тяжелым и (или) смертельным исходом, происшедших в организациях города Сургута за период 2015 года по 2019 год</a:t>
            </a:r>
            <a:endParaRPr lang="ru-RU" sz="1100"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606040" y="2952506"/>
            <a:ext cx="7211841" cy="2919576"/>
          </a:xfrm>
          <a:prstGeom prst="rect">
            <a:avLst/>
          </a:prstGeom>
        </p:spPr>
      </p:pic>
    </p:spTree>
    <p:extLst>
      <p:ext uri="{BB962C8B-B14F-4D97-AF65-F5344CB8AC3E}">
        <p14:creationId xmlns:p14="http://schemas.microsoft.com/office/powerpoint/2010/main" val="1020282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cxnSp>
        <p:nvCxnSpPr>
          <p:cNvPr id="5" name="Прямая соединительная линия 4"/>
          <p:cNvCxnSpPr/>
          <p:nvPr/>
        </p:nvCxnSpPr>
        <p:spPr>
          <a:xfrm>
            <a:off x="6089904" y="603504"/>
            <a:ext cx="18288" cy="5733288"/>
          </a:xfrm>
          <a:prstGeom prst="line">
            <a:avLst/>
          </a:prstGeom>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263652" y="702573"/>
            <a:ext cx="5574792" cy="1169551"/>
          </a:xfrm>
          <a:prstGeom prst="rect">
            <a:avLst/>
          </a:prstGeom>
        </p:spPr>
        <p:txBody>
          <a:bodyPr wrap="square">
            <a:spAutoFit/>
          </a:bodyPr>
          <a:lstStyle/>
          <a:p>
            <a:pPr indent="447675" algn="ctr">
              <a:spcAft>
                <a:spcPts val="0"/>
              </a:spcAft>
            </a:pPr>
            <a:r>
              <a:rPr lang="ru-RU" sz="1400" dirty="0">
                <a:latin typeface="Times New Roman" panose="02020603050405020304" pitchFamily="18" charset="0"/>
                <a:ea typeface="Times New Roman" panose="02020603050405020304" pitchFamily="18" charset="0"/>
              </a:rPr>
              <a:t>Наиболее распространенными причинами несчастных случаев на производстве явились нарушение технологического процесса (19%), нарушение работником трудового распорядка и дисциплины труда (14%) и неудовлетворительная организация производства работ (11%).</a:t>
            </a:r>
            <a:endParaRPr lang="ru-RU" sz="1400" dirty="0">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1167384" y="1974533"/>
            <a:ext cx="4145280" cy="600164"/>
          </a:xfrm>
          <a:prstGeom prst="rect">
            <a:avLst/>
          </a:prstGeom>
        </p:spPr>
        <p:txBody>
          <a:bodyPr wrap="square">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Причины несчастных случаев на производстве с тяжелыми и смертельными последствиями, происшедших в организациях города в 2019 году</a:t>
            </a:r>
            <a:endParaRPr lang="ru-RU" sz="1100" dirty="0">
              <a:effectLst/>
              <a:latin typeface="Times New Roman" panose="02020603050405020304" pitchFamily="18" charset="0"/>
              <a:ea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100583" y="2960571"/>
            <a:ext cx="5875921" cy="2485122"/>
          </a:xfrm>
          <a:prstGeom prst="rect">
            <a:avLst/>
          </a:prstGeom>
          <a:ln>
            <a:noFill/>
          </a:ln>
          <a:effectLst>
            <a:outerShdw blurRad="190500" algn="tl" rotWithShape="0">
              <a:srgbClr val="000000">
                <a:alpha val="70000"/>
              </a:srgbClr>
            </a:outerShdw>
          </a:effectLst>
        </p:spPr>
      </p:pic>
      <p:sp>
        <p:nvSpPr>
          <p:cNvPr id="12" name="Прямоугольник 11"/>
          <p:cNvSpPr/>
          <p:nvPr/>
        </p:nvSpPr>
        <p:spPr>
          <a:xfrm>
            <a:off x="6411468" y="702573"/>
            <a:ext cx="5477256" cy="1169551"/>
          </a:xfrm>
          <a:prstGeom prst="rect">
            <a:avLst/>
          </a:prstGeom>
        </p:spPr>
        <p:txBody>
          <a:bodyPr wrap="square">
            <a:spAutoFit/>
          </a:bodyPr>
          <a:lstStyle/>
          <a:p>
            <a:pPr indent="457200" algn="ctr">
              <a:spcAft>
                <a:spcPts val="0"/>
              </a:spcAft>
            </a:pPr>
            <a:r>
              <a:rPr lang="ru-RU" sz="1400" dirty="0">
                <a:latin typeface="Times New Roman" panose="02020603050405020304" pitchFamily="18" charset="0"/>
                <a:ea typeface="Times New Roman" panose="02020603050405020304" pitchFamily="18" charset="0"/>
              </a:rPr>
              <a:t>Основными видами происшествий в 2019 году явились: падение при разности уровней высот (28%), падение, обрушение, обвалы предметов, материалов, земли и пр. (20%) и воздействие движущихся, разлетающихся, вращающихся предметов, деталей, машин и т.д. (18%). </a:t>
            </a:r>
            <a:r>
              <a:rPr lang="ru-RU" sz="1400" b="1" dirty="0">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endParaRPr>
          </a:p>
        </p:txBody>
      </p:sp>
      <p:sp>
        <p:nvSpPr>
          <p:cNvPr id="13" name="Прямоугольник 12"/>
          <p:cNvSpPr/>
          <p:nvPr/>
        </p:nvSpPr>
        <p:spPr>
          <a:xfrm>
            <a:off x="6457950" y="1974533"/>
            <a:ext cx="5396484" cy="600164"/>
          </a:xfrm>
          <a:prstGeom prst="rect">
            <a:avLst/>
          </a:prstGeom>
        </p:spPr>
        <p:txBody>
          <a:bodyPr wrap="square">
            <a:spAutoFit/>
          </a:bodyPr>
          <a:lstStyle/>
          <a:p>
            <a:pPr indent="457200" algn="ctr">
              <a:spcAft>
                <a:spcPts val="0"/>
              </a:spcAft>
            </a:pPr>
            <a:r>
              <a:rPr lang="ru-RU" sz="1100" i="1" dirty="0">
                <a:latin typeface="Times New Roman" panose="02020603050405020304" pitchFamily="18" charset="0"/>
                <a:ea typeface="Times New Roman" panose="02020603050405020304" pitchFamily="18" charset="0"/>
              </a:rPr>
              <a:t>Распределение несчастных случаев на производстве с тяжелыми и смертельными последствиями, происшедших в 2019 году в организациях города Сургута, по видам происшествий</a:t>
            </a:r>
            <a:endParaRPr lang="ru-RU" sz="11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4"/>
          <a:stretch>
            <a:fillRect/>
          </a:stretch>
        </p:blipFill>
        <p:spPr>
          <a:xfrm>
            <a:off x="6227963" y="2960571"/>
            <a:ext cx="5878329" cy="24851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80543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cxnSp>
        <p:nvCxnSpPr>
          <p:cNvPr id="5" name="Прямая соединительная линия 4"/>
          <p:cNvCxnSpPr/>
          <p:nvPr/>
        </p:nvCxnSpPr>
        <p:spPr>
          <a:xfrm>
            <a:off x="6108192" y="621792"/>
            <a:ext cx="64008" cy="5632704"/>
          </a:xfrm>
          <a:prstGeom prst="line">
            <a:avLst/>
          </a:prstGeom>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448056" y="722585"/>
            <a:ext cx="5230368" cy="738664"/>
          </a:xfrm>
          <a:prstGeom prst="rect">
            <a:avLst/>
          </a:prstGeom>
        </p:spPr>
        <p:txBody>
          <a:bodyPr wrap="square">
            <a:spAutoFit/>
          </a:bodyPr>
          <a:lstStyle/>
          <a:p>
            <a:pPr indent="447675" algn="ctr">
              <a:spcAft>
                <a:spcPts val="0"/>
              </a:spcAft>
            </a:pPr>
            <a:r>
              <a:rPr lang="ru-RU" sz="1400" dirty="0">
                <a:latin typeface="Times New Roman" panose="02020603050405020304" pitchFamily="18" charset="0"/>
                <a:ea typeface="Times New Roman" panose="02020603050405020304" pitchFamily="18" charset="0"/>
              </a:rPr>
              <a:t>Наиболее </a:t>
            </a:r>
            <a:r>
              <a:rPr lang="ru-RU" sz="1400" dirty="0" err="1">
                <a:latin typeface="Times New Roman" panose="02020603050405020304" pitchFamily="18" charset="0"/>
                <a:ea typeface="Times New Roman" panose="02020603050405020304" pitchFamily="18" charset="0"/>
              </a:rPr>
              <a:t>травмоопасными</a:t>
            </a:r>
            <a:r>
              <a:rPr lang="ru-RU" sz="1400" dirty="0">
                <a:latin typeface="Times New Roman" panose="02020603050405020304" pitchFamily="18" charset="0"/>
                <a:ea typeface="Times New Roman" panose="02020603050405020304" pitchFamily="18" charset="0"/>
              </a:rPr>
              <a:t> отраслями в 2019 году являются </a:t>
            </a:r>
            <a:br>
              <a:rPr lang="ru-RU" sz="1400" dirty="0">
                <a:latin typeface="Times New Roman" panose="02020603050405020304" pitchFamily="18" charset="0"/>
                <a:ea typeface="Times New Roman" panose="02020603050405020304" pitchFamily="18" charset="0"/>
              </a:rPr>
            </a:br>
            <a:r>
              <a:rPr lang="ru-RU" sz="1400" dirty="0">
                <a:latin typeface="Times New Roman" panose="02020603050405020304" pitchFamily="18" charset="0"/>
                <a:ea typeface="Times New Roman" panose="02020603050405020304" pitchFamily="18" charset="0"/>
              </a:rPr>
              <a:t>строительство (42% случаев) и нефтегазодобывающая отрасль (28% случаев).  </a:t>
            </a:r>
            <a:endParaRPr lang="ru-RU" sz="1400" dirty="0">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513588" y="1883752"/>
            <a:ext cx="5282184" cy="600164"/>
          </a:xfrm>
          <a:prstGeom prst="rect">
            <a:avLst/>
          </a:prstGeom>
        </p:spPr>
        <p:txBody>
          <a:bodyPr wrap="square">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Распределение несчастных случаев на производстве с тяжелыми и смертельными последствиями, происшедших в 2019 году в организациях города Сургута </a:t>
            </a:r>
            <a:endParaRPr lang="ru-RU" sz="1100" dirty="0">
              <a:latin typeface="Times New Roman" panose="02020603050405020304" pitchFamily="18" charset="0"/>
              <a:ea typeface="Times New Roman" panose="02020603050405020304" pitchFamily="18" charset="0"/>
            </a:endParaRPr>
          </a:p>
          <a:p>
            <a:pPr algn="ctr"/>
            <a:r>
              <a:rPr lang="ru-RU" sz="1100" i="1" dirty="0">
                <a:latin typeface="Times New Roman" panose="02020603050405020304" pitchFamily="18" charset="0"/>
                <a:ea typeface="Times New Roman" panose="02020603050405020304" pitchFamily="18" charset="0"/>
              </a:rPr>
              <a:t>по отраслям экономики</a:t>
            </a:r>
            <a:endParaRPr lang="ru-RU" sz="1100" dirty="0"/>
          </a:p>
        </p:txBody>
      </p:sp>
      <p:pic>
        <p:nvPicPr>
          <p:cNvPr id="8" name="Рисунок 7"/>
          <p:cNvPicPr>
            <a:picLocks noChangeAspect="1"/>
          </p:cNvPicPr>
          <p:nvPr/>
        </p:nvPicPr>
        <p:blipFill>
          <a:blip r:embed="rId3"/>
          <a:stretch>
            <a:fillRect/>
          </a:stretch>
        </p:blipFill>
        <p:spPr>
          <a:xfrm>
            <a:off x="122320" y="2748540"/>
            <a:ext cx="5875744" cy="3024910"/>
          </a:xfrm>
          <a:prstGeom prst="rect">
            <a:avLst/>
          </a:prstGeom>
          <a:ln>
            <a:noFill/>
          </a:ln>
          <a:effectLst>
            <a:outerShdw blurRad="190500" algn="tl" rotWithShape="0">
              <a:srgbClr val="000000">
                <a:alpha val="70000"/>
              </a:srgbClr>
            </a:outerShdw>
          </a:effectLst>
        </p:spPr>
      </p:pic>
      <p:sp>
        <p:nvSpPr>
          <p:cNvPr id="9" name="Прямоугольник 8"/>
          <p:cNvSpPr/>
          <p:nvPr/>
        </p:nvSpPr>
        <p:spPr>
          <a:xfrm>
            <a:off x="6720840" y="722585"/>
            <a:ext cx="5053584" cy="954107"/>
          </a:xfrm>
          <a:prstGeom prst="rect">
            <a:avLst/>
          </a:prstGeom>
        </p:spPr>
        <p:txBody>
          <a:bodyPr wrap="square">
            <a:spAutoFit/>
          </a:bodyPr>
          <a:lstStyle/>
          <a:p>
            <a:pPr algn="ctr">
              <a:spcAft>
                <a:spcPts val="0"/>
              </a:spcAft>
            </a:pPr>
            <a:r>
              <a:rPr lang="ru-RU" sz="1400" dirty="0">
                <a:latin typeface="Times New Roman" panose="02020603050405020304" pitchFamily="18" charset="0"/>
                <a:ea typeface="Times New Roman" panose="02020603050405020304" pitchFamily="18" charset="0"/>
              </a:rPr>
              <a:t>Наибольшее количество травмированных на производстве работников </a:t>
            </a:r>
            <a:r>
              <a:rPr lang="ru-RU" sz="1400" dirty="0" smtClean="0">
                <a:latin typeface="Times New Roman" panose="02020603050405020304" pitchFamily="18" charset="0"/>
                <a:ea typeface="Times New Roman" panose="02020603050405020304" pitchFamily="18" charset="0"/>
              </a:rPr>
              <a:t>в </a:t>
            </a:r>
            <a:r>
              <a:rPr lang="ru-RU" sz="1400" dirty="0">
                <a:latin typeface="Times New Roman" panose="02020603050405020304" pitchFamily="18" charset="0"/>
                <a:ea typeface="Times New Roman" panose="02020603050405020304" pitchFamily="18" charset="0"/>
              </a:rPr>
              <a:t>2019 году приходится на работников в возрасте от 51 до 60 лет и составляет 36%, работников в возрасте от 31 до 40 лет пострадало 23%. </a:t>
            </a:r>
            <a:endParaRPr lang="ru-RU" sz="1400" dirty="0">
              <a:effectLst/>
              <a:latin typeface="Times New Roman" panose="02020603050405020304" pitchFamily="18" charset="0"/>
              <a:ea typeface="Times New Roman" panose="02020603050405020304" pitchFamily="18" charset="0"/>
            </a:endParaRPr>
          </a:p>
        </p:txBody>
      </p:sp>
      <p:sp>
        <p:nvSpPr>
          <p:cNvPr id="10" name="Прямоугольник 9"/>
          <p:cNvSpPr/>
          <p:nvPr/>
        </p:nvSpPr>
        <p:spPr>
          <a:xfrm>
            <a:off x="6720840" y="1801384"/>
            <a:ext cx="5170932" cy="600164"/>
          </a:xfrm>
          <a:prstGeom prst="rect">
            <a:avLst/>
          </a:prstGeom>
        </p:spPr>
        <p:txBody>
          <a:bodyPr wrap="square">
            <a:spAutoFit/>
          </a:bodyPr>
          <a:lstStyle/>
          <a:p>
            <a:pPr algn="ctr"/>
            <a:r>
              <a:rPr lang="ru-RU" sz="1100" i="1" dirty="0">
                <a:latin typeface="Times New Roman" panose="02020603050405020304" pitchFamily="18" charset="0"/>
                <a:ea typeface="Times New Roman" panose="02020603050405020304" pitchFamily="18" charset="0"/>
              </a:rPr>
              <a:t>Распределение пострадавших в несчастных случаях на производстве с тяжелыми и смертельными последствиями, происшедших в 2019 году в организациях города Сургута, по возрастным группам</a:t>
            </a:r>
            <a:endParaRPr lang="ru-RU" sz="1100" dirty="0"/>
          </a:p>
        </p:txBody>
      </p:sp>
      <p:pic>
        <p:nvPicPr>
          <p:cNvPr id="11" name="Рисунок 10"/>
          <p:cNvPicPr>
            <a:picLocks noChangeAspect="1"/>
          </p:cNvPicPr>
          <p:nvPr/>
        </p:nvPicPr>
        <p:blipFill>
          <a:blip r:embed="rId4"/>
          <a:stretch>
            <a:fillRect/>
          </a:stretch>
        </p:blipFill>
        <p:spPr>
          <a:xfrm>
            <a:off x="6390663" y="2748540"/>
            <a:ext cx="5559150" cy="30249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6142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487965" y="103616"/>
            <a:ext cx="6915750" cy="338554"/>
          </a:xfrm>
          <a:prstGeom prst="rect">
            <a:avLst/>
          </a:prstGeom>
          <a:noFill/>
        </p:spPr>
        <p:txBody>
          <a:bodyPr wrap="square" rtlCol="0">
            <a:spAutoFit/>
          </a:bodyPr>
          <a:lstStyle/>
          <a:p>
            <a:pPr algn="ctr"/>
            <a:r>
              <a:rPr lang="ru-RU" sz="1600" b="1" i="1" dirty="0">
                <a:latin typeface="Times New Roman" panose="02020603050405020304" pitchFamily="18" charset="0"/>
                <a:cs typeface="Times New Roman" panose="02020603050405020304" pitchFamily="18" charset="0"/>
              </a:rPr>
              <a:t>АНАЛИЗ ТРАВМАТИЗМА В  ОРГАНИЗАЦИЯХ ГОРОДА СУРГУТА</a:t>
            </a:r>
          </a:p>
        </p:txBody>
      </p:sp>
      <p:sp>
        <p:nvSpPr>
          <p:cNvPr id="4" name="Прямоугольник 3"/>
          <p:cNvSpPr/>
          <p:nvPr/>
        </p:nvSpPr>
        <p:spPr>
          <a:xfrm>
            <a:off x="82296" y="650073"/>
            <a:ext cx="11804904" cy="1578894"/>
          </a:xfrm>
          <a:prstGeom prst="rect">
            <a:avLst/>
          </a:prstGeom>
        </p:spPr>
        <p:txBody>
          <a:bodyPr wrap="square">
            <a:spAutoFit/>
          </a:bodyPr>
          <a:lstStyle/>
          <a:p>
            <a:pPr marL="179705" indent="449580"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В несчастных случаях, не связанных с производством в 2019 году пострадало 25 работников, из них со смертельным исходом 23 работника. </a:t>
            </a:r>
          </a:p>
          <a:p>
            <a:pPr marL="179705" indent="449580"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В сравнении с аналогичным периодом 2015 года наблюдается снижение пострадавших в несчастных случаях, не связанных с производством на 14%, а количество случаев со смертельным исходом уменьшилось на 4%. При этом, в сравнении с аналогичным периодом 2018 года значительного снижения травматизма, не связанного с производством, не наблюдается. </a:t>
            </a:r>
          </a:p>
          <a:p>
            <a:pPr marL="179705" indent="449580" algn="just">
              <a:lnSpc>
                <a:spcPct val="115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В 2019 году в 19 случаях смерть наступила по причине общего заболевания, это на 4 случая меньше, чем в аналогичном периоде прошлого года.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3048000" y="2325799"/>
            <a:ext cx="6096000" cy="430887"/>
          </a:xfrm>
          <a:prstGeom prst="rect">
            <a:avLst/>
          </a:prstGeom>
        </p:spPr>
        <p:txBody>
          <a:bodyPr>
            <a:spAutoFit/>
          </a:bodyPr>
          <a:lstStyle/>
          <a:p>
            <a:pPr algn="ctr">
              <a:spcAft>
                <a:spcPts val="0"/>
              </a:spcAft>
            </a:pPr>
            <a:r>
              <a:rPr lang="ru-RU" sz="1100" i="1" dirty="0">
                <a:latin typeface="Times New Roman" panose="02020603050405020304" pitchFamily="18" charset="0"/>
                <a:ea typeface="Times New Roman" panose="02020603050405020304" pitchFamily="18" charset="0"/>
              </a:rPr>
              <a:t>Количество несчастных случаев, не связанных с производством, происшедших </a:t>
            </a:r>
            <a:endParaRPr lang="ru-RU" sz="1100" dirty="0">
              <a:latin typeface="Times New Roman" panose="02020603050405020304" pitchFamily="18" charset="0"/>
              <a:ea typeface="Times New Roman" panose="02020603050405020304" pitchFamily="18" charset="0"/>
            </a:endParaRPr>
          </a:p>
          <a:p>
            <a:pPr algn="ctr">
              <a:spcAft>
                <a:spcPts val="0"/>
              </a:spcAft>
            </a:pPr>
            <a:r>
              <a:rPr lang="ru-RU" sz="1100" i="1" dirty="0">
                <a:latin typeface="Times New Roman" panose="02020603050405020304" pitchFamily="18" charset="0"/>
                <a:ea typeface="Times New Roman" panose="02020603050405020304" pitchFamily="18" charset="0"/>
              </a:rPr>
              <a:t>в организациях города Сургута за период 2015 года по 2019 год</a:t>
            </a:r>
            <a:endParaRPr lang="ru-RU" sz="1100"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861648" y="2879040"/>
            <a:ext cx="6974521" cy="3005446"/>
          </a:xfrm>
          <a:prstGeom prst="rect">
            <a:avLst/>
          </a:prstGeom>
        </p:spPr>
      </p:pic>
    </p:spTree>
    <p:extLst>
      <p:ext uri="{BB962C8B-B14F-4D97-AF65-F5344CB8AC3E}">
        <p14:creationId xmlns:p14="http://schemas.microsoft.com/office/powerpoint/2010/main" val="2452795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2"/>
          <p:cNvSpPr>
            <a:spLocks noChangeArrowheads="1"/>
          </p:cNvSpPr>
          <p:nvPr/>
        </p:nvSpPr>
        <p:spPr bwMode="auto">
          <a:xfrm>
            <a:off x="365761" y="545878"/>
            <a:ext cx="11558016" cy="1168341"/>
          </a:xfrm>
          <a:prstGeom prst="rect">
            <a:avLst/>
          </a:prstGeom>
          <a:blipFill dpi="0" rotWithShape="1">
            <a:blip r:embed="rId3" cstate="print">
              <a:alphaModFix amt="0"/>
            </a:blip>
            <a:srcRect/>
            <a:stretch>
              <a:fillRect/>
            </a:stretch>
          </a:blipFill>
          <a:ln w="22225">
            <a:solidFill>
              <a:schemeClr val="tx1">
                <a:lumMod val="50000"/>
                <a:lumOff val="50000"/>
              </a:schemeClr>
            </a:solidFill>
            <a:headEnd/>
            <a:tailEnd/>
          </a:ln>
          <a:extLst/>
        </p:spPr>
        <p:style>
          <a:lnRef idx="1">
            <a:schemeClr val="accent1"/>
          </a:lnRef>
          <a:fillRef idx="2">
            <a:schemeClr val="accent1"/>
          </a:fillRef>
          <a:effectRef idx="1">
            <a:schemeClr val="accent1"/>
          </a:effectRef>
          <a:fontRef idx="minor">
            <a:schemeClr val="dk1"/>
          </a:fontRef>
        </p:style>
        <p:txBody>
          <a:bodyPr wrap="square" lIns="90242" tIns="45121" rIns="90242" bIns="45121">
            <a:spAutoFit/>
          </a:bodyPr>
          <a:lstStyle/>
          <a:p>
            <a:pPr indent="450000" algn="just"/>
            <a:r>
              <a:rPr lang="ru-RU" sz="1000" b="1" dirty="0">
                <a:solidFill>
                  <a:schemeClr val="tx1"/>
                </a:solidFill>
                <a:latin typeface="Times New Roman" panose="02020603050405020304" pitchFamily="18" charset="0"/>
                <a:cs typeface="Times New Roman" panose="02020603050405020304" pitchFamily="18" charset="0"/>
              </a:rPr>
              <a:t>Управление по труду Администрации города Сургута </a:t>
            </a:r>
            <a:r>
              <a:rPr lang="ru-RU" sz="1000" dirty="0" smtClean="0">
                <a:solidFill>
                  <a:schemeClr val="tx1"/>
                </a:solidFill>
                <a:latin typeface="Times New Roman" panose="02020603050405020304" pitchFamily="18" charset="0"/>
                <a:cs typeface="Times New Roman" panose="02020603050405020304" pitchFamily="18" charset="0"/>
              </a:rPr>
              <a:t>приглашает работодателей </a:t>
            </a:r>
            <a:r>
              <a:rPr lang="ru-RU" sz="1000" dirty="0">
                <a:solidFill>
                  <a:schemeClr val="tx1"/>
                </a:solidFill>
                <a:latin typeface="Times New Roman" panose="02020603050405020304" pitchFamily="18" charset="0"/>
                <a:cs typeface="Times New Roman" panose="02020603050405020304" pitchFamily="18" charset="0"/>
              </a:rPr>
              <a:t>города и специалистов по охране </a:t>
            </a:r>
            <a:r>
              <a:rPr lang="ru-RU" sz="1000" dirty="0" smtClean="0">
                <a:solidFill>
                  <a:schemeClr val="tx1"/>
                </a:solidFill>
                <a:latin typeface="Times New Roman" panose="02020603050405020304" pitchFamily="18" charset="0"/>
                <a:cs typeface="Times New Roman" panose="02020603050405020304" pitchFamily="18" charset="0"/>
              </a:rPr>
              <a:t>труда к сотрудничеству, взаимодействию </a:t>
            </a:r>
            <a:r>
              <a:rPr lang="ru-RU" sz="1000" dirty="0">
                <a:solidFill>
                  <a:schemeClr val="tx1"/>
                </a:solidFill>
                <a:latin typeface="Times New Roman" panose="02020603050405020304" pitchFamily="18" charset="0"/>
                <a:cs typeface="Times New Roman" panose="02020603050405020304" pitchFamily="18" charset="0"/>
              </a:rPr>
              <a:t>и обмену опытом по вопросам </a:t>
            </a:r>
            <a:r>
              <a:rPr lang="ru-RU" sz="1000" dirty="0" smtClean="0">
                <a:solidFill>
                  <a:schemeClr val="tx1"/>
                </a:solidFill>
                <a:latin typeface="Times New Roman" panose="02020603050405020304" pitchFamily="18" charset="0"/>
                <a:cs typeface="Times New Roman" panose="02020603050405020304" pitchFamily="18" charset="0"/>
              </a:rPr>
              <a:t>охраны труда. В </a:t>
            </a:r>
            <a:r>
              <a:rPr lang="ru-RU" sz="1000" dirty="0">
                <a:solidFill>
                  <a:schemeClr val="tx1"/>
                </a:solidFill>
                <a:latin typeface="Times New Roman" panose="02020603050405020304" pitchFamily="18" charset="0"/>
                <a:cs typeface="Times New Roman" panose="02020603050405020304" pitchFamily="18" charset="0"/>
              </a:rPr>
              <a:t>рамках </a:t>
            </a:r>
            <a:r>
              <a:rPr lang="ru-RU" sz="1000" dirty="0" smtClean="0">
                <a:solidFill>
                  <a:schemeClr val="tx1"/>
                </a:solidFill>
                <a:latin typeface="Times New Roman" panose="02020603050405020304" pitchFamily="18" charset="0"/>
                <a:cs typeface="Times New Roman" panose="02020603050405020304" pitchFamily="18" charset="0"/>
              </a:rPr>
              <a:t>реализации государственных </a:t>
            </a:r>
            <a:r>
              <a:rPr lang="ru-RU" sz="1000" dirty="0">
                <a:solidFill>
                  <a:schemeClr val="tx1"/>
                </a:solidFill>
                <a:latin typeface="Times New Roman" panose="02020603050405020304" pitchFamily="18" charset="0"/>
                <a:cs typeface="Times New Roman" panose="02020603050405020304" pitchFamily="18" charset="0"/>
              </a:rPr>
              <a:t>полномочий </a:t>
            </a:r>
            <a:r>
              <a:rPr lang="ru-RU" sz="1000" dirty="0" smtClean="0">
                <a:solidFill>
                  <a:schemeClr val="tx1"/>
                </a:solidFill>
                <a:latin typeface="Times New Roman" panose="02020603050405020304" pitchFamily="18" charset="0"/>
                <a:cs typeface="Times New Roman" panose="02020603050405020304" pitchFamily="18" charset="0"/>
              </a:rPr>
              <a:t>управление по труду осуществляет</a:t>
            </a:r>
            <a:r>
              <a:rPr lang="ru-RU" sz="1000" dirty="0">
                <a:solidFill>
                  <a:schemeClr val="tx1"/>
                </a:solidFill>
                <a:latin typeface="Times New Roman" panose="02020603050405020304" pitchFamily="18" charset="0"/>
                <a:cs typeface="Times New Roman" panose="02020603050405020304" pitchFamily="18" charset="0"/>
              </a:rPr>
              <a:t>:</a:t>
            </a:r>
          </a:p>
          <a:p>
            <a:pPr algn="just"/>
            <a:r>
              <a:rPr lang="ru-RU" sz="1000" dirty="0" smtClean="0">
                <a:solidFill>
                  <a:schemeClr val="tx1"/>
                </a:solidFill>
                <a:latin typeface="Times New Roman" panose="02020603050405020304" pitchFamily="18" charset="0"/>
                <a:cs typeface="Times New Roman" panose="02020603050405020304" pitchFamily="18" charset="0"/>
              </a:rPr>
              <a:t>-</a:t>
            </a:r>
            <a:r>
              <a:rPr lang="ru-RU" sz="1000" dirty="0">
                <a:solidFill>
                  <a:schemeClr val="tx1"/>
                </a:solidFill>
                <a:latin typeface="Times New Roman" panose="02020603050405020304" pitchFamily="18" charset="0"/>
                <a:cs typeface="Times New Roman" panose="02020603050405020304" pitchFamily="18" charset="0"/>
              </a:rPr>
              <a:t>  информирование работодателей о новых законодательных </a:t>
            </a:r>
            <a:r>
              <a:rPr lang="ru-RU" sz="1000" dirty="0" smtClean="0">
                <a:solidFill>
                  <a:schemeClr val="tx1"/>
                </a:solidFill>
                <a:latin typeface="Times New Roman" panose="02020603050405020304" pitchFamily="18" charset="0"/>
                <a:cs typeface="Times New Roman" panose="02020603050405020304" pitchFamily="18" charset="0"/>
              </a:rPr>
              <a:t>и </a:t>
            </a:r>
            <a:r>
              <a:rPr lang="ru-RU" sz="1000" dirty="0">
                <a:solidFill>
                  <a:schemeClr val="tx1"/>
                </a:solidFill>
                <a:latin typeface="Times New Roman" panose="02020603050405020304" pitchFamily="18" charset="0"/>
                <a:cs typeface="Times New Roman" panose="02020603050405020304" pitchFamily="18" charset="0"/>
              </a:rPr>
              <a:t>иных нормативных правовых актах по охране труда;</a:t>
            </a:r>
          </a:p>
          <a:p>
            <a:pPr marL="169204" indent="-169204" algn="just">
              <a:buFontTx/>
              <a:buChar char="-"/>
            </a:pPr>
            <a:r>
              <a:rPr lang="ru-RU" sz="1000" dirty="0" smtClean="0">
                <a:solidFill>
                  <a:schemeClr val="tx1"/>
                </a:solidFill>
                <a:latin typeface="Times New Roman" panose="02020603050405020304" pitchFamily="18" charset="0"/>
                <a:cs typeface="Times New Roman" panose="02020603050405020304" pitchFamily="18" charset="0"/>
              </a:rPr>
              <a:t>консультирование </a:t>
            </a:r>
            <a:r>
              <a:rPr lang="ru-RU" sz="1000" dirty="0">
                <a:solidFill>
                  <a:schemeClr val="tx1"/>
                </a:solidFill>
                <a:latin typeface="Times New Roman" panose="02020603050405020304" pitchFamily="18" charset="0"/>
                <a:cs typeface="Times New Roman" panose="02020603050405020304" pitchFamily="18" charset="0"/>
              </a:rPr>
              <a:t>работодателей и </a:t>
            </a:r>
            <a:r>
              <a:rPr lang="ru-RU" sz="1000" dirty="0" smtClean="0">
                <a:solidFill>
                  <a:schemeClr val="tx1"/>
                </a:solidFill>
                <a:latin typeface="Times New Roman" panose="02020603050405020304" pitchFamily="18" charset="0"/>
                <a:cs typeface="Times New Roman" panose="02020603050405020304" pitchFamily="18" charset="0"/>
              </a:rPr>
              <a:t>специалистов по </a:t>
            </a:r>
            <a:r>
              <a:rPr lang="ru-RU" sz="1000" dirty="0">
                <a:solidFill>
                  <a:schemeClr val="tx1"/>
                </a:solidFill>
                <a:latin typeface="Times New Roman" panose="02020603050405020304" pitchFamily="18" charset="0"/>
                <a:cs typeface="Times New Roman" panose="02020603050405020304" pitchFamily="18" charset="0"/>
              </a:rPr>
              <a:t>вопросам охраны труда (устно по телефону </a:t>
            </a:r>
            <a:r>
              <a:rPr lang="ru-RU" sz="1000" dirty="0" smtClean="0">
                <a:solidFill>
                  <a:schemeClr val="tx1"/>
                </a:solidFill>
                <a:latin typeface="Times New Roman" panose="02020603050405020304" pitchFamily="18" charset="0"/>
                <a:cs typeface="Times New Roman" panose="02020603050405020304" pitchFamily="18" charset="0"/>
              </a:rPr>
              <a:t>и </a:t>
            </a:r>
            <a:r>
              <a:rPr lang="ru-RU" sz="1000" dirty="0">
                <a:solidFill>
                  <a:schemeClr val="tx1"/>
                </a:solidFill>
                <a:latin typeface="Times New Roman" panose="02020603050405020304" pitchFamily="18" charset="0"/>
                <a:cs typeface="Times New Roman" panose="02020603050405020304" pitchFamily="18" charset="0"/>
              </a:rPr>
              <a:t>письменно </a:t>
            </a:r>
            <a:r>
              <a:rPr lang="ru-RU" sz="1000" dirty="0" smtClean="0">
                <a:solidFill>
                  <a:schemeClr val="tx1"/>
                </a:solidFill>
                <a:latin typeface="Times New Roman" panose="02020603050405020304" pitchFamily="18" charset="0"/>
                <a:cs typeface="Times New Roman" panose="02020603050405020304" pitchFamily="18" charset="0"/>
              </a:rPr>
              <a:t>по </a:t>
            </a:r>
            <a:r>
              <a:rPr lang="ru-RU" sz="1000" dirty="0">
                <a:solidFill>
                  <a:schemeClr val="tx1"/>
                </a:solidFill>
                <a:latin typeface="Times New Roman" panose="02020603050405020304" pitchFamily="18" charset="0"/>
                <a:cs typeface="Times New Roman" panose="02020603050405020304" pitchFamily="18" charset="0"/>
              </a:rPr>
              <a:t>запросу</a:t>
            </a:r>
            <a:r>
              <a:rPr lang="ru-RU" sz="1000" dirty="0" smtClean="0">
                <a:solidFill>
                  <a:schemeClr val="tx1"/>
                </a:solidFill>
                <a:latin typeface="Times New Roman" panose="02020603050405020304" pitchFamily="18" charset="0"/>
                <a:cs typeface="Times New Roman" panose="02020603050405020304" pitchFamily="18" charset="0"/>
              </a:rPr>
              <a:t>);</a:t>
            </a:r>
          </a:p>
          <a:p>
            <a:pPr marL="169204" indent="-169204" algn="just">
              <a:buFontTx/>
              <a:buChar char="-"/>
            </a:pPr>
            <a:r>
              <a:rPr lang="ru-RU" sz="1000" dirty="0">
                <a:solidFill>
                  <a:schemeClr val="tx1"/>
                </a:solidFill>
                <a:latin typeface="Times New Roman" panose="02020603050405020304" pitchFamily="18" charset="0"/>
                <a:cs typeface="Times New Roman" panose="02020603050405020304" pitchFamily="18" charset="0"/>
              </a:rPr>
              <a:t>проведение совещаний, семинаров и круглых столов по вопросам охраны труда с участием работодателей и специалистов по охране </a:t>
            </a:r>
            <a:r>
              <a:rPr lang="ru-RU" sz="1000" dirty="0" smtClean="0">
                <a:solidFill>
                  <a:schemeClr val="tx1"/>
                </a:solidFill>
                <a:latin typeface="Times New Roman" panose="02020603050405020304" pitchFamily="18" charset="0"/>
                <a:cs typeface="Times New Roman" panose="02020603050405020304" pitchFamily="18" charset="0"/>
              </a:rPr>
              <a:t>труда</a:t>
            </a:r>
            <a:r>
              <a:rPr lang="ru-RU" sz="1000" dirty="0">
                <a:solidFill>
                  <a:schemeClr val="tx1"/>
                </a:solidFill>
                <a:latin typeface="Times New Roman" panose="02020603050405020304" pitchFamily="18" charset="0"/>
                <a:cs typeface="Times New Roman" panose="02020603050405020304" pitchFamily="18" charset="0"/>
              </a:rPr>
              <a:t>;</a:t>
            </a:r>
          </a:p>
          <a:p>
            <a:pPr marL="169204" indent="-169204" algn="just">
              <a:buFontTx/>
              <a:buChar char="-"/>
            </a:pPr>
            <a:r>
              <a:rPr lang="ru-RU" sz="1000" dirty="0" smtClean="0">
                <a:solidFill>
                  <a:schemeClr val="tx1"/>
                </a:solidFill>
                <a:latin typeface="Times New Roman" panose="02020603050405020304" pitchFamily="18" charset="0"/>
                <a:cs typeface="Times New Roman" panose="02020603050405020304" pitchFamily="18" charset="0"/>
              </a:rPr>
              <a:t>обследование </a:t>
            </a:r>
            <a:r>
              <a:rPr lang="ru-RU" sz="1000" dirty="0">
                <a:solidFill>
                  <a:schemeClr val="tx1"/>
                </a:solidFill>
                <a:latin typeface="Times New Roman" panose="02020603050405020304" pitchFamily="18" charset="0"/>
                <a:cs typeface="Times New Roman" panose="02020603050405020304" pitchFamily="18" charset="0"/>
              </a:rPr>
              <a:t>состояния условий и охраны </a:t>
            </a:r>
            <a:r>
              <a:rPr lang="ru-RU" sz="1000" dirty="0" smtClean="0">
                <a:solidFill>
                  <a:schemeClr val="tx1"/>
                </a:solidFill>
                <a:latin typeface="Times New Roman" panose="02020603050405020304" pitchFamily="18" charset="0"/>
                <a:cs typeface="Times New Roman" panose="02020603050405020304" pitchFamily="18" charset="0"/>
              </a:rPr>
              <a:t>труда, проведение мониторинга документов </a:t>
            </a:r>
            <a:r>
              <a:rPr lang="ru-RU" sz="1000" dirty="0">
                <a:solidFill>
                  <a:schemeClr val="tx1"/>
                </a:solidFill>
                <a:latin typeface="Times New Roman" panose="02020603050405020304" pitchFamily="18" charset="0"/>
                <a:cs typeface="Times New Roman" panose="02020603050405020304" pitchFamily="18" charset="0"/>
              </a:rPr>
              <a:t>по охране </a:t>
            </a:r>
            <a:r>
              <a:rPr lang="ru-RU" sz="1000" dirty="0" smtClean="0">
                <a:solidFill>
                  <a:schemeClr val="tx1"/>
                </a:solidFill>
                <a:latin typeface="Times New Roman" panose="02020603050405020304" pitchFamily="18" charset="0"/>
                <a:cs typeface="Times New Roman" panose="02020603050405020304" pitchFamily="18" charset="0"/>
              </a:rPr>
              <a:t>труда специалистами управления непосредственно в организации (напоминаем, что деятельность управления не является надзорной, документы о состоянии условий и охраны труда не направляются в контролирующие органы).</a:t>
            </a:r>
          </a:p>
        </p:txBody>
      </p:sp>
      <p:sp>
        <p:nvSpPr>
          <p:cNvPr id="5" name="Rectangle 2"/>
          <p:cNvSpPr>
            <a:spLocks noChangeArrowheads="1"/>
          </p:cNvSpPr>
          <p:nvPr/>
        </p:nvSpPr>
        <p:spPr bwMode="auto">
          <a:xfrm>
            <a:off x="365761" y="1810552"/>
            <a:ext cx="11558016" cy="1168341"/>
          </a:xfrm>
          <a:prstGeom prst="rect">
            <a:avLst/>
          </a:prstGeom>
          <a:noFill/>
          <a:ln w="22225" cap="flat" cmpd="sng" algn="ctr">
            <a:solidFill>
              <a:sysClr val="windowText" lastClr="000000">
                <a:lumMod val="50000"/>
                <a:lumOff val="50000"/>
              </a:sysClr>
            </a:solidFill>
            <a:prstDash val="solid"/>
            <a:miter lim="800000"/>
            <a:headEnd/>
            <a:tailEnd/>
          </a:ln>
          <a:effectLst/>
          <a:extLst/>
        </p:spPr>
        <p:txBody>
          <a:bodyPr wrap="square" lIns="90242" tIns="45121" rIns="90242" bIns="45121">
            <a:spAutoFit/>
          </a:bodyPr>
          <a:lstStyle/>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1" i="0" u="sng"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Контактная информация:</a:t>
            </a: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Страница управления по труду размещена на официальном портале </a:t>
            </a: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Администрации города Сургута по адресу: </a:t>
            </a:r>
            <a:r>
              <a:rPr kumimoji="0" lang="ru-RU" sz="1000" b="1" i="0" u="sng"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rId4"/>
              </a:rPr>
              <a:t>http://admsurgut.ru</a:t>
            </a:r>
            <a:r>
              <a:rPr kumimoji="0" lang="ru-RU" sz="1000" b="1" i="0" u="sng"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ru-RU" sz="1000" b="0" i="0" u="sng"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(Главная страница → Городская власть →Администрация → </a:t>
            </a: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Структурные подразделения → Управление по труду)</a:t>
            </a: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1" i="0" u="sng"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Адрес:</a:t>
            </a:r>
            <a:r>
              <a:rPr kumimoji="0" lang="ru-RU" sz="10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628408, Тюменская область, ХМАО-Югра, </a:t>
            </a:r>
          </a:p>
          <a:p>
            <a:pPr marL="0" marR="0" lvl="0" indent="0" algn="r" defTabSz="902421" eaLnBrk="1" fontAlgn="base" latinLnBrk="0" hangingPunct="1">
              <a:lnSpc>
                <a:spcPct val="100000"/>
              </a:lnSpc>
              <a:spcBef>
                <a:spcPct val="0"/>
              </a:spcBef>
              <a:spcAft>
                <a:spcPct val="0"/>
              </a:spcAft>
              <a:buClrTx/>
              <a:buSzTx/>
              <a:buFontTx/>
              <a:buNone/>
              <a:tabLst/>
              <a:defRPr/>
            </a:pPr>
            <a:r>
              <a:rPr kumimoji="0" lang="ru-RU" sz="10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город Сургут, улица Энгельса, дом 8</a:t>
            </a:r>
          </a:p>
        </p:txBody>
      </p:sp>
      <p:graphicFrame>
        <p:nvGraphicFramePr>
          <p:cNvPr id="6" name="Таблица 5"/>
          <p:cNvGraphicFramePr>
            <a:graphicFrameLocks noGrp="1" noChangeAspect="1"/>
          </p:cNvGraphicFramePr>
          <p:nvPr>
            <p:extLst>
              <p:ext uri="{D42A27DB-BD31-4B8C-83A1-F6EECF244321}">
                <p14:modId xmlns:p14="http://schemas.microsoft.com/office/powerpoint/2010/main" val="4231386680"/>
              </p:ext>
            </p:extLst>
          </p:nvPr>
        </p:nvGraphicFramePr>
        <p:xfrm>
          <a:off x="365761" y="3075226"/>
          <a:ext cx="11558017" cy="2986887"/>
        </p:xfrm>
        <a:graphic>
          <a:graphicData uri="http://schemas.openxmlformats.org/drawingml/2006/table">
            <a:tbl>
              <a:tblPr firstRow="1" firstCol="1" bandRow="1"/>
              <a:tblGrid>
                <a:gridCol w="575400">
                  <a:extLst>
                    <a:ext uri="{9D8B030D-6E8A-4147-A177-3AD203B41FA5}">
                      <a16:colId xmlns:a16="http://schemas.microsoft.com/office/drawing/2014/main" val="1661908087"/>
                    </a:ext>
                  </a:extLst>
                </a:gridCol>
                <a:gridCol w="2793869">
                  <a:extLst>
                    <a:ext uri="{9D8B030D-6E8A-4147-A177-3AD203B41FA5}">
                      <a16:colId xmlns:a16="http://schemas.microsoft.com/office/drawing/2014/main" val="3898647165"/>
                    </a:ext>
                  </a:extLst>
                </a:gridCol>
                <a:gridCol w="1950353">
                  <a:extLst>
                    <a:ext uri="{9D8B030D-6E8A-4147-A177-3AD203B41FA5}">
                      <a16:colId xmlns:a16="http://schemas.microsoft.com/office/drawing/2014/main" val="4101333161"/>
                    </a:ext>
                  </a:extLst>
                </a:gridCol>
                <a:gridCol w="897047">
                  <a:extLst>
                    <a:ext uri="{9D8B030D-6E8A-4147-A177-3AD203B41FA5}">
                      <a16:colId xmlns:a16="http://schemas.microsoft.com/office/drawing/2014/main" val="2448202475"/>
                    </a:ext>
                  </a:extLst>
                </a:gridCol>
                <a:gridCol w="1339433">
                  <a:extLst>
                    <a:ext uri="{9D8B030D-6E8A-4147-A177-3AD203B41FA5}">
                      <a16:colId xmlns:a16="http://schemas.microsoft.com/office/drawing/2014/main" val="240361008"/>
                    </a:ext>
                  </a:extLst>
                </a:gridCol>
                <a:gridCol w="4001915">
                  <a:extLst>
                    <a:ext uri="{9D8B030D-6E8A-4147-A177-3AD203B41FA5}">
                      <a16:colId xmlns:a16="http://schemas.microsoft.com/office/drawing/2014/main" val="2397590064"/>
                    </a:ext>
                  </a:extLst>
                </a:gridCol>
              </a:tblGrid>
              <a:tr h="430192">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Фамилия, имя, отчество</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Должность</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Кабинет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Телефон</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Адрес электронной почты</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667403"/>
                  </a:ext>
                </a:extLst>
              </a:tr>
              <a:tr h="220052">
                <a:tc gridSpan="6">
                  <a:txBody>
                    <a:bodyPr/>
                    <a:lstStyle/>
                    <a:p>
                      <a:pPr>
                        <a:lnSpc>
                          <a:spcPct val="107000"/>
                        </a:lnSpc>
                        <a:spcAft>
                          <a:spcPts val="0"/>
                        </a:spcAft>
                        <a:tabLst>
                          <a:tab pos="4089400" algn="l"/>
                        </a:tabLst>
                      </a:pPr>
                      <a:r>
                        <a:rPr lang="ru-RU" sz="1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Управление по труду</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37965244"/>
                  </a:ext>
                </a:extLst>
              </a:tr>
              <a:tr h="420732">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Кузнецова Галина Михайловна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Начальник управления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522-412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4089400" algn="l"/>
                        </a:tabLst>
                      </a:pPr>
                      <a:r>
                        <a:rPr lang="en-US" sz="10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kuznetsova_gm@admsurgut.ru</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257264"/>
                  </a:ext>
                </a:extLst>
              </a:tr>
              <a:tr h="81414">
                <a:tc gridSpan="6">
                  <a:txBody>
                    <a:bodyPr/>
                    <a:lstStyle/>
                    <a:p>
                      <a:pPr>
                        <a:lnSpc>
                          <a:spcPct val="107000"/>
                        </a:lnSpc>
                        <a:spcAft>
                          <a:spcPts val="0"/>
                        </a:spcAft>
                        <a:tabLst>
                          <a:tab pos="4089400" algn="l"/>
                        </a:tabLs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43248951"/>
                  </a:ext>
                </a:extLst>
              </a:tr>
              <a:tr h="342455">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Величко Мария Николаевна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Начальник отдела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522-413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4089400" algn="l"/>
                        </a:tabLs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velichko_mn@admsurgut.ru</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003018"/>
                  </a:ext>
                </a:extLst>
              </a:tr>
              <a:tr h="327939">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Потапова Юлия Ивановна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Специалист-эксперт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518А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522-186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potapova_</a:t>
                      </a:r>
                      <a:r>
                        <a:rPr lang="en-US"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yi</a:t>
                      </a:r>
                      <a:r>
                        <a:rPr lang="ru-RU"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@admsurgut.ru</a:t>
                      </a: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6491992"/>
                  </a:ext>
                </a:extLst>
              </a:tr>
              <a:tr h="347732">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Марарова Светлана Михайловна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Главный специалист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518А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522-191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mararova_sm@admsurgut.ru</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646797"/>
                  </a:ext>
                </a:extLst>
              </a:tr>
              <a:tr h="347732">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Красовская Оксана Николаевна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Главный специалист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518А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522-191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krasovskaya_on@admsurgut.ru</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246977"/>
                  </a:ext>
                </a:extLst>
              </a:tr>
              <a:tr h="377753">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Исрафилова Светлана Васильевна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Главный специалист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522-179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4089400" algn="l"/>
                        </a:tabLs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israfilova_sv@admsurgut.ru</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117967"/>
                  </a:ext>
                </a:extLst>
              </a:tr>
            </a:tbl>
          </a:graphicData>
        </a:graphic>
      </p:graphicFrame>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429" y="1580278"/>
            <a:ext cx="4155791" cy="1694637"/>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3115175492"/>
              </p:ext>
            </p:extLst>
          </p:nvPr>
        </p:nvGraphicFramePr>
        <p:xfrm>
          <a:off x="365761" y="6054119"/>
          <a:ext cx="11558017" cy="377753"/>
        </p:xfrm>
        <a:graphic>
          <a:graphicData uri="http://schemas.openxmlformats.org/drawingml/2006/table">
            <a:tbl>
              <a:tblPr firstRow="1" firstCol="1" bandRow="1"/>
              <a:tblGrid>
                <a:gridCol w="575400">
                  <a:extLst>
                    <a:ext uri="{9D8B030D-6E8A-4147-A177-3AD203B41FA5}">
                      <a16:colId xmlns:a16="http://schemas.microsoft.com/office/drawing/2014/main" val="3868217796"/>
                    </a:ext>
                  </a:extLst>
                </a:gridCol>
                <a:gridCol w="2793869">
                  <a:extLst>
                    <a:ext uri="{9D8B030D-6E8A-4147-A177-3AD203B41FA5}">
                      <a16:colId xmlns:a16="http://schemas.microsoft.com/office/drawing/2014/main" val="2834607543"/>
                    </a:ext>
                  </a:extLst>
                </a:gridCol>
                <a:gridCol w="1950353">
                  <a:extLst>
                    <a:ext uri="{9D8B030D-6E8A-4147-A177-3AD203B41FA5}">
                      <a16:colId xmlns:a16="http://schemas.microsoft.com/office/drawing/2014/main" val="265655325"/>
                    </a:ext>
                  </a:extLst>
                </a:gridCol>
                <a:gridCol w="897047">
                  <a:extLst>
                    <a:ext uri="{9D8B030D-6E8A-4147-A177-3AD203B41FA5}">
                      <a16:colId xmlns:a16="http://schemas.microsoft.com/office/drawing/2014/main" val="2333280109"/>
                    </a:ext>
                  </a:extLst>
                </a:gridCol>
                <a:gridCol w="1339433">
                  <a:extLst>
                    <a:ext uri="{9D8B030D-6E8A-4147-A177-3AD203B41FA5}">
                      <a16:colId xmlns:a16="http://schemas.microsoft.com/office/drawing/2014/main" val="2960743090"/>
                    </a:ext>
                  </a:extLst>
                </a:gridCol>
                <a:gridCol w="4001915">
                  <a:extLst>
                    <a:ext uri="{9D8B030D-6E8A-4147-A177-3AD203B41FA5}">
                      <a16:colId xmlns:a16="http://schemas.microsoft.com/office/drawing/2014/main" val="1928197426"/>
                    </a:ext>
                  </a:extLst>
                </a:gridCol>
              </a:tblGrid>
              <a:tr h="377753">
                <a:tc>
                  <a:txBody>
                    <a:bodyPr/>
                    <a:lstStyle/>
                    <a:p>
                      <a:pPr algn="ctr">
                        <a:lnSpc>
                          <a:spcPct val="107000"/>
                        </a:lnSpc>
                        <a:spcAft>
                          <a:spcPts val="0"/>
                        </a:spcAft>
                      </a:pPr>
                      <a:r>
                        <a:rPr lang="ru-RU" sz="10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Третьякова</a:t>
                      </a:r>
                      <a:r>
                        <a:rPr lang="ru-RU" sz="10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Людмила Михайловна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Специалист-эксперт</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522-411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tabLst>
                          <a:tab pos="4089400" algn="l"/>
                        </a:tabLst>
                      </a:pPr>
                      <a:r>
                        <a:rPr lang="en-US" sz="1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tretyakova_lm@admsurgut.ru</a:t>
                      </a:r>
                      <a:endParaRPr lang="ru-RU"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450" marR="69450" marT="9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1513282"/>
                  </a:ext>
                </a:extLst>
              </a:tr>
            </a:tbl>
          </a:graphicData>
        </a:graphic>
      </p:graphicFrame>
    </p:spTree>
    <p:extLst>
      <p:ext uri="{BB962C8B-B14F-4D97-AF65-F5344CB8AC3E}">
        <p14:creationId xmlns:p14="http://schemas.microsoft.com/office/powerpoint/2010/main" val="40545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93219" y="94584"/>
            <a:ext cx="10634100"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ИНФОРМАЦИОННОЕ ОБЕСПЕЧЕНИЕ И ПРОПАГАНДА УЛУЧШЕНИЯ УСЛОВИЙ И ОХРАНЫ ТРУДА </a:t>
            </a:r>
            <a:endParaRPr lang="ru-RU" sz="16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4269" y="548680"/>
            <a:ext cx="6032152" cy="2893100"/>
          </a:xfrm>
          <a:prstGeom prst="rect">
            <a:avLst/>
          </a:prstGeom>
          <a:noFill/>
        </p:spPr>
        <p:txBody>
          <a:bodyPr wrap="square" rtlCol="0">
            <a:spAutoFit/>
          </a:bodyPr>
          <a:lstStyle/>
          <a:p>
            <a:pPr indent="452438" algn="just"/>
            <a:r>
              <a:rPr lang="ru-RU" sz="1400" dirty="0" smtClean="0">
                <a:latin typeface="Times New Roman" panose="02020603050405020304" pitchFamily="18" charset="0"/>
                <a:cs typeface="Times New Roman" panose="02020603050405020304" pitchFamily="18" charset="0"/>
              </a:rPr>
              <a:t>Для информирования работодателей и специалистов по охране труда по актуальным вопросам охраны труда в 2019 году было подготовлено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размещено в средствах </a:t>
            </a:r>
            <a:r>
              <a:rPr lang="ru-RU" sz="1400" dirty="0">
                <a:latin typeface="Times New Roman" panose="02020603050405020304" pitchFamily="18" charset="0"/>
                <a:cs typeface="Times New Roman" panose="02020603050405020304" pitchFamily="18" charset="0"/>
              </a:rPr>
              <a:t>массовой информации </a:t>
            </a:r>
            <a:r>
              <a:rPr lang="ru-RU" sz="1400" dirty="0" smtClean="0">
                <a:latin typeface="Times New Roman" panose="02020603050405020304" pitchFamily="18" charset="0"/>
                <a:cs typeface="Times New Roman" panose="02020603050405020304" pitchFamily="18" charset="0"/>
              </a:rPr>
              <a:t>312 </a:t>
            </a:r>
            <a:r>
              <a:rPr lang="ru-RU" sz="1400" dirty="0">
                <a:latin typeface="Times New Roman" panose="02020603050405020304" pitchFamily="18" charset="0"/>
                <a:cs typeface="Times New Roman" panose="02020603050405020304" pitchFamily="18" charset="0"/>
              </a:rPr>
              <a:t>материалов по охране труда, в том числе: прокат видеоматериалов на каналах телерадиовещания - 218 выходов в эфир; в печатных изданиях – 29 статей информационного характера; на официальном портале Администрации города – 65 материалов по охране труда</a:t>
            </a:r>
            <a:r>
              <a:rPr lang="ru-RU" sz="1400" dirty="0" smtClean="0">
                <a:latin typeface="Times New Roman" panose="02020603050405020304" pitchFamily="18" charset="0"/>
                <a:cs typeface="Times New Roman" panose="02020603050405020304" pitchFamily="18" charset="0"/>
              </a:rPr>
              <a:t>.</a:t>
            </a:r>
          </a:p>
          <a:p>
            <a:pPr indent="452438" algn="just"/>
            <a:r>
              <a:rPr lang="ru-RU" sz="1400" dirty="0" smtClean="0">
                <a:latin typeface="Times New Roman" panose="02020603050405020304" pitchFamily="18" charset="0"/>
                <a:cs typeface="Times New Roman" panose="02020603050405020304" pitchFamily="18" charset="0"/>
              </a:rPr>
              <a:t>Тематика публикаций включала правовые основы организации охраны труда, анализ производственного травматизма, итоги проводимых городских конкурсов по охране труда, вопросы финансового обеспечения предупредительных мер по сокращению производственного травматизма, вопросы проведения специальной оценки условий труда и обучения по охране труда.</a:t>
            </a:r>
            <a:endParaRPr lang="ru-RU" sz="1400"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628915436"/>
              </p:ext>
            </p:extLst>
          </p:nvPr>
        </p:nvGraphicFramePr>
        <p:xfrm>
          <a:off x="6246421" y="548680"/>
          <a:ext cx="5688280" cy="3281500"/>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2871134" y="3987480"/>
            <a:ext cx="9063567" cy="2031325"/>
          </a:xfrm>
          <a:prstGeom prst="rect">
            <a:avLst/>
          </a:prstGeom>
        </p:spPr>
        <p:txBody>
          <a:bodyPr wrap="square">
            <a:spAutoFit/>
          </a:bodyPr>
          <a:lstStyle/>
          <a:p>
            <a:pPr lvl="0" indent="360363" algn="just" fontAlgn="base">
              <a:spcBef>
                <a:spcPct val="0"/>
              </a:spcBef>
              <a:spcAft>
                <a:spcPct val="0"/>
              </a:spcAft>
            </a:pPr>
            <a:r>
              <a:rPr lang="ru-RU" sz="1400" dirty="0">
                <a:latin typeface="Times New Roman" pitchFamily="18" charset="0"/>
                <a:ea typeface="Times New Roman" pitchFamily="18" charset="0"/>
                <a:cs typeface="Times New Roman" pitchFamily="18" charset="0"/>
              </a:rPr>
              <a:t>На официальном портале Администрации города Сургута разработан раздел «Охрана труда» (</a:t>
            </a:r>
            <a:r>
              <a:rPr lang="ru-RU" sz="1400" b="1" u="sng" dirty="0">
                <a:solidFill>
                  <a:schemeClr val="tx1">
                    <a:lumMod val="95000"/>
                    <a:lumOff val="5000"/>
                  </a:schemeClr>
                </a:solidFill>
                <a:latin typeface="Times New Roman" pitchFamily="18" charset="0"/>
                <a:cs typeface="Times New Roman" pitchFamily="18" charset="0"/>
              </a:rPr>
              <a:t>http://www.admsurgut.ru/</a:t>
            </a:r>
            <a:r>
              <a:rPr lang="ru-RU" sz="1400" u="sng" dirty="0">
                <a:solidFill>
                  <a:schemeClr val="tx1">
                    <a:lumMod val="95000"/>
                    <a:lumOff val="5000"/>
                  </a:schemeClr>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(Главная страница → Путеводитель→ Охрана труда</a:t>
            </a:r>
            <a:r>
              <a:rPr lang="ru-RU" sz="1400" dirty="0" smtClean="0">
                <a:solidFill>
                  <a:srgbClr val="000000"/>
                </a:solidFill>
                <a:latin typeface="Times New Roman" pitchFamily="18" charset="0"/>
                <a:cs typeface="Times New Roman" pitchFamily="18" charset="0"/>
              </a:rPr>
              <a:t>).                        </a:t>
            </a:r>
            <a:r>
              <a:rPr lang="ru-RU" sz="1400" dirty="0" smtClean="0">
                <a:latin typeface="Times New Roman" pitchFamily="18" charset="0"/>
                <a:ea typeface="Times New Roman" pitchFamily="18" charset="0"/>
                <a:cs typeface="Times New Roman" pitchFamily="18" charset="0"/>
              </a:rPr>
              <a:t> </a:t>
            </a:r>
          </a:p>
          <a:p>
            <a:pPr lvl="0" indent="360363" algn="just" fontAlgn="base">
              <a:spcBef>
                <a:spcPct val="0"/>
              </a:spcBef>
              <a:spcAft>
                <a:spcPct val="0"/>
              </a:spcAft>
            </a:pPr>
            <a:r>
              <a:rPr lang="ru-RU" sz="1400" dirty="0" smtClean="0">
                <a:latin typeface="Times New Roman" pitchFamily="18" charset="0"/>
                <a:ea typeface="Times New Roman" pitchFamily="18" charset="0"/>
                <a:cs typeface="Times New Roman" pitchFamily="18" charset="0"/>
              </a:rPr>
              <a:t>В </a:t>
            </a:r>
            <a:r>
              <a:rPr lang="ru-RU" sz="1400" dirty="0">
                <a:latin typeface="Times New Roman" pitchFamily="18" charset="0"/>
                <a:ea typeface="Times New Roman" pitchFamily="18" charset="0"/>
                <a:cs typeface="Times New Roman" pitchFamily="18" charset="0"/>
              </a:rPr>
              <a:t>раздел «Охрана труда» включены подразделы: «Мероприятия по охране труда», «Методическое руководство по охране труда», «Формы отчетности по охране труда», «Изменения законодательства», «Межведомственная комиссия по охране труда при Администрации города», «Травматизм в организациях города» и др. </a:t>
            </a:r>
          </a:p>
          <a:p>
            <a:pPr lvl="0" indent="360363" algn="just" fontAlgn="base">
              <a:spcBef>
                <a:spcPct val="0"/>
              </a:spcBef>
              <a:spcAft>
                <a:spcPct val="0"/>
              </a:spcAft>
            </a:pPr>
            <a:r>
              <a:rPr lang="ru-RU" sz="1400" dirty="0">
                <a:latin typeface="Times New Roman" pitchFamily="18" charset="0"/>
                <a:cs typeface="Times New Roman" pitchFamily="18" charset="0"/>
              </a:rPr>
              <a:t>На </a:t>
            </a:r>
            <a:r>
              <a:rPr lang="ru-RU" sz="1400" dirty="0" smtClean="0">
                <a:latin typeface="Times New Roman" pitchFamily="18" charset="0"/>
                <a:cs typeface="Times New Roman" pitchFamily="18" charset="0"/>
              </a:rPr>
              <a:t>официальном портале </a:t>
            </a:r>
            <a:r>
              <a:rPr lang="ru-RU" sz="1400" dirty="0">
                <a:latin typeface="Times New Roman" pitchFamily="18" charset="0"/>
                <a:cs typeface="Times New Roman" pitchFamily="18" charset="0"/>
              </a:rPr>
              <a:t>в рубрике «Новости» </a:t>
            </a:r>
            <a:r>
              <a:rPr lang="ru-RU" sz="1400" dirty="0" smtClean="0">
                <a:latin typeface="Times New Roman" pitchFamily="18" charset="0"/>
                <a:cs typeface="Times New Roman" pitchFamily="18" charset="0"/>
              </a:rPr>
              <a:t>публикуется информация </a:t>
            </a:r>
            <a:r>
              <a:rPr lang="ru-RU" sz="1400" dirty="0">
                <a:latin typeface="Times New Roman" pitchFamily="18" charset="0"/>
                <a:cs typeface="Times New Roman" pitchFamily="18" charset="0"/>
              </a:rPr>
              <a:t>о проведении конкурсов по охране труда, о вступлении в силу новых документов по охране труда, о проведении </a:t>
            </a:r>
            <a:r>
              <a:rPr lang="ru-RU" sz="1400" dirty="0" smtClean="0">
                <a:latin typeface="Times New Roman" pitchFamily="18" charset="0"/>
                <a:cs typeface="Times New Roman" pitchFamily="18" charset="0"/>
              </a:rPr>
              <a:t>городских мероприятий по охране труда.</a:t>
            </a:r>
            <a:endParaRPr lang="ru-RU" sz="1400" dirty="0">
              <a:latin typeface="Times New Roman" pitchFamily="18" charset="0"/>
              <a:cs typeface="Times New Roman" pitchFamily="18" charset="0"/>
            </a:endParaRPr>
          </a:p>
          <a:p>
            <a:pPr lvl="0" indent="360363" algn="just" eaLnBrk="0" fontAlgn="base" hangingPunct="0">
              <a:spcBef>
                <a:spcPct val="0"/>
              </a:spcBef>
              <a:spcAft>
                <a:spcPct val="0"/>
              </a:spcAft>
            </a:pPr>
            <a:r>
              <a:rPr lang="ru-RU" sz="1400" dirty="0">
                <a:latin typeface="Times New Roman" pitchFamily="18" charset="0"/>
                <a:ea typeface="Times New Roman" pitchFamily="18" charset="0"/>
                <a:cs typeface="Times New Roman" pitchFamily="18" charset="0"/>
              </a:rPr>
              <a:t>Раздел «</a:t>
            </a:r>
            <a:r>
              <a:rPr lang="ru-RU" sz="1400" dirty="0" smtClean="0">
                <a:latin typeface="Times New Roman" pitchFamily="18" charset="0"/>
                <a:ea typeface="Times New Roman" pitchFamily="18" charset="0"/>
                <a:cs typeface="Times New Roman" pitchFamily="18" charset="0"/>
              </a:rPr>
              <a:t>Охрана </a:t>
            </a:r>
            <a:r>
              <a:rPr lang="ru-RU" sz="1400" dirty="0">
                <a:latin typeface="Times New Roman" pitchFamily="18" charset="0"/>
                <a:ea typeface="Times New Roman" pitchFamily="18" charset="0"/>
                <a:cs typeface="Times New Roman" pitchFamily="18" charset="0"/>
              </a:rPr>
              <a:t>труда» </a:t>
            </a:r>
            <a:r>
              <a:rPr lang="ru-RU" sz="1400" dirty="0" smtClean="0">
                <a:latin typeface="Times New Roman" pitchFamily="18" charset="0"/>
                <a:ea typeface="Times New Roman" pitchFamily="18" charset="0"/>
                <a:cs typeface="Times New Roman" pitchFamily="18" charset="0"/>
              </a:rPr>
              <a:t>своевременно </a:t>
            </a:r>
            <a:r>
              <a:rPr lang="ru-RU" sz="1400" dirty="0">
                <a:latin typeface="Times New Roman" pitchFamily="18" charset="0"/>
                <a:ea typeface="Times New Roman" pitchFamily="18" charset="0"/>
                <a:cs typeface="Times New Roman" pitchFamily="18" charset="0"/>
              </a:rPr>
              <a:t>актуализируется и дополняется.</a:t>
            </a:r>
            <a:endParaRPr lang="ru-RU" sz="1400" dirty="0">
              <a:latin typeface="Times New Roman" pitchFamily="18" charset="0"/>
              <a:cs typeface="Times New Roman" pitchFamily="18" charset="0"/>
            </a:endParaRPr>
          </a:p>
        </p:txBody>
      </p:sp>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4090" t="21279" r="11142" b="9895"/>
          <a:stretch/>
        </p:blipFill>
        <p:spPr>
          <a:xfrm>
            <a:off x="256472" y="3513156"/>
            <a:ext cx="2358190" cy="25529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815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993219" y="94584"/>
            <a:ext cx="10634100"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ИНФОРМАЦИОННОЕ ОБЕСПЕЧЕНИЕ И ПРОПАГАНДА УЛУЧШЕНИЯ УСЛОВИЙ И ОХРАНЫ ТРУДА </a:t>
            </a:r>
            <a:endParaRPr lang="ru-RU" sz="1600" b="1" i="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234088" y="538610"/>
            <a:ext cx="8681986" cy="2893100"/>
          </a:xfrm>
          <a:prstGeom prst="rect">
            <a:avLst/>
          </a:prstGeom>
        </p:spPr>
        <p:txBody>
          <a:bodyPr wrap="square">
            <a:spAutoFit/>
          </a:bodyPr>
          <a:lstStyle/>
          <a:p>
            <a:pPr indent="452438" algn="just">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 целях пропаганды вопросов охраны труда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 2019 </a:t>
            </a:r>
            <a:r>
              <a:rPr lang="ru-RU" sz="1400" dirty="0">
                <a:latin typeface="Times New Roman" panose="02020603050405020304" pitchFamily="18" charset="0"/>
                <a:ea typeface="Calibri" panose="020F0502020204030204" pitchFamily="34" charset="0"/>
                <a:cs typeface="Times New Roman" panose="02020603050405020304" pitchFamily="18" charset="0"/>
              </a:rPr>
              <a:t>году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управлением </a:t>
            </a:r>
            <a:r>
              <a:rPr lang="ru-RU" sz="1400" dirty="0">
                <a:latin typeface="Times New Roman" panose="02020603050405020304" pitchFamily="18" charset="0"/>
                <a:ea typeface="Calibri" panose="020F0502020204030204" pitchFamily="34" charset="0"/>
                <a:cs typeface="Times New Roman" panose="02020603050405020304" pitchFamily="18" charset="0"/>
              </a:rPr>
              <a:t>по труду для работодателей и специалистов по охране труда организаций города организовано и проведено 65 мероприятий по охране труда, в том числе, 2 семинара-практикума,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в рамках которых, все участники имели возможность оценить защитные свойства применяемых СИЗ в реальных условиях труда;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мастер-класс по проведению сердечно-легочной </a:t>
            </a:r>
            <a:r>
              <a:rPr lang="ru-RU" sz="1400" dirty="0">
                <a:latin typeface="Times New Roman" panose="02020603050405020304" pitchFamily="18" charset="0"/>
                <a:ea typeface="Calibri" panose="020F0502020204030204" pitchFamily="34" charset="0"/>
                <a:cs typeface="Times New Roman" panose="02020603050405020304" pitchFamily="18" charset="0"/>
              </a:rPr>
              <a:t>реанимации; конференция «Защита работников от воздействия низких температур и неблагоприятных  погодных факторов  в  условиях  Западной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Сибири», в</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рамках которой </a:t>
            </a:r>
            <a:r>
              <a:rPr lang="ru-RU" sz="1400" dirty="0">
                <a:latin typeface="Times New Roman" panose="02020603050405020304" pitchFamily="18" charset="0"/>
                <a:ea typeface="Calibri" panose="020F0502020204030204" pitchFamily="34" charset="0"/>
                <a:cs typeface="Times New Roman" panose="02020603050405020304" pitchFamily="18" charset="0"/>
              </a:rPr>
              <a:t>слушателям доведены изменения в законодательстве об охране труда, представлены современные разработки спецодежды, решения в части огнезащиты, электрозащиты, предложены инновационные практики по применению противоскользящих и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противоусталостных</a:t>
            </a:r>
            <a:r>
              <a:rPr lang="ru-RU" sz="1400" dirty="0">
                <a:latin typeface="Times New Roman" panose="02020603050405020304" pitchFamily="18" charset="0"/>
                <a:ea typeface="Calibri" panose="020F0502020204030204" pitchFamily="34" charset="0"/>
                <a:cs typeface="Times New Roman" panose="02020603050405020304" pitchFamily="18" charset="0"/>
              </a:rPr>
              <a:t> напольных покрытий. При проведении большинства мероприятий по охране труда для участников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организовывались </a:t>
            </a:r>
            <a:r>
              <a:rPr lang="ru-RU" sz="1400" dirty="0">
                <a:latin typeface="Times New Roman" panose="02020603050405020304" pitchFamily="18" charset="0"/>
                <a:ea typeface="Calibri" panose="020F0502020204030204" pitchFamily="34" charset="0"/>
                <a:cs typeface="Times New Roman" panose="02020603050405020304" pitchFamily="18" charset="0"/>
              </a:rPr>
              <a:t>соревнования и викторины на знание теоретических и практических вопросов охраны труда, а также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бесплатное анонимное тестирование на ВИЧ-инфекцию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совместно с Сургутским филиалом КУ «СПИД-Центр» (в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отчетном году анонимное тестирование прошли более 350 работников организаций).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Объект 1"/>
          <p:cNvSpPr txBox="1">
            <a:spLocks/>
          </p:cNvSpPr>
          <p:nvPr/>
        </p:nvSpPr>
        <p:spPr>
          <a:xfrm>
            <a:off x="404260" y="3328177"/>
            <a:ext cx="11511814" cy="95036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spcBef>
                <a:spcPts val="0"/>
              </a:spcBef>
              <a:spcAft>
                <a:spcPts val="0"/>
              </a:spcAft>
              <a:buNone/>
              <a:tabLst>
                <a:tab pos="355600" algn="l"/>
              </a:tabLst>
            </a:pPr>
            <a:r>
              <a:rPr lang="ru-RU" sz="1400" dirty="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Семинары-совещания проводятся на безвозмездной основе и пользуются повышенным интересом не только у специалистов градообразующих предприятий, но и специалистов муниципальных организаций города и представителей малого и среднего </a:t>
            </a:r>
            <a:r>
              <a:rPr lang="ru-RU" sz="1400" dirty="0" smtClean="0">
                <a:solidFill>
                  <a:schemeClr val="tx1">
                    <a:lumMod val="95000"/>
                    <a:lumOff val="5000"/>
                  </a:schemeClr>
                </a:solidFill>
                <a:latin typeface="Times New Roman" panose="02020603050405020304" pitchFamily="18" charset="0"/>
                <a:cs typeface="Times New Roman" panose="02020603050405020304" pitchFamily="18" charset="0"/>
              </a:rPr>
              <a:t>предпринимательства </a:t>
            </a:r>
            <a:r>
              <a:rPr lang="ru-RU" sz="1400" dirty="0">
                <a:solidFill>
                  <a:schemeClr val="tx1">
                    <a:lumMod val="95000"/>
                    <a:lumOff val="5000"/>
                  </a:schemeClr>
                </a:solidFill>
                <a:latin typeface="Times New Roman" panose="02020603050405020304" pitchFamily="18" charset="0"/>
                <a:cs typeface="Times New Roman" panose="02020603050405020304" pitchFamily="18" charset="0"/>
              </a:rPr>
              <a:t>различных отраслей экономики. Проведение таких мероприятий дает возможность профессионалам в сфере охраны труда обмениваться опытом, расширять круг профессионального общения, а начинающим работу в области охраны  труда - постичь основы этой работы</a:t>
            </a:r>
            <a:r>
              <a:rPr lang="ru-RU"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0555" t="3228" r="3730" b="25533"/>
          <a:stretch/>
        </p:blipFill>
        <p:spPr>
          <a:xfrm>
            <a:off x="404260" y="732640"/>
            <a:ext cx="2598822" cy="2445221"/>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266" y="4279092"/>
            <a:ext cx="3170454" cy="212237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627" y="4286356"/>
            <a:ext cx="3170454" cy="2113636"/>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6988" y="4286356"/>
            <a:ext cx="3177005" cy="21180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483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93219" y="94584"/>
            <a:ext cx="10634100"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ИНФОРМАЦИОННОЕ ОБЕСПЕЧЕНИЕ И ПРОПАГАНДА УЛУЧШЕНИЯ УСЛОВИЙ И ОХРАНЫ ТРУДА </a:t>
            </a:r>
            <a:endParaRPr lang="ru-RU" sz="1600" b="1"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15008" y="567345"/>
            <a:ext cx="2324471" cy="5909310"/>
          </a:xfrm>
          <a:prstGeom prst="rect">
            <a:avLst/>
          </a:prstGeom>
        </p:spPr>
        <p:txBody>
          <a:bodyPr wrap="square">
            <a:spAutoFit/>
          </a:bodyPr>
          <a:lstStyle/>
          <a:p>
            <a:pPr indent="452438" algn="just"/>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400" dirty="0">
                <a:latin typeface="Times New Roman" panose="02020603050405020304" pitchFamily="18" charset="0"/>
                <a:ea typeface="Calibri" panose="020F0502020204030204" pitchFamily="34" charset="0"/>
                <a:cs typeface="Times New Roman" panose="02020603050405020304" pitchFamily="18" charset="0"/>
              </a:rPr>
              <a:t>2019 году было организовано 10 выставок средств охраны труда, в том числе, выставки специальной одежды, специальной обуви; средств индивидуальной защиты;  смывающих и (или) обезвреживающих средств</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Проведено 5 конкурсных мероприятий для </a:t>
            </a:r>
            <a:r>
              <a:rPr lang="ru-RU"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работодателей и специалистов по охране труда, </a:t>
            </a: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том числе, викторины по охране труда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на знание теоретических и практических вопросов применения СИЗ в производстве, конкурс сварщиков, проведенный в рамках семинара-практикума по вопросам применения СИЗ при проведении сварочных работ, по итогам которых победители награждены дипломами и призами</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l="11200" t="4912" r="35653" b="32070"/>
          <a:stretch/>
        </p:blipFill>
        <p:spPr>
          <a:xfrm>
            <a:off x="2824489" y="1381851"/>
            <a:ext cx="2209907" cy="3493831"/>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12491" t="27370" r="10561" b="13543"/>
          <a:stretch/>
        </p:blipFill>
        <p:spPr>
          <a:xfrm>
            <a:off x="6116595" y="3889379"/>
            <a:ext cx="4806037" cy="2383668"/>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5219406" y="610244"/>
            <a:ext cx="6600416" cy="3323987"/>
          </a:xfrm>
          <a:prstGeom prst="rect">
            <a:avLst/>
          </a:prstGeom>
        </p:spPr>
        <p:txBody>
          <a:bodyPr wrap="square">
            <a:spAutoFit/>
          </a:bodyPr>
          <a:lstStyle/>
          <a:p>
            <a:pPr indent="452438" algn="just"/>
            <a:r>
              <a:rPr lang="ru-RU" sz="1400" b="1" dirty="0">
                <a:latin typeface="Times New Roman" pitchFamily="18" charset="0"/>
                <a:cs typeface="Times New Roman" pitchFamily="18" charset="0"/>
              </a:rPr>
              <a:t>Специалистами управления по труду Администрации города оказывается консультационная и методическая помощь службам охраны труда организаций, осуществляющих свою деятельность на территории муниципального образования. </a:t>
            </a:r>
          </a:p>
          <a:p>
            <a:pPr indent="452438" algn="just">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400" dirty="0">
                <a:latin typeface="Times New Roman" panose="02020603050405020304" pitchFamily="18" charset="0"/>
                <a:ea typeface="Calibri" panose="020F0502020204030204" pitchFamily="34" charset="0"/>
                <a:cs typeface="Times New Roman" panose="02020603050405020304" pitchFamily="18" charset="0"/>
              </a:rPr>
              <a:t>целях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усиления этой работы </a:t>
            </a:r>
            <a:r>
              <a:rPr lang="ru-RU" sz="1400" dirty="0">
                <a:latin typeface="Times New Roman" panose="02020603050405020304" pitchFamily="18" charset="0"/>
                <a:ea typeface="Calibri" panose="020F0502020204030204" pitchFamily="34" charset="0"/>
                <a:cs typeface="Times New Roman" panose="02020603050405020304" pitchFamily="18" charset="0"/>
              </a:rPr>
              <a:t>в сфере охраны труда специалистами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управления по труду рассмотрено </a:t>
            </a:r>
            <a:r>
              <a:rPr lang="ru-RU" sz="1400" dirty="0">
                <a:latin typeface="Times New Roman" panose="02020603050405020304" pitchFamily="18" charset="0"/>
                <a:ea typeface="Calibri" panose="020F0502020204030204" pitchFamily="34" charset="0"/>
                <a:cs typeface="Times New Roman" panose="02020603050405020304" pitchFamily="18" charset="0"/>
              </a:rPr>
              <a:t>более 3,7 тысяч устных обращений по вопросам охраны труда и даны методические рекомендации и разъяснения.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2438" algn="just">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Разработано </a:t>
            </a:r>
            <a:r>
              <a:rPr lang="ru-RU" sz="1400" dirty="0">
                <a:latin typeface="Times New Roman" panose="02020603050405020304" pitchFamily="18" charset="0"/>
                <a:ea typeface="Calibri" panose="020F0502020204030204" pitchFamily="34" charset="0"/>
                <a:cs typeface="Times New Roman" panose="02020603050405020304" pitchFamily="18" charset="0"/>
              </a:rPr>
              <a:t>56 методических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пособий </a:t>
            </a:r>
            <a:r>
              <a:rPr lang="ru-RU" sz="1400" dirty="0">
                <a:latin typeface="Times New Roman" panose="02020603050405020304" pitchFamily="18" charset="0"/>
                <a:ea typeface="Calibri" panose="020F0502020204030204" pitchFamily="34" charset="0"/>
                <a:cs typeface="Times New Roman" panose="02020603050405020304" pitchFamily="18" charset="0"/>
              </a:rPr>
              <a:t>по вопросам охраны труда, изготовлено тиражом 5455 экземпляров и распространено в рамках мероприятий по охране труда.</a:t>
            </a:r>
          </a:p>
          <a:p>
            <a:pPr indent="452438" algn="just"/>
            <a:r>
              <a:rPr lang="ru-RU" sz="1400" dirty="0" smtClean="0">
                <a:latin typeface="Times New Roman" panose="02020603050405020304" pitchFamily="18" charset="0"/>
                <a:ea typeface="Calibri" panose="020F0502020204030204" pitchFamily="34" charset="0"/>
                <a:cs typeface="Times New Roman" panose="02020603050405020304" pitchFamily="18" charset="0"/>
              </a:rPr>
              <a:t>Направлено в 1900 </a:t>
            </a:r>
            <a:r>
              <a:rPr lang="ru-RU" sz="1400" dirty="0">
                <a:latin typeface="Times New Roman" panose="02020603050405020304" pitchFamily="18" charset="0"/>
                <a:ea typeface="Calibri" panose="020F0502020204030204" pitchFamily="34" charset="0"/>
                <a:cs typeface="Times New Roman" panose="02020603050405020304" pitchFamily="18" charset="0"/>
              </a:rPr>
              <a:t>организаций города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Сургута посредством электронной почты </a:t>
            </a:r>
            <a:r>
              <a:rPr lang="ru-RU" sz="1400" dirty="0">
                <a:latin typeface="Times New Roman" panose="02020603050405020304" pitchFamily="18" charset="0"/>
                <a:ea typeface="Calibri" panose="020F0502020204030204" pitchFamily="34" charset="0"/>
                <a:cs typeface="Times New Roman" panose="02020603050405020304" pitchFamily="18" charset="0"/>
              </a:rPr>
              <a:t>более 10 тысяч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экземпляров методических </a:t>
            </a:r>
            <a:r>
              <a:rPr lang="ru-RU" sz="1400" dirty="0">
                <a:latin typeface="Times New Roman" panose="02020603050405020304" pitchFamily="18" charset="0"/>
                <a:ea typeface="Calibri" panose="020F0502020204030204" pitchFamily="34" charset="0"/>
                <a:cs typeface="Times New Roman" panose="02020603050405020304" pitchFamily="18" charset="0"/>
              </a:rPr>
              <a:t>рекомендаций, справочно-аналитической информации, писем информационного характера с разъяснениями нормативных правовых актов, муниципальных правовых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актов по охране труда.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2438" algn="just">
              <a:spcAft>
                <a:spcPts val="0"/>
              </a:spcAft>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461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77240" y="129725"/>
            <a:ext cx="10981944" cy="338554"/>
          </a:xfrm>
          <a:prstGeom prst="rect">
            <a:avLst/>
          </a:prstGeom>
          <a:noFill/>
        </p:spPr>
        <p:txBody>
          <a:bodyPr wrap="square" rtlCol="0">
            <a:spAutoFit/>
          </a:bodyPr>
          <a:lstStyle/>
          <a:p>
            <a:pPr algn="ctr"/>
            <a:r>
              <a:rPr lang="ru-RU" sz="1600" b="1" i="1" dirty="0" smtClean="0">
                <a:latin typeface="Times New Roman" panose="02020603050405020304" pitchFamily="18" charset="0"/>
                <a:cs typeface="Times New Roman" panose="02020603050405020304" pitchFamily="18" charset="0"/>
              </a:rPr>
              <a:t>ИНФОРМАЦИОННОЕ ОБЕСПЕЧЕНИЕ И ПРОПАГАНДА УЛУЧШЕНИЯ УСЛОВИЙ И ОХРАНЫ ТРУДА </a:t>
            </a:r>
            <a:endParaRPr lang="ru-RU" sz="1600" b="1" i="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08649" y="729889"/>
            <a:ext cx="11751703" cy="1600438"/>
          </a:xfrm>
          <a:prstGeom prst="rect">
            <a:avLst/>
          </a:prstGeom>
        </p:spPr>
        <p:txBody>
          <a:bodyPr wrap="square">
            <a:spAutoFit/>
          </a:bodyPr>
          <a:lstStyle/>
          <a:p>
            <a:pPr indent="360363" algn="just"/>
            <a:r>
              <a:rPr lang="ru-RU" sz="1400" dirty="0" smtClean="0">
                <a:latin typeface="Times New Roman" pitchFamily="18" charset="0"/>
                <a:cs typeface="Times New Roman" pitchFamily="18" charset="0"/>
              </a:rPr>
              <a:t>В 2019 году в рамках обеспечения методического руководства работой служб охраны труда организаций города специалистами управления по труду Администрации города Сургута в 19 организациях частной и муниципальной форм собственности</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проведены обследования состояния условий и охраны труда, разработаны и направлены работодателям методические рекомендации в виде мероприятий для устранения несоответствий требованиям охраны труда, целью которых является не только устранение недостатков, но и недопущение несоответствий требованиям охраны труда по аналогичным </a:t>
            </a:r>
            <a:r>
              <a:rPr lang="ru-RU" sz="1400" dirty="0">
                <a:latin typeface="Times New Roman" pitchFamily="18" charset="0"/>
                <a:cs typeface="Times New Roman" pitchFamily="18" charset="0"/>
              </a:rPr>
              <a:t>причинам. </a:t>
            </a:r>
            <a:endParaRPr lang="ru-RU" sz="1400" dirty="0" smtClean="0">
              <a:latin typeface="Times New Roman" pitchFamily="18" charset="0"/>
              <a:cs typeface="Times New Roman" pitchFamily="18" charset="0"/>
            </a:endParaRPr>
          </a:p>
          <a:p>
            <a:pPr indent="360363" algn="just"/>
            <a:r>
              <a:rPr lang="ru-RU" sz="1400" dirty="0" smtClean="0">
                <a:latin typeface="Times New Roman" pitchFamily="18" charset="0"/>
                <a:cs typeface="Times New Roman" pitchFamily="18" charset="0"/>
              </a:rPr>
              <a:t>В </a:t>
            </a:r>
            <a:r>
              <a:rPr lang="ru-RU" sz="1400" dirty="0">
                <a:latin typeface="Times New Roman" pitchFamily="18" charset="0"/>
                <a:cs typeface="Times New Roman" pitchFamily="18" charset="0"/>
              </a:rPr>
              <a:t>ходе проведенных в 2019 году обследований состояния условий и охраны труда в организациях города Сургута выявлены часто повторяющиеся несоответствия требованиям охраны труда, а именно</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graphicFrame>
        <p:nvGraphicFramePr>
          <p:cNvPr id="6" name="Диаграмма 5"/>
          <p:cNvGraphicFramePr/>
          <p:nvPr>
            <p:extLst>
              <p:ext uri="{D42A27DB-BD31-4B8C-83A1-F6EECF244321}">
                <p14:modId xmlns:p14="http://schemas.microsoft.com/office/powerpoint/2010/main" val="1120596811"/>
              </p:ext>
            </p:extLst>
          </p:nvPr>
        </p:nvGraphicFramePr>
        <p:xfrm>
          <a:off x="296884" y="2330327"/>
          <a:ext cx="11627418" cy="42057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577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7"/>
            <a:ext cx="12192000" cy="6858000"/>
          </a:xfrm>
          <a:prstGeom prst="rect">
            <a:avLst/>
          </a:prstGeom>
        </p:spPr>
      </p:pic>
      <p:sp>
        <p:nvSpPr>
          <p:cNvPr id="4" name="Прямоугольник 3"/>
          <p:cNvSpPr/>
          <p:nvPr/>
        </p:nvSpPr>
        <p:spPr>
          <a:xfrm>
            <a:off x="164592" y="153289"/>
            <a:ext cx="11880462" cy="338554"/>
          </a:xfrm>
          <a:prstGeom prst="rect">
            <a:avLst/>
          </a:prstGeom>
        </p:spPr>
        <p:txBody>
          <a:bodyPr wrap="square">
            <a:spAutoFit/>
          </a:bodyPr>
          <a:lstStyle/>
          <a:p>
            <a:pPr algn="ctr"/>
            <a:r>
              <a:rPr lang="ru-RU" sz="1600" b="1" i="1" dirty="0" smtClean="0">
                <a:latin typeface="Times New Roman" panose="02020603050405020304" pitchFamily="18" charset="0"/>
                <a:cs typeface="Times New Roman" panose="02020603050405020304" pitchFamily="18" charset="0"/>
              </a:rPr>
              <a:t>РЕАЛИЗАЦИЯ МУНИЦИПАЛЬНОЙ ПРОГРАММЫ  «УЛУЧШЕНИЕ УСЛОВИЙ И ОХРАНЫ ТРУДА В ГОРОДЕ СУРГУТЕ»</a:t>
            </a:r>
            <a:endParaRPr lang="ru-RU" sz="1600" b="1"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516303" y="2725755"/>
            <a:ext cx="5197161" cy="1384995"/>
          </a:xfrm>
          <a:prstGeom prst="rect">
            <a:avLst/>
          </a:prstGeom>
        </p:spPr>
        <p:txBody>
          <a:bodyPr wrap="square">
            <a:spAutoFit/>
          </a:bodyPr>
          <a:lstStyle/>
          <a:p>
            <a:pPr indent="363538" algn="ctr"/>
            <a:r>
              <a:rPr lang="ru-RU" sz="1400" dirty="0">
                <a:latin typeface="Times New Roman" pitchFamily="18" charset="0"/>
                <a:cs typeface="Times New Roman" pitchFamily="18" charset="0"/>
              </a:rPr>
              <a:t>Управление по труду является администратором </a:t>
            </a:r>
            <a:r>
              <a:rPr lang="ru-RU" sz="1400" dirty="0" smtClean="0">
                <a:latin typeface="Times New Roman" pitchFamily="18" charset="0"/>
                <a:cs typeface="Times New Roman" pitchFamily="18" charset="0"/>
              </a:rPr>
              <a:t>муниципальной программы </a:t>
            </a:r>
            <a:r>
              <a:rPr lang="ru-RU" sz="1400" b="1" dirty="0">
                <a:latin typeface="Times New Roman" pitchFamily="18" charset="0"/>
                <a:cs typeface="Times New Roman" pitchFamily="18" charset="0"/>
              </a:rPr>
              <a:t>«Улучшение условий и охраны труда в городе Сургуте </a:t>
            </a:r>
            <a:r>
              <a:rPr lang="ru-RU" sz="1400" b="1" dirty="0" smtClean="0">
                <a:latin typeface="Times New Roman" pitchFamily="18" charset="0"/>
                <a:cs typeface="Times New Roman" pitchFamily="18" charset="0"/>
              </a:rPr>
              <a:t>на период до 2030 года», </a:t>
            </a:r>
            <a:r>
              <a:rPr lang="ru-RU" sz="1400" dirty="0" err="1">
                <a:latin typeface="Times New Roman" pitchFamily="18" charset="0"/>
                <a:cs typeface="Times New Roman" pitchFamily="18" charset="0"/>
              </a:rPr>
              <a:t>соадминистраторами</a:t>
            </a:r>
            <a:r>
              <a:rPr lang="ru-RU" sz="1400" dirty="0">
                <a:latin typeface="Times New Roman" pitchFamily="18" charset="0"/>
                <a:cs typeface="Times New Roman" pitchFamily="18" charset="0"/>
              </a:rPr>
              <a:t> являются 18 структурных подразделений Администрации города и курируемые ими муниципальные организации.</a:t>
            </a:r>
          </a:p>
        </p:txBody>
      </p:sp>
      <p:sp>
        <p:nvSpPr>
          <p:cNvPr id="6" name="TextBox 5"/>
          <p:cNvSpPr txBox="1"/>
          <p:nvPr/>
        </p:nvSpPr>
        <p:spPr>
          <a:xfrm>
            <a:off x="627857" y="2538805"/>
            <a:ext cx="5616624" cy="584775"/>
          </a:xfrm>
          <a:prstGeom prst="rect">
            <a:avLst/>
          </a:prstGeom>
          <a:solidFill>
            <a:schemeClr val="accent1">
              <a:lumMod val="20000"/>
              <a:lumOff val="80000"/>
            </a:schemeClr>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ru-RU" sz="1600" dirty="0" smtClean="0">
                <a:latin typeface="Times New Roman" pitchFamily="18" charset="0"/>
                <a:cs typeface="Times New Roman" pitchFamily="18" charset="0"/>
              </a:rPr>
              <a:t>Запланированная  </a:t>
            </a:r>
            <a:r>
              <a:rPr lang="ru-RU" sz="1600" b="1" dirty="0" smtClean="0">
                <a:latin typeface="Times New Roman" pitchFamily="18" charset="0"/>
                <a:cs typeface="Times New Roman" pitchFamily="18" charset="0"/>
              </a:rPr>
              <a:t>сумма затрат </a:t>
            </a:r>
            <a:r>
              <a:rPr lang="ru-RU" sz="1600" dirty="0" smtClean="0">
                <a:latin typeface="Times New Roman" pitchFamily="18" charset="0"/>
                <a:cs typeface="Times New Roman" pitchFamily="18" charset="0"/>
              </a:rPr>
              <a:t>в рамках программы </a:t>
            </a:r>
          </a:p>
          <a:p>
            <a:pPr algn="ctr"/>
            <a:r>
              <a:rPr lang="ru-RU" sz="1600" dirty="0" smtClean="0">
                <a:latin typeface="Times New Roman" pitchFamily="18" charset="0"/>
                <a:cs typeface="Times New Roman" pitchFamily="18" charset="0"/>
              </a:rPr>
              <a:t>на </a:t>
            </a:r>
            <a:r>
              <a:rPr lang="en-US" sz="1600" dirty="0" smtClean="0">
                <a:latin typeface="Times New Roman" pitchFamily="18" charset="0"/>
                <a:cs typeface="Times New Roman" pitchFamily="18" charset="0"/>
              </a:rPr>
              <a:t>2019 </a:t>
            </a:r>
            <a:r>
              <a:rPr lang="ru-RU" sz="1600" dirty="0" smtClean="0">
                <a:latin typeface="Times New Roman" pitchFamily="18" charset="0"/>
                <a:cs typeface="Times New Roman" pitchFamily="18" charset="0"/>
              </a:rPr>
              <a:t>год = </a:t>
            </a:r>
            <a:r>
              <a:rPr lang="ru-RU" sz="1600" b="1" dirty="0" smtClean="0">
                <a:latin typeface="Times New Roman" pitchFamily="18" charset="0"/>
                <a:cs typeface="Times New Roman" pitchFamily="18" charset="0"/>
              </a:rPr>
              <a:t>40 885,073 тыс</a:t>
            </a:r>
            <a:r>
              <a:rPr lang="ru-RU" sz="1600" b="1" dirty="0">
                <a:latin typeface="Times New Roman" pitchFamily="18" charset="0"/>
                <a:cs typeface="Times New Roman" pitchFamily="18" charset="0"/>
              </a:rPr>
              <a:t>. руб</a:t>
            </a:r>
            <a:r>
              <a:rPr lang="ru-RU" sz="1600" b="1" dirty="0" smtClean="0">
                <a:latin typeface="Times New Roman" pitchFamily="18" charset="0"/>
                <a:cs typeface="Times New Roman" pitchFamily="18" charset="0"/>
              </a:rPr>
              <a:t>.</a:t>
            </a:r>
            <a:endParaRPr lang="ru-RU" sz="1600" b="1" dirty="0">
              <a:latin typeface="Times New Roman" pitchFamily="18" charset="0"/>
              <a:cs typeface="Times New Roman" pitchFamily="18" charset="0"/>
            </a:endParaRPr>
          </a:p>
        </p:txBody>
      </p:sp>
      <p:sp>
        <p:nvSpPr>
          <p:cNvPr id="7" name="TextBox 6"/>
          <p:cNvSpPr txBox="1"/>
          <p:nvPr/>
        </p:nvSpPr>
        <p:spPr>
          <a:xfrm>
            <a:off x="627857" y="3587321"/>
            <a:ext cx="5616625" cy="584775"/>
          </a:xfrm>
          <a:prstGeom prst="rect">
            <a:avLst/>
          </a:prstGeom>
          <a:solidFill>
            <a:schemeClr val="accent1">
              <a:lumMod val="20000"/>
              <a:lumOff val="80000"/>
            </a:schemeClr>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ru-RU" sz="1600" b="1" dirty="0" smtClean="0">
                <a:latin typeface="Times New Roman" pitchFamily="18" charset="0"/>
                <a:cs typeface="Times New Roman" pitchFamily="18" charset="0"/>
              </a:rPr>
              <a:t>В 2019 году освоено  </a:t>
            </a:r>
            <a:r>
              <a:rPr lang="ru-RU" sz="1600" dirty="0" smtClean="0">
                <a:latin typeface="Times New Roman" pitchFamily="18" charset="0"/>
                <a:cs typeface="Times New Roman" pitchFamily="18" charset="0"/>
              </a:rPr>
              <a:t>-  39 549,913 тыс</a:t>
            </a:r>
            <a:r>
              <a:rPr lang="ru-RU" sz="1600" dirty="0">
                <a:latin typeface="Times New Roman" pitchFamily="18" charset="0"/>
                <a:cs typeface="Times New Roman" pitchFamily="18" charset="0"/>
              </a:rPr>
              <a:t>. руб</a:t>
            </a:r>
            <a:r>
              <a:rPr lang="ru-RU" sz="1600" dirty="0" smtClean="0">
                <a:latin typeface="Times New Roman" pitchFamily="18" charset="0"/>
                <a:cs typeface="Times New Roman" pitchFamily="18" charset="0"/>
              </a:rPr>
              <a:t>. = </a:t>
            </a:r>
            <a:r>
              <a:rPr lang="ru-RU" sz="1600" b="1" dirty="0" smtClean="0">
                <a:latin typeface="Times New Roman" pitchFamily="18" charset="0"/>
                <a:cs typeface="Times New Roman" pitchFamily="18" charset="0"/>
              </a:rPr>
              <a:t>97%                    </a:t>
            </a:r>
          </a:p>
          <a:p>
            <a:pPr algn="ctr"/>
            <a:r>
              <a:rPr lang="ru-RU" sz="1600" b="1" dirty="0" smtClean="0">
                <a:latin typeface="Times New Roman" pitchFamily="18" charset="0"/>
                <a:cs typeface="Times New Roman" pitchFamily="18" charset="0"/>
              </a:rPr>
              <a:t>      от запланированных средств</a:t>
            </a:r>
            <a:r>
              <a:rPr lang="ru-RU" sz="1600" dirty="0" smtClean="0">
                <a:latin typeface="Times New Roman" pitchFamily="18" charset="0"/>
                <a:cs typeface="Times New Roman" pitchFamily="18" charset="0"/>
              </a:rPr>
              <a:t>, в том числе:</a:t>
            </a:r>
          </a:p>
        </p:txBody>
      </p:sp>
      <p:sp>
        <p:nvSpPr>
          <p:cNvPr id="8" name="Стрелка вниз 7"/>
          <p:cNvSpPr/>
          <p:nvPr/>
        </p:nvSpPr>
        <p:spPr>
          <a:xfrm>
            <a:off x="3054095" y="3216110"/>
            <a:ext cx="593879" cy="34121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3054096" y="4273617"/>
            <a:ext cx="593879" cy="32667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иугольник 12"/>
          <p:cNvSpPr/>
          <p:nvPr/>
        </p:nvSpPr>
        <p:spPr>
          <a:xfrm>
            <a:off x="627858" y="4630288"/>
            <a:ext cx="3432078" cy="1682496"/>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dirty="0">
                <a:solidFill>
                  <a:schemeClr val="tx1"/>
                </a:solidFill>
                <a:latin typeface="Times New Roman" panose="02020603050405020304" pitchFamily="18" charset="0"/>
                <a:cs typeface="Times New Roman" panose="02020603050405020304" pitchFamily="18" charset="0"/>
              </a:rPr>
              <a:t>За счет средств местного бюджета </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6 496,328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тыс</a:t>
            </a: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 руб., </a:t>
            </a:r>
          </a:p>
          <a:p>
            <a:pPr lvl="0" algn="ct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исполнение составило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93 </a:t>
            </a: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4" name="Пятиугольник 13"/>
          <p:cNvSpPr/>
          <p:nvPr/>
        </p:nvSpPr>
        <p:spPr>
          <a:xfrm>
            <a:off x="4187944" y="4630288"/>
            <a:ext cx="3657608" cy="1682496"/>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dirty="0">
                <a:solidFill>
                  <a:schemeClr val="tx1"/>
                </a:solidFill>
                <a:latin typeface="Times New Roman" panose="02020603050405020304" pitchFamily="18" charset="0"/>
                <a:cs typeface="Times New Roman" panose="02020603050405020304" pitchFamily="18" charset="0"/>
              </a:rPr>
              <a:t>За счет средств окружного бюджета </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b="1" dirty="0" smtClean="0">
                <a:solidFill>
                  <a:schemeClr val="tx1"/>
                </a:solidFill>
                <a:latin typeface="Times New Roman" panose="02020603050405020304" pitchFamily="18" charset="0"/>
                <a:cs typeface="Times New Roman" panose="02020603050405020304" pitchFamily="18" charset="0"/>
              </a:rPr>
              <a:t>8 155,286 </a:t>
            </a:r>
            <a:r>
              <a:rPr lang="ru-RU" sz="1600" dirty="0" smtClean="0">
                <a:solidFill>
                  <a:schemeClr val="tx1"/>
                </a:solidFill>
                <a:latin typeface="Times New Roman" panose="02020603050405020304" pitchFamily="18" charset="0"/>
                <a:cs typeface="Times New Roman" panose="02020603050405020304" pitchFamily="18" charset="0"/>
              </a:rPr>
              <a:t>тыс</a:t>
            </a:r>
            <a:r>
              <a:rPr lang="ru-RU" sz="1600" dirty="0">
                <a:solidFill>
                  <a:schemeClr val="tx1"/>
                </a:solidFill>
                <a:latin typeface="Times New Roman" panose="02020603050405020304" pitchFamily="18" charset="0"/>
                <a:cs typeface="Times New Roman" panose="02020603050405020304" pitchFamily="18" charset="0"/>
              </a:rPr>
              <a:t>. руб., </a:t>
            </a:r>
          </a:p>
          <a:p>
            <a:pPr lvl="0" algn="ctr"/>
            <a:r>
              <a:rPr lang="ru-RU" sz="1600" dirty="0">
                <a:solidFill>
                  <a:schemeClr val="tx1"/>
                </a:solidFill>
                <a:latin typeface="Times New Roman" panose="02020603050405020304" pitchFamily="18" charset="0"/>
                <a:cs typeface="Times New Roman" panose="02020603050405020304" pitchFamily="18" charset="0"/>
              </a:rPr>
              <a:t>исполнение составило </a:t>
            </a:r>
            <a:r>
              <a:rPr lang="ru-RU" sz="1600" dirty="0" smtClean="0">
                <a:solidFill>
                  <a:schemeClr val="tx1"/>
                </a:solidFill>
                <a:latin typeface="Times New Roman" panose="02020603050405020304" pitchFamily="18" charset="0"/>
                <a:cs typeface="Times New Roman" panose="02020603050405020304" pitchFamily="18" charset="0"/>
              </a:rPr>
              <a:t>93 </a:t>
            </a:r>
            <a:r>
              <a:rPr lang="ru-RU" sz="1600" dirty="0">
                <a:solidFill>
                  <a:schemeClr val="tx1"/>
                </a:solidFill>
                <a:latin typeface="Times New Roman" panose="02020603050405020304" pitchFamily="18" charset="0"/>
                <a:cs typeface="Times New Roman" panose="02020603050405020304" pitchFamily="18" charset="0"/>
              </a:rPr>
              <a:t>%</a:t>
            </a:r>
          </a:p>
        </p:txBody>
      </p:sp>
      <p:sp>
        <p:nvSpPr>
          <p:cNvPr id="15" name="Пятиугольник 14"/>
          <p:cNvSpPr/>
          <p:nvPr/>
        </p:nvSpPr>
        <p:spPr>
          <a:xfrm>
            <a:off x="8048244" y="4630288"/>
            <a:ext cx="3665220" cy="1682496"/>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dirty="0">
                <a:solidFill>
                  <a:schemeClr val="tx1"/>
                </a:solidFill>
                <a:latin typeface="Times New Roman" panose="02020603050405020304" pitchFamily="18" charset="0"/>
                <a:cs typeface="Times New Roman" panose="02020603050405020304" pitchFamily="18" charset="0"/>
              </a:rPr>
              <a:t>За счет средств предприятий </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b="1" dirty="0" smtClean="0">
                <a:solidFill>
                  <a:schemeClr val="tx1"/>
                </a:solidFill>
                <a:latin typeface="Times New Roman" panose="02020603050405020304" pitchFamily="18" charset="0"/>
                <a:cs typeface="Times New Roman" panose="02020603050405020304" pitchFamily="18" charset="0"/>
              </a:rPr>
              <a:t>24 898,297 </a:t>
            </a:r>
            <a:r>
              <a:rPr lang="ru-RU" sz="1600" dirty="0" smtClean="0">
                <a:solidFill>
                  <a:schemeClr val="tx1"/>
                </a:solidFill>
                <a:latin typeface="Times New Roman" panose="02020603050405020304" pitchFamily="18" charset="0"/>
                <a:cs typeface="Times New Roman" panose="02020603050405020304" pitchFamily="18" charset="0"/>
              </a:rPr>
              <a:t>тыс</a:t>
            </a:r>
            <a:r>
              <a:rPr lang="ru-RU" sz="1600" dirty="0">
                <a:solidFill>
                  <a:schemeClr val="tx1"/>
                </a:solidFill>
                <a:latin typeface="Times New Roman" panose="02020603050405020304" pitchFamily="18" charset="0"/>
                <a:cs typeface="Times New Roman" panose="02020603050405020304" pitchFamily="18" charset="0"/>
              </a:rPr>
              <a:t>. руб., </a:t>
            </a:r>
          </a:p>
          <a:p>
            <a:pPr lvl="0" algn="ctr"/>
            <a:r>
              <a:rPr lang="ru-RU" sz="1600" dirty="0">
                <a:solidFill>
                  <a:schemeClr val="tx1"/>
                </a:solidFill>
                <a:latin typeface="Times New Roman" panose="02020603050405020304" pitchFamily="18" charset="0"/>
                <a:cs typeface="Times New Roman" panose="02020603050405020304" pitchFamily="18" charset="0"/>
              </a:rPr>
              <a:t>исполнение составило 100 </a:t>
            </a:r>
            <a:r>
              <a:rPr lang="ru-RU" sz="1600" dirty="0" smtClean="0">
                <a:solidFill>
                  <a:schemeClr val="tx1"/>
                </a:solidFill>
                <a:latin typeface="Times New Roman" panose="02020603050405020304" pitchFamily="18" charset="0"/>
                <a:cs typeface="Times New Roman" panose="02020603050405020304" pitchFamily="18" charset="0"/>
              </a:rPr>
              <a:t>% </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5227" y="584373"/>
            <a:ext cx="11583042" cy="1815882"/>
          </a:xfrm>
          <a:prstGeom prst="rect">
            <a:avLst/>
          </a:prstGeom>
        </p:spPr>
        <p:txBody>
          <a:bodyPr wrap="square">
            <a:spAutoFit/>
          </a:bodyPr>
          <a:lstStyle/>
          <a:p>
            <a:pPr indent="452438" algn="just">
              <a:spcAft>
                <a:spcPts val="0"/>
              </a:spcAft>
              <a:tabLst>
                <a:tab pos="630555" algn="l"/>
              </a:tabLst>
            </a:pPr>
            <a:r>
              <a:rPr lang="ru-RU" sz="1400" dirty="0" smtClean="0">
                <a:latin typeface="Times New Roman" panose="02020603050405020304" pitchFamily="18" charset="0"/>
                <a:ea typeface="Times New Roman" panose="02020603050405020304" pitchFamily="18" charset="0"/>
              </a:rPr>
              <a:t>В целях реализации государственной политики в сфере охраны труда в городе Сургуте разработана и утверждена муниципальная программа «Улучшение условий и охраны труда в городе Сургуте».</a:t>
            </a:r>
          </a:p>
          <a:p>
            <a:pPr indent="452438" algn="just">
              <a:spcAft>
                <a:spcPts val="0"/>
              </a:spcAft>
              <a:tabLst>
                <a:tab pos="630555" algn="l"/>
              </a:tabLst>
            </a:pPr>
            <a:r>
              <a:rPr lang="ru-RU" sz="1400" dirty="0" smtClean="0">
                <a:latin typeface="Times New Roman" panose="02020603050405020304" pitchFamily="18" charset="0"/>
                <a:ea typeface="Times New Roman" panose="02020603050405020304" pitchFamily="18" charset="0"/>
              </a:rPr>
              <a:t>Реализация </a:t>
            </a:r>
            <a:r>
              <a:rPr lang="ru-RU" sz="1400" dirty="0">
                <a:latin typeface="Times New Roman" panose="02020603050405020304" pitchFamily="18" charset="0"/>
                <a:ea typeface="Times New Roman" panose="02020603050405020304" pitchFamily="18" charset="0"/>
              </a:rPr>
              <a:t>мероприятий настоящей программы направлена на улучшение условий труда, профилактику производственного травматизма                                                           и профессиональной заболеваемости, обеспечивающих сохранение жизни </a:t>
            </a:r>
            <a:r>
              <a:rPr lang="ru-RU" sz="1400" dirty="0" smtClean="0">
                <a:latin typeface="Times New Roman" panose="02020603050405020304" pitchFamily="18" charset="0"/>
                <a:ea typeface="Times New Roman" panose="02020603050405020304" pitchFamily="18" charset="0"/>
              </a:rPr>
              <a:t>и </a:t>
            </a:r>
            <a:r>
              <a:rPr lang="ru-RU" sz="1400" dirty="0">
                <a:latin typeface="Times New Roman" panose="02020603050405020304" pitchFamily="18" charset="0"/>
                <a:ea typeface="Times New Roman" panose="02020603050405020304" pitchFamily="18" charset="0"/>
              </a:rPr>
              <a:t>здоровья работников в процессе трудовой деятельности, что соответствует вектору «Социальная поддержка», направления «Социальная среда» Стратегии социально-экономического развития муниципального образования городской округ город Сургут на период до 2030 года. </a:t>
            </a:r>
          </a:p>
          <a:p>
            <a:pPr indent="452438" algn="just">
              <a:spcAft>
                <a:spcPts val="0"/>
              </a:spcAft>
            </a:pP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лавная </a:t>
            </a:r>
            <a:r>
              <a:rPr lang="ru-RU" sz="1400" dirty="0">
                <a:latin typeface="Times New Roman" panose="02020603050405020304" pitchFamily="18" charset="0"/>
                <a:ea typeface="Times New Roman" panose="02020603050405020304" pitchFamily="18" charset="0"/>
              </a:rPr>
              <a:t>цель </a:t>
            </a:r>
            <a:r>
              <a:rPr lang="ru-RU" sz="1400" dirty="0" smtClean="0">
                <a:latin typeface="Times New Roman" panose="02020603050405020304" pitchFamily="18" charset="0"/>
                <a:ea typeface="Times New Roman" panose="02020603050405020304" pitchFamily="18" charset="0"/>
              </a:rPr>
              <a:t>программы - улучшение </a:t>
            </a:r>
            <a:r>
              <a:rPr lang="ru-RU" sz="1400" dirty="0">
                <a:latin typeface="Times New Roman" panose="02020603050405020304" pitchFamily="18" charset="0"/>
                <a:ea typeface="Times New Roman" panose="02020603050405020304" pitchFamily="18" charset="0"/>
              </a:rPr>
              <a:t>условий и охраны труда, обеспечивающих сохранение жизни </a:t>
            </a:r>
            <a:r>
              <a:rPr lang="ru-RU" sz="1400" dirty="0" smtClean="0">
                <a:latin typeface="Times New Roman" panose="02020603050405020304" pitchFamily="18" charset="0"/>
                <a:ea typeface="Times New Roman" panose="02020603050405020304" pitchFamily="18" charset="0"/>
              </a:rPr>
              <a:t>и </a:t>
            </a:r>
            <a:r>
              <a:rPr lang="ru-RU" sz="1400" dirty="0">
                <a:latin typeface="Times New Roman" panose="02020603050405020304" pitchFamily="18" charset="0"/>
                <a:ea typeface="Times New Roman" panose="02020603050405020304" pitchFamily="18" charset="0"/>
              </a:rPr>
              <a:t>здоровья работников в процессе трудовой деятельности в организациях города </a:t>
            </a:r>
            <a:r>
              <a:rPr lang="ru-RU" sz="1400" dirty="0" smtClean="0">
                <a:latin typeface="Times New Roman" panose="02020603050405020304" pitchFamily="18" charset="0"/>
                <a:ea typeface="Times New Roman" panose="02020603050405020304" pitchFamily="18" charset="0"/>
              </a:rPr>
              <a:t>Сургута.</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548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
            <a:ext cx="12192000" cy="6921375"/>
          </a:xfrm>
          <a:prstGeom prst="rect">
            <a:avLst/>
          </a:prstGeom>
        </p:spPr>
      </p:pic>
      <p:sp>
        <p:nvSpPr>
          <p:cNvPr id="3" name="Прямоугольник 2"/>
          <p:cNvSpPr/>
          <p:nvPr/>
        </p:nvSpPr>
        <p:spPr>
          <a:xfrm>
            <a:off x="353620" y="84139"/>
            <a:ext cx="11284198" cy="369332"/>
          </a:xfrm>
          <a:prstGeom prst="rect">
            <a:avLst/>
          </a:prstGeom>
        </p:spPr>
        <p:txBody>
          <a:bodyPr wrap="square">
            <a:spAutoFit/>
          </a:bodyPr>
          <a:lstStyle/>
          <a:p>
            <a:pPr algn="ctr"/>
            <a:r>
              <a:rPr lang="ru-RU" b="1" i="1" dirty="0" smtClean="0">
                <a:latin typeface="Times New Roman" panose="02020603050405020304" pitchFamily="18" charset="0"/>
                <a:cs typeface="Times New Roman" panose="02020603050405020304" pitchFamily="18" charset="0"/>
              </a:rPr>
              <a:t>СОЦИАЛЬНОЕ  ПАРТНЕРСТВО В  СФЕРЕ ТРУДА</a:t>
            </a:r>
            <a:endParaRPr lang="ru-RU" dirty="0"/>
          </a:p>
        </p:txBody>
      </p:sp>
      <p:pic>
        <p:nvPicPr>
          <p:cNvPr id="6" name="Рисунок 5"/>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19480" y="3120116"/>
            <a:ext cx="2990254" cy="2066339"/>
          </a:xfrm>
          <a:prstGeom prst="rect">
            <a:avLst/>
          </a:prstGeom>
        </p:spPr>
      </p:pic>
      <p:sp>
        <p:nvSpPr>
          <p:cNvPr id="5" name="Скругленный прямоугольник 4"/>
          <p:cNvSpPr/>
          <p:nvPr/>
        </p:nvSpPr>
        <p:spPr>
          <a:xfrm>
            <a:off x="353620" y="443904"/>
            <a:ext cx="11616707" cy="1081009"/>
          </a:xfrm>
          <a:prstGeom prst="roundRect">
            <a:avLst/>
          </a:prstGeom>
          <a:noFill/>
          <a:ln w="9525" cap="flat" cmpd="sng" algn="ctr">
            <a:solidFill>
              <a:schemeClr val="accent1"/>
            </a:solidFill>
            <a:prstDash val="solid"/>
            <a:round/>
            <a:headEnd type="none" w="med" len="med"/>
            <a:tailEnd type="none" w="med" len="med"/>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dk1"/>
          </a:fontRef>
        </p:style>
        <p:txBody>
          <a:bodyPr rtlCol="0" anchor="ctr"/>
          <a:lstStyle/>
          <a:p>
            <a:pPr algn="just"/>
            <a:r>
              <a:rPr lang="ru-RU" sz="1600" b="1" dirty="0">
                <a:solidFill>
                  <a:schemeClr val="tx1"/>
                </a:solidFill>
                <a:latin typeface="Times New Roman" panose="02020603050405020304" pitchFamily="18" charset="0"/>
                <a:cs typeface="Times New Roman" panose="02020603050405020304" pitchFamily="18" charset="0"/>
              </a:rPr>
              <a:t>Социальное партнерство в </a:t>
            </a:r>
            <a:r>
              <a:rPr lang="ru-RU" sz="1600" b="1" dirty="0" smtClean="0">
                <a:solidFill>
                  <a:schemeClr val="tx1"/>
                </a:solidFill>
                <a:latin typeface="Times New Roman" panose="02020603050405020304" pitchFamily="18" charset="0"/>
                <a:cs typeface="Times New Roman" panose="02020603050405020304" pitchFamily="18" charset="0"/>
              </a:rPr>
              <a:t>сфере труда </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система взаимоотношений между работниками (представителями работников), работодателями (представителями работодателей), органами государственной власти, органами местного самоуправления, направленная на обеспечение согласования интересов работников и работодателей по вопросам регулирования трудовых </a:t>
            </a:r>
            <a:r>
              <a:rPr lang="ru-RU" sz="1600" dirty="0" smtClean="0">
                <a:solidFill>
                  <a:schemeClr val="tx1"/>
                </a:solidFill>
                <a:latin typeface="Times New Roman" panose="02020603050405020304" pitchFamily="18" charset="0"/>
                <a:cs typeface="Times New Roman" panose="02020603050405020304" pitchFamily="18" charset="0"/>
              </a:rPr>
              <a:t>отношений </a:t>
            </a:r>
            <a:r>
              <a:rPr lang="ru-RU" sz="1600" dirty="0">
                <a:solidFill>
                  <a:schemeClr val="tx1"/>
                </a:solidFill>
                <a:latin typeface="Times New Roman" panose="02020603050405020304" pitchFamily="18" charset="0"/>
                <a:cs typeface="Times New Roman" panose="02020603050405020304" pitchFamily="18" charset="0"/>
              </a:rPr>
              <a:t>и иных непосредственно связанных с ними отношений.</a:t>
            </a:r>
          </a:p>
        </p:txBody>
      </p:sp>
      <p:sp>
        <p:nvSpPr>
          <p:cNvPr id="7" name="Скругленный прямоугольник 6"/>
          <p:cNvSpPr/>
          <p:nvPr/>
        </p:nvSpPr>
        <p:spPr>
          <a:xfrm>
            <a:off x="4649275" y="1668990"/>
            <a:ext cx="2538607" cy="623007"/>
          </a:xfrm>
          <a:prstGeom prst="roundRect">
            <a:avLst/>
          </a:prstGeom>
          <a:solidFill>
            <a:schemeClr val="accent1">
              <a:alpha val="50000"/>
            </a:schemeClr>
          </a:solidFill>
          <a:ln>
            <a:noFill/>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Основные  ПРИНЦИПЫ </a:t>
            </a:r>
          </a:p>
          <a:p>
            <a:pPr algn="ctr"/>
            <a:r>
              <a:rPr lang="ru-RU" sz="1600" dirty="0" smtClean="0">
                <a:solidFill>
                  <a:schemeClr val="tx1"/>
                </a:solidFill>
                <a:latin typeface="Times New Roman" panose="02020603050405020304" pitchFamily="18" charset="0"/>
                <a:cs typeface="Times New Roman" panose="02020603050405020304" pitchFamily="18" charset="0"/>
              </a:rPr>
              <a:t>социального партнерства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84434" y="1691636"/>
            <a:ext cx="1992015" cy="389593"/>
          </a:xfrm>
          <a:prstGeom prst="roundRect">
            <a:avLst/>
          </a:prstGeom>
          <a:solidFill>
            <a:schemeClr val="accent6">
              <a:lumMod val="60000"/>
              <a:lumOff val="40000"/>
            </a:schemeClr>
          </a:solidFill>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Равноправие сторон</a:t>
            </a:r>
            <a:endParaRPr lang="ru-RU" sz="1400" dirty="0">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7934325" y="2610270"/>
            <a:ext cx="3028950" cy="342529"/>
          </a:xfrm>
          <a:prstGeom prst="roundRect">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Реальность обязательств </a:t>
            </a:r>
            <a:endParaRPr lang="ru-RU" sz="1400"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6211054" y="3074519"/>
            <a:ext cx="3446542" cy="834718"/>
          </a:xfrm>
          <a:prstGeom prst="roundRect">
            <a:avLst/>
          </a:prstGeom>
          <a:solidFill>
            <a:srgbClr val="FF7D7D"/>
          </a:solidFill>
          <a:ln>
            <a:noFill/>
          </a:ln>
          <a:effectLst>
            <a:glow rad="2286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Ответственность за невыполнение принятых обязательств</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872056" y="2617714"/>
            <a:ext cx="3258822" cy="318870"/>
          </a:xfrm>
          <a:prstGeom prst="roundRect">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Полномочность представителей сторон</a:t>
            </a:r>
            <a:endParaRPr lang="ru-RU" sz="1400" dirty="0">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1513032" y="3074519"/>
            <a:ext cx="4575423" cy="834718"/>
          </a:xfrm>
          <a:prstGeom prst="roundRect">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Соблюдение сторонами трудового законодательства и иных нормативных правовых актов, содержащих нормы трудового права</a:t>
            </a:r>
            <a:endParaRPr lang="ru-RU" sz="1400"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9334313" y="1675839"/>
            <a:ext cx="2752063" cy="328839"/>
          </a:xfrm>
          <a:prstGeom prst="roundRect">
            <a:avLst>
              <a:gd name="adj" fmla="val 34046"/>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Договорные отношения</a:t>
            </a:r>
            <a:endParaRPr lang="ru-RU" sz="1400" dirty="0">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84434" y="2183775"/>
            <a:ext cx="3220742" cy="331393"/>
          </a:xfrm>
          <a:prstGeom prst="roundRect">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Уважение и учёт интересов сторон</a:t>
            </a:r>
            <a:endParaRPr lang="ru-RU" sz="1400" dirty="0">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8495451" y="2113291"/>
            <a:ext cx="3590925" cy="357415"/>
          </a:xfrm>
          <a:prstGeom prst="roundRect">
            <a:avLst/>
          </a:prstGeom>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Добровольность принимаемых обязательств</a:t>
            </a:r>
            <a:endParaRPr lang="ru-RU" sz="1400" dirty="0">
              <a:latin typeface="Times New Roman" panose="02020603050405020304" pitchFamily="18" charset="0"/>
              <a:cs typeface="Times New Roman" panose="02020603050405020304" pitchFamily="18" charset="0"/>
            </a:endParaRPr>
          </a:p>
        </p:txBody>
      </p:sp>
      <p:cxnSp>
        <p:nvCxnSpPr>
          <p:cNvPr id="19" name="Прямая со стрелкой 18"/>
          <p:cNvCxnSpPr/>
          <p:nvPr/>
        </p:nvCxnSpPr>
        <p:spPr>
          <a:xfrm flipH="1">
            <a:off x="5308462" y="2291998"/>
            <a:ext cx="435114" cy="692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4219576" y="2295525"/>
            <a:ext cx="1038224" cy="481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3305176" y="2183775"/>
            <a:ext cx="1344099" cy="108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2181225" y="1840258"/>
            <a:ext cx="2468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endCxn id="15" idx="1"/>
          </p:cNvCxnSpPr>
          <p:nvPr/>
        </p:nvCxnSpPr>
        <p:spPr>
          <a:xfrm flipV="1">
            <a:off x="7187882" y="1840259"/>
            <a:ext cx="2146431" cy="1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7166084" y="2155809"/>
            <a:ext cx="1278705" cy="20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6642209" y="2291998"/>
            <a:ext cx="1172413" cy="538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a:off x="6172200" y="2291998"/>
            <a:ext cx="385359" cy="692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Скругленный прямоугольник 45"/>
          <p:cNvSpPr/>
          <p:nvPr/>
        </p:nvSpPr>
        <p:spPr>
          <a:xfrm>
            <a:off x="5441975" y="4126644"/>
            <a:ext cx="3752226" cy="647644"/>
          </a:xfrm>
          <a:prstGeom prst="roundRect">
            <a:avLst/>
          </a:prstGeom>
          <a:solidFill>
            <a:schemeClr val="accent1">
              <a:alpha val="50000"/>
            </a:schemeClr>
          </a:solidFill>
          <a:ln>
            <a:noFill/>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УРОВНИ социального партнерства </a:t>
            </a:r>
          </a:p>
        </p:txBody>
      </p:sp>
      <p:sp>
        <p:nvSpPr>
          <p:cNvPr id="47" name="Скругленный прямоугольник 46"/>
          <p:cNvSpPr/>
          <p:nvPr/>
        </p:nvSpPr>
        <p:spPr>
          <a:xfrm>
            <a:off x="7305363" y="6056062"/>
            <a:ext cx="2893619" cy="338512"/>
          </a:xfrm>
          <a:prstGeom prst="roundRect">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Федеральный уровень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48" name="Скругленный прямоугольник 47"/>
          <p:cNvSpPr/>
          <p:nvPr/>
        </p:nvSpPr>
        <p:spPr>
          <a:xfrm>
            <a:off x="7831544" y="5545274"/>
            <a:ext cx="2893619" cy="369316"/>
          </a:xfrm>
          <a:prstGeom prst="roundRect">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Межрегиональный уровень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1114425" y="5854072"/>
            <a:ext cx="5554366" cy="540714"/>
          </a:xfrm>
          <a:prstGeom prst="roundRect">
            <a:avLst>
              <a:gd name="adj" fmla="val 5928"/>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Региональный уровень – </a:t>
            </a:r>
            <a:r>
              <a:rPr lang="ru-RU" sz="1400" dirty="0">
                <a:solidFill>
                  <a:schemeClr val="tx1"/>
                </a:solidFill>
                <a:latin typeface="Times New Roman" panose="02020603050405020304" pitchFamily="18" charset="0"/>
                <a:cs typeface="Times New Roman" panose="02020603050405020304" pitchFamily="18" charset="0"/>
              </a:rPr>
              <a:t>устанавливаются основы регулирования трудовых отношений в </a:t>
            </a:r>
            <a:r>
              <a:rPr lang="ru-RU" sz="1400" dirty="0" smtClean="0">
                <a:solidFill>
                  <a:schemeClr val="tx1"/>
                </a:solidFill>
                <a:latin typeface="Times New Roman" panose="02020603050405020304" pitchFamily="18" charset="0"/>
                <a:cs typeface="Times New Roman" panose="02020603050405020304" pitchFamily="18" charset="0"/>
              </a:rPr>
              <a:t>субъекте  Российской Федерации</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0" name="Скругленный прямоугольник 49"/>
          <p:cNvSpPr/>
          <p:nvPr/>
        </p:nvSpPr>
        <p:spPr>
          <a:xfrm>
            <a:off x="84009" y="4153285"/>
            <a:ext cx="4382832" cy="576631"/>
          </a:xfrm>
          <a:prstGeom prst="roundRect">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Локальный уровень – устанавливаются обязательства работодателя и работников в сфере труда</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1" name="Скругленный прямоугольник 50"/>
          <p:cNvSpPr/>
          <p:nvPr/>
        </p:nvSpPr>
        <p:spPr>
          <a:xfrm>
            <a:off x="68188" y="4901568"/>
            <a:ext cx="5554366" cy="790557"/>
          </a:xfrm>
          <a:prstGeom prst="roundRect">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Территориальный уровень </a:t>
            </a:r>
            <a:r>
              <a:rPr lang="ru-RU" sz="1400" dirty="0">
                <a:solidFill>
                  <a:schemeClr val="tx1"/>
                </a:solidFill>
                <a:latin typeface="Times New Roman" panose="02020603050405020304" pitchFamily="18" charset="0"/>
                <a:cs typeface="Times New Roman" panose="02020603050405020304" pitchFamily="18" charset="0"/>
              </a:rPr>
              <a:t>– устанавливаются основы регулирования </a:t>
            </a:r>
            <a:r>
              <a:rPr lang="ru-RU" sz="1400" dirty="0" smtClean="0">
                <a:solidFill>
                  <a:schemeClr val="tx1"/>
                </a:solidFill>
                <a:latin typeface="Times New Roman" panose="02020603050405020304" pitchFamily="18" charset="0"/>
                <a:cs typeface="Times New Roman" panose="02020603050405020304" pitchFamily="18" charset="0"/>
              </a:rPr>
              <a:t>отношений </a:t>
            </a:r>
            <a:r>
              <a:rPr lang="ru-RU" sz="1400" dirty="0">
                <a:solidFill>
                  <a:schemeClr val="tx1"/>
                </a:solidFill>
                <a:latin typeface="Times New Roman" panose="02020603050405020304" pitchFamily="18" charset="0"/>
                <a:cs typeface="Times New Roman" panose="02020603050405020304" pitchFamily="18" charset="0"/>
              </a:rPr>
              <a:t>в </a:t>
            </a:r>
            <a:r>
              <a:rPr lang="ru-RU" sz="1400" dirty="0" smtClean="0">
                <a:solidFill>
                  <a:schemeClr val="tx1"/>
                </a:solidFill>
                <a:latin typeface="Times New Roman" panose="02020603050405020304" pitchFamily="18" charset="0"/>
                <a:cs typeface="Times New Roman" panose="02020603050405020304" pitchFamily="18" charset="0"/>
              </a:rPr>
              <a:t>сфере труда в муниципальном образовании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8195174" y="5049539"/>
            <a:ext cx="2871191" cy="343901"/>
          </a:xfrm>
          <a:prstGeom prst="roundRect">
            <a:avLst/>
          </a:prstGeom>
          <a:solidFill>
            <a:srgbClr val="DEEBF6">
              <a:alpha val="49804"/>
            </a:srgbClr>
          </a:solidFill>
          <a:ln>
            <a:solidFill>
              <a:schemeClr val="accent5">
                <a:lumMod val="60000"/>
                <a:lumOff val="40000"/>
              </a:schemeClr>
            </a:solidFill>
          </a:ln>
          <a:effectLst>
            <a:glow rad="1016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Отраслевой уровень</a:t>
            </a:r>
            <a:endParaRPr lang="ru-RU" sz="1400" dirty="0">
              <a:solidFill>
                <a:schemeClr val="tx1"/>
              </a:solidFill>
              <a:latin typeface="Times New Roman" panose="02020603050405020304" pitchFamily="18" charset="0"/>
              <a:cs typeface="Times New Roman" panose="02020603050405020304" pitchFamily="18" charset="0"/>
            </a:endParaRPr>
          </a:p>
        </p:txBody>
      </p:sp>
      <p:cxnSp>
        <p:nvCxnSpPr>
          <p:cNvPr id="54" name="Прямая со стрелкой 53"/>
          <p:cNvCxnSpPr>
            <a:stCxn id="46" idx="1"/>
            <a:endCxn id="50" idx="3"/>
          </p:cNvCxnSpPr>
          <p:nvPr/>
        </p:nvCxnSpPr>
        <p:spPr>
          <a:xfrm flipH="1" flipV="1">
            <a:off x="4466841" y="4441601"/>
            <a:ext cx="975134" cy="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flipH="1">
            <a:off x="4954408" y="4751171"/>
            <a:ext cx="809738" cy="142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flipH="1">
            <a:off x="6211055" y="4774288"/>
            <a:ext cx="354496" cy="1153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a:off x="8261097" y="4774288"/>
            <a:ext cx="376579" cy="21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a:off x="7552368" y="4736344"/>
            <a:ext cx="456467" cy="792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p:nvPr/>
        </p:nvCxnSpPr>
        <p:spPr>
          <a:xfrm>
            <a:off x="7020775" y="4774288"/>
            <a:ext cx="445620" cy="1286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003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TotalTime>
  <Words>5380</Words>
  <Application>Microsoft Office PowerPoint</Application>
  <PresentationFormat>Широкоэкранный</PresentationFormat>
  <Paragraphs>538</Paragraphs>
  <Slides>37</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37</vt:i4>
      </vt:variant>
    </vt:vector>
  </HeadingPairs>
  <TitlesOfParts>
    <vt:vector size="43" baseType="lpstr">
      <vt:lpstr>Arial</vt:lpstr>
      <vt:lpstr>Calibri</vt:lpstr>
      <vt:lpstr>Calibri Light</vt:lpstr>
      <vt:lpstr>Times New Roman</vt:lpstr>
      <vt:lpstr>Wingdings 2</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Потапова Юлия Ивановна</dc:creator>
  <cp:lastModifiedBy>Потапова Юлия Ивановна</cp:lastModifiedBy>
  <cp:revision>109</cp:revision>
  <cp:lastPrinted>2020-04-28T09:21:53Z</cp:lastPrinted>
  <dcterms:created xsi:type="dcterms:W3CDTF">2020-04-27T05:56:56Z</dcterms:created>
  <dcterms:modified xsi:type="dcterms:W3CDTF">2020-05-29T06:36:19Z</dcterms:modified>
</cp:coreProperties>
</file>