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85" r:id="rId2"/>
  </p:sldMasterIdLst>
  <p:notesMasterIdLst>
    <p:notesMasterId r:id="rId14"/>
  </p:notesMasterIdLst>
  <p:handoutMasterIdLst>
    <p:handoutMasterId r:id="rId15"/>
  </p:handoutMasterIdLst>
  <p:sldIdLst>
    <p:sldId id="259" r:id="rId3"/>
    <p:sldId id="395" r:id="rId4"/>
    <p:sldId id="416" r:id="rId5"/>
    <p:sldId id="423" r:id="rId6"/>
    <p:sldId id="429" r:id="rId7"/>
    <p:sldId id="442" r:id="rId8"/>
    <p:sldId id="430" r:id="rId9"/>
    <p:sldId id="431" r:id="rId10"/>
    <p:sldId id="443" r:id="rId11"/>
    <p:sldId id="445" r:id="rId12"/>
    <p:sldId id="444" r:id="rId13"/>
  </p:sldIdLst>
  <p:sldSz cx="13428663" cy="7559675"/>
  <p:notesSz cx="6645275" cy="9775825"/>
  <p:defaultTextStyle>
    <a:defPPr>
      <a:defRPr lang="ru-RU"/>
    </a:defPPr>
    <a:lvl1pPr algn="l" defTabSz="623888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23888" indent="-166688" algn="l" defTabSz="623888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47775" indent="-333375" algn="l" defTabSz="623888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73250" indent="-501650" algn="l" defTabSz="623888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97138" indent="-668338" algn="l" defTabSz="623888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4">
          <p15:clr>
            <a:srgbClr val="A4A3A4"/>
          </p15:clr>
        </p15:guide>
        <p15:guide id="2" orient="horz" pos="4202">
          <p15:clr>
            <a:srgbClr val="A4A3A4"/>
          </p15:clr>
        </p15:guide>
        <p15:guide id="3" orient="horz" pos="1020">
          <p15:clr>
            <a:srgbClr val="A4A3A4"/>
          </p15:clr>
        </p15:guide>
        <p15:guide id="4" orient="horz" pos="4438">
          <p15:clr>
            <a:srgbClr val="A4A3A4"/>
          </p15:clr>
        </p15:guide>
        <p15:guide id="5" pos="864">
          <p15:clr>
            <a:srgbClr val="A4A3A4"/>
          </p15:clr>
        </p15:guide>
        <p15:guide id="6" pos="8090">
          <p15:clr>
            <a:srgbClr val="A4A3A4"/>
          </p15:clr>
        </p15:guide>
        <p15:guide id="7" pos="7620">
          <p15:clr>
            <a:srgbClr val="A4A3A4"/>
          </p15:clr>
        </p15:guide>
        <p15:guide id="8" pos="6763">
          <p15:clr>
            <a:srgbClr val="A4A3A4"/>
          </p15:clr>
        </p15:guide>
        <p15:guide id="9" pos="1695">
          <p15:clr>
            <a:srgbClr val="A4A3A4"/>
          </p15:clr>
        </p15:guide>
        <p15:guide id="10" pos="2555">
          <p15:clr>
            <a:srgbClr val="A4A3A4"/>
          </p15:clr>
        </p15:guide>
        <p15:guide id="11" pos="3384">
          <p15:clr>
            <a:srgbClr val="A4A3A4"/>
          </p15:clr>
        </p15:guide>
        <p15:guide id="12" pos="487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" lastIdx="12" clrIdx="0"/>
  <p:cmAuthor id="2" name="Сланченко Александр Юрьевич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88E"/>
    <a:srgbClr val="D3DBE3"/>
    <a:srgbClr val="93A7BB"/>
    <a:srgbClr val="F3F5F7"/>
    <a:srgbClr val="969FDE"/>
    <a:srgbClr val="85CEFF"/>
    <a:srgbClr val="0077C8"/>
    <a:srgbClr val="000000"/>
    <a:srgbClr val="00B05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0" autoAdjust="0"/>
    <p:restoredTop sz="65233" autoAdjust="0"/>
  </p:normalViewPr>
  <p:slideViewPr>
    <p:cSldViewPr snapToGrid="0" snapToObjects="1">
      <p:cViewPr varScale="1">
        <p:scale>
          <a:sx n="101" d="100"/>
          <a:sy n="101" d="100"/>
        </p:scale>
        <p:origin x="750" y="114"/>
      </p:cViewPr>
      <p:guideLst>
        <p:guide orient="horz" pos="1764"/>
        <p:guide orient="horz" pos="4202"/>
        <p:guide orient="horz" pos="1020"/>
        <p:guide orient="horz" pos="4438"/>
        <p:guide pos="864"/>
        <p:guide pos="8090"/>
        <p:guide pos="7620"/>
        <p:guide pos="6763"/>
        <p:guide pos="1695"/>
        <p:guide pos="2555"/>
        <p:guide pos="3384"/>
        <p:guide pos="48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 defTabSz="624598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r" defTabSz="62459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</a:defRPr>
            </a:lvl1pPr>
          </a:lstStyle>
          <a:p>
            <a:pPr>
              <a:defRPr/>
            </a:pPr>
            <a:fld id="{2DA6829B-BD27-4C37-962A-C8AFCD7E4B0B}" type="datetimeFigureOut">
              <a:rPr lang="en-US"/>
              <a:pPr>
                <a:defRPr/>
              </a:pPr>
              <a:t>6/17/2019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79725" cy="488950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 defTabSz="624598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3963" y="9285288"/>
            <a:ext cx="2879725" cy="488950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r" defTabSz="62459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</a:defRPr>
            </a:lvl1pPr>
          </a:lstStyle>
          <a:p>
            <a:pPr>
              <a:defRPr/>
            </a:pPr>
            <a:fld id="{EA9BA82A-B1F0-44F3-BAA4-B285F6E5943D}" type="slidenum">
              <a:rPr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377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 defTabSz="624598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r" defTabSz="62459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</a:defRPr>
            </a:lvl1pPr>
          </a:lstStyle>
          <a:p>
            <a:pPr>
              <a:defRPr/>
            </a:pPr>
            <a:fld id="{0C8CE136-E38A-44B7-AF83-674B58E3F991}" type="datetimeFigureOut">
              <a:rPr lang="bg-BG"/>
              <a:pPr>
                <a:defRPr/>
              </a:pPr>
              <a:t>17.6.2019 г.</a:t>
            </a:fld>
            <a:endParaRPr lang="bg-BG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33425"/>
            <a:ext cx="650875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6" tIns="44888" rIns="89776" bIns="44888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4950" cy="4398962"/>
          </a:xfrm>
          <a:prstGeom prst="rect">
            <a:avLst/>
          </a:prstGeom>
        </p:spPr>
        <p:txBody>
          <a:bodyPr vert="horz" lIns="89776" tIns="44888" rIns="89776" bIns="44888" rtlCol="0"/>
          <a:lstStyle/>
          <a:p>
            <a:pPr lvl="0"/>
            <a:r>
              <a:rPr lang="en-US" noProof="0"/>
              <a:t>Образец текста</a:t>
            </a:r>
          </a:p>
          <a:p>
            <a:pPr lvl="1"/>
            <a:r>
              <a:rPr lang="en-US" noProof="0"/>
              <a:t>Второй уровень</a:t>
            </a:r>
          </a:p>
          <a:p>
            <a:pPr lvl="2"/>
            <a:r>
              <a:rPr lang="en-US" noProof="0"/>
              <a:t>Третий уровень</a:t>
            </a:r>
          </a:p>
          <a:p>
            <a:pPr lvl="3"/>
            <a:r>
              <a:rPr lang="en-US" noProof="0"/>
              <a:t>Четвертый уровень</a:t>
            </a:r>
          </a:p>
          <a:p>
            <a:pPr lvl="4"/>
            <a:r>
              <a:rPr lang="en-US" noProof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79725" cy="488950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 defTabSz="624598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3963" y="9285288"/>
            <a:ext cx="2879725" cy="488950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r" defTabSz="62459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</a:defRPr>
            </a:lvl1pPr>
          </a:lstStyle>
          <a:p>
            <a:pPr>
              <a:defRPr/>
            </a:pPr>
            <a:fld id="{7648BB31-F390-40E7-BC7C-BCC486E35DF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713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93738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1pPr>
    <a:lvl2pPr marL="693738" algn="l" defTabSz="693738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2pPr>
    <a:lvl3pPr marL="1387475" algn="l" defTabSz="693738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3pPr>
    <a:lvl4pPr marL="2081213" algn="l" defTabSz="693738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4pPr>
    <a:lvl5pPr marL="2774950" algn="l" defTabSz="693738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5pPr>
    <a:lvl6pPr marL="3469985" algn="l" defTabSz="693997" rtl="0" eaLnBrk="1" latinLnBrk="0" hangingPunct="1">
      <a:defRPr sz="1878" kern="1200">
        <a:solidFill>
          <a:schemeClr val="tx1"/>
        </a:solidFill>
        <a:latin typeface="+mn-lt"/>
        <a:ea typeface="+mn-ea"/>
        <a:cs typeface="+mn-cs"/>
      </a:defRPr>
    </a:lvl6pPr>
    <a:lvl7pPr marL="4163982" algn="l" defTabSz="693997" rtl="0" eaLnBrk="1" latinLnBrk="0" hangingPunct="1">
      <a:defRPr sz="1878" kern="1200">
        <a:solidFill>
          <a:schemeClr val="tx1"/>
        </a:solidFill>
        <a:latin typeface="+mn-lt"/>
        <a:ea typeface="+mn-ea"/>
        <a:cs typeface="+mn-cs"/>
      </a:defRPr>
    </a:lvl7pPr>
    <a:lvl8pPr marL="4857979" algn="l" defTabSz="693997" rtl="0" eaLnBrk="1" latinLnBrk="0" hangingPunct="1">
      <a:defRPr sz="1878" kern="1200">
        <a:solidFill>
          <a:schemeClr val="tx1"/>
        </a:solidFill>
        <a:latin typeface="+mn-lt"/>
        <a:ea typeface="+mn-ea"/>
        <a:cs typeface="+mn-cs"/>
      </a:defRPr>
    </a:lvl8pPr>
    <a:lvl9pPr marL="5551976" algn="l" defTabSz="693997" rtl="0" eaLnBrk="1" latinLnBrk="0" hangingPunct="1">
      <a:defRPr sz="18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kern="1200" dirty="0">
              <a:solidFill>
                <a:schemeClr val="tx1"/>
              </a:solidFill>
              <a:effectLst/>
              <a:latin typeface="Arial"/>
              <a:ea typeface="+mn-ea"/>
              <a:cs typeface="+mn-cs"/>
            </a:endParaRP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23888" fontAlgn="base">
              <a:spcBef>
                <a:spcPct val="0"/>
              </a:spcBef>
              <a:spcAft>
                <a:spcPct val="0"/>
              </a:spcAft>
            </a:pPr>
            <a:fld id="{BF7F4B57-1070-4413-9800-379D0A9D3BCD}" type="slidenum">
              <a:rPr lang="uk-UA" altLang="ru-RU" sz="1200" smtClean="0">
                <a:latin typeface="Arial" panose="020B0604020202020204" pitchFamily="34" charset="0"/>
              </a:rPr>
              <a:pPr defTabSz="623888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uk-UA" altLang="ru-RU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369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1.кпикеи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91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693997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78" dirty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23888" fontAlgn="base">
              <a:spcBef>
                <a:spcPct val="0"/>
              </a:spcBef>
              <a:spcAft>
                <a:spcPct val="0"/>
              </a:spcAft>
            </a:pPr>
            <a:fld id="{BF7F4B57-1070-4413-9800-379D0A9D3BCD}" type="slidenum">
              <a:rPr lang="uk-UA" altLang="ru-RU" sz="1200" smtClean="0">
                <a:latin typeface="Arial" panose="020B0604020202020204" pitchFamily="34" charset="0"/>
              </a:rPr>
              <a:pPr defTabSz="623888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uk-UA" altLang="ru-RU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554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693997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78" dirty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23888" fontAlgn="base">
              <a:spcBef>
                <a:spcPct val="0"/>
              </a:spcBef>
              <a:spcAft>
                <a:spcPct val="0"/>
              </a:spcAft>
            </a:pPr>
            <a:fld id="{BF7F4B57-1070-4413-9800-379D0A9D3BCD}" type="slidenum">
              <a:rPr lang="uk-UA" altLang="ru-RU" sz="1200" smtClean="0">
                <a:latin typeface="Arial" panose="020B0604020202020204" pitchFamily="34" charset="0"/>
              </a:rPr>
              <a:pPr defTabSz="623888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 altLang="ru-RU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222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1.кпикеи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994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1.кпикеи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50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1.кпикеи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19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1.кпикеи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957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1.кпикеи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654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1.кпикеи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A6E20A-40CF-4EBF-9C75-0FAA42B4615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8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96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1934825" y="0"/>
            <a:ext cx="719138" cy="798513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245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379"/>
          </a:p>
        </p:txBody>
      </p:sp>
      <p:pic>
        <p:nvPicPr>
          <p:cNvPr id="3" name="Picture 3" descr="F:\МинЭК\Рабочий стол\logo-new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3100" y="269875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11934825" y="7243763"/>
            <a:ext cx="719138" cy="317500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245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379"/>
          </a:p>
        </p:txBody>
      </p:sp>
    </p:spTree>
    <p:extLst>
      <p:ext uri="{BB962C8B-B14F-4D97-AF65-F5344CB8AC3E}">
        <p14:creationId xmlns:p14="http://schemas.microsoft.com/office/powerpoint/2010/main" val="288572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471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21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11934825" y="0"/>
            <a:ext cx="719138" cy="798513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245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379"/>
          </a:p>
        </p:txBody>
      </p:sp>
      <p:pic>
        <p:nvPicPr>
          <p:cNvPr id="1027" name="Picture 3" descr="F:\МинЭК\Рабочий стол\logo-new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3100" y="269875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 userDrawn="1"/>
        </p:nvSpPr>
        <p:spPr>
          <a:xfrm>
            <a:off x="11934825" y="7243763"/>
            <a:ext cx="719138" cy="317500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245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37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8" r:id="rId3"/>
  </p:sldLayoutIdLst>
  <p:hf hdr="0" ftr="0"/>
  <p:txStyles>
    <p:titleStyle>
      <a:lvl1pPr algn="l" defTabSz="549275" rtl="0" fontAlgn="base">
        <a:spcBef>
          <a:spcPct val="0"/>
        </a:spcBef>
        <a:spcAft>
          <a:spcPct val="0"/>
        </a:spcAft>
        <a:defRPr sz="2400" b="1" kern="1200" cap="all">
          <a:solidFill>
            <a:schemeClr val="tx1"/>
          </a:solidFill>
          <a:latin typeface="Arial"/>
          <a:ea typeface="+mj-ea"/>
          <a:cs typeface="Arial"/>
        </a:defRPr>
      </a:lvl1pPr>
      <a:lvl2pPr algn="l" defTabSz="5492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5492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5492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5492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5492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5492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5492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549275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549275" rtl="0" fontAlgn="base"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algn="l" defTabSz="549275" rtl="0" fontAlgn="base">
        <a:spcBef>
          <a:spcPct val="0"/>
        </a:spcBef>
        <a:spcAft>
          <a:spcPct val="0"/>
        </a:spcAft>
        <a:defRPr sz="1700" b="1" kern="1200">
          <a:solidFill>
            <a:schemeClr val="tx1"/>
          </a:solidFill>
          <a:latin typeface="Arial"/>
          <a:ea typeface="+mn-ea"/>
          <a:cs typeface="Arial"/>
        </a:defRPr>
      </a:lvl2pPr>
      <a:lvl3pPr marL="228600" indent="-228600" algn="l" defTabSz="549275" rtl="0" fontAlgn="base">
        <a:spcBef>
          <a:spcPct val="0"/>
        </a:spcBef>
        <a:spcAft>
          <a:spcPct val="0"/>
        </a:spcAft>
        <a:buSzPct val="80000"/>
        <a:buFont typeface="Lucida Grande"/>
        <a:buChar char="＞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algn="l" defTabSz="549275" rtl="0" fontAlgn="base">
        <a:spcBef>
          <a:spcPct val="0"/>
        </a:spcBef>
        <a:spcAft>
          <a:spcPct val="0"/>
        </a:spcAft>
        <a:defRPr sz="2000" kern="1200" cap="all">
          <a:solidFill>
            <a:schemeClr val="tx1"/>
          </a:solidFill>
          <a:latin typeface="Arial"/>
          <a:ea typeface="+mn-ea"/>
          <a:cs typeface="Arial"/>
        </a:defRPr>
      </a:lvl4pPr>
      <a:lvl5pPr algn="l" defTabSz="549275" rtl="0" fontAlgn="base">
        <a:spcBef>
          <a:spcPct val="0"/>
        </a:spcBef>
        <a:spcAft>
          <a:spcPct val="0"/>
        </a:spcAft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3024774" indent="-274980" algn="l" defTabSz="549960" rtl="0" eaLnBrk="1" latinLnBrk="0" hangingPunct="1">
        <a:spcBef>
          <a:spcPct val="20000"/>
        </a:spcBef>
        <a:buFont typeface="Arial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6pPr>
      <a:lvl7pPr marL="3574734" indent="-274980" algn="l" defTabSz="549960" rtl="0" eaLnBrk="1" latinLnBrk="0" hangingPunct="1">
        <a:spcBef>
          <a:spcPct val="20000"/>
        </a:spcBef>
        <a:buFont typeface="Arial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7pPr>
      <a:lvl8pPr marL="4124692" indent="-274980" algn="l" defTabSz="549960" rtl="0" eaLnBrk="1" latinLnBrk="0" hangingPunct="1">
        <a:spcBef>
          <a:spcPct val="20000"/>
        </a:spcBef>
        <a:buFont typeface="Arial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8pPr>
      <a:lvl9pPr marL="4674651" indent="-274980" algn="l" defTabSz="549960" rtl="0" eaLnBrk="1" latinLnBrk="0" hangingPunct="1">
        <a:spcBef>
          <a:spcPct val="20000"/>
        </a:spcBef>
        <a:buFont typeface="Arial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1pPr>
      <a:lvl2pPr marL="549960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2pPr>
      <a:lvl3pPr marL="1099918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3pPr>
      <a:lvl4pPr marL="1649877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4pPr>
      <a:lvl5pPr marL="2199836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5pPr>
      <a:lvl6pPr marL="2749795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6pPr>
      <a:lvl7pPr marL="3299754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7pPr>
      <a:lvl8pPr marL="3849713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8pPr>
      <a:lvl9pPr marL="4399672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11934264" y="0"/>
            <a:ext cx="720000" cy="797859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3" descr="F:\МинЭК\Рабочий стол\logo-new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3764" y="270052"/>
            <a:ext cx="3810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 userDrawn="1"/>
        </p:nvSpPr>
        <p:spPr>
          <a:xfrm>
            <a:off x="11934264" y="7243481"/>
            <a:ext cx="720000" cy="317781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07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/>
  <p:txStyles>
    <p:titleStyle>
      <a:lvl1pPr algn="l" defTabSz="549960" rtl="0" eaLnBrk="1" latinLnBrk="0" hangingPunct="1">
        <a:spcBef>
          <a:spcPct val="0"/>
        </a:spcBef>
        <a:buNone/>
        <a:defRPr sz="2425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549960" rtl="0" eaLnBrk="1" latinLnBrk="0" hangingPunct="1">
        <a:spcBef>
          <a:spcPts val="0"/>
        </a:spcBef>
        <a:buFontTx/>
        <a:buNone/>
        <a:defRPr sz="1653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549960" rtl="0" eaLnBrk="1" latinLnBrk="0" hangingPunct="1">
        <a:spcBef>
          <a:spcPts val="0"/>
        </a:spcBef>
        <a:buFontTx/>
        <a:buNone/>
        <a:defRPr sz="1764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29149" indent="-229149" algn="l" defTabSz="549960" rtl="0" eaLnBrk="1" latinLnBrk="0" hangingPunct="1">
        <a:spcBef>
          <a:spcPts val="0"/>
        </a:spcBef>
        <a:buSzPct val="80000"/>
        <a:buFont typeface="Lucida Grande"/>
        <a:buChar char="＞"/>
        <a:defRPr sz="1653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549960" rtl="0" eaLnBrk="1" latinLnBrk="0" hangingPunct="1">
        <a:spcBef>
          <a:spcPts val="0"/>
        </a:spcBef>
        <a:buFontTx/>
        <a:buNone/>
        <a:defRPr sz="2094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549960" rtl="0" eaLnBrk="1" latinLnBrk="0" hangingPunct="1">
        <a:spcBef>
          <a:spcPts val="0"/>
        </a:spcBef>
        <a:buFontTx/>
        <a:buNone/>
        <a:defRPr sz="1213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024774" indent="-274980" algn="l" defTabSz="549960" rtl="0" eaLnBrk="1" latinLnBrk="0" hangingPunct="1">
        <a:spcBef>
          <a:spcPct val="20000"/>
        </a:spcBef>
        <a:buFont typeface="Arial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6pPr>
      <a:lvl7pPr marL="3574734" indent="-274980" algn="l" defTabSz="549960" rtl="0" eaLnBrk="1" latinLnBrk="0" hangingPunct="1">
        <a:spcBef>
          <a:spcPct val="20000"/>
        </a:spcBef>
        <a:buFont typeface="Arial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7pPr>
      <a:lvl8pPr marL="4124692" indent="-274980" algn="l" defTabSz="549960" rtl="0" eaLnBrk="1" latinLnBrk="0" hangingPunct="1">
        <a:spcBef>
          <a:spcPct val="20000"/>
        </a:spcBef>
        <a:buFont typeface="Arial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8pPr>
      <a:lvl9pPr marL="4674651" indent="-274980" algn="l" defTabSz="549960" rtl="0" eaLnBrk="1" latinLnBrk="0" hangingPunct="1">
        <a:spcBef>
          <a:spcPct val="20000"/>
        </a:spcBef>
        <a:buFont typeface="Arial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1pPr>
      <a:lvl2pPr marL="549960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2pPr>
      <a:lvl3pPr marL="1099918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3pPr>
      <a:lvl4pPr marL="1649877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4pPr>
      <a:lvl5pPr marL="2199836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5pPr>
      <a:lvl6pPr marL="2749795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6pPr>
      <a:lvl7pPr marL="3299754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7pPr>
      <a:lvl8pPr marL="3849713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8pPr>
      <a:lvl9pPr marL="4399672" algn="l" defTabSz="549960" rtl="0" eaLnBrk="1" latinLnBrk="0" hangingPunct="1">
        <a:defRPr sz="20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consultantplus://offline/ref=55A7DDBFB70ACF08DBA9E8D524CB5C603C0126559C312835E56191DE37BA22E53172752A9AA3817DCD6280935F29A04EA2B1E2A3041045251B02H" TargetMode="External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consultantplus://offline/ref=55A7DDBFB70ACF08DBA9E8D524CB5C603C0126559C312835E56191DE37BA22E53172752A9AA3817DCD6280935F29A04EA2B1E2A3041045251B02H" TargetMode="External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>
          <a:xfrm>
            <a:off x="3465513" y="3281363"/>
            <a:ext cx="8185150" cy="2112962"/>
          </a:xfrm>
          <a:prstGeom prst="rect">
            <a:avLst/>
          </a:prstGeom>
        </p:spPr>
        <p:txBody>
          <a:bodyPr/>
          <a:lstStyle>
            <a:lvl1pPr marL="0" indent="0" algn="l" defTabSz="549960" rtl="0" eaLnBrk="1" latinLnBrk="0" hangingPunct="1">
              <a:spcBef>
                <a:spcPts val="0"/>
              </a:spcBef>
              <a:buFontTx/>
              <a:buNone/>
              <a:defRPr sz="1653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549960" rtl="0" eaLnBrk="1" latinLnBrk="0" hangingPunct="1">
              <a:spcBef>
                <a:spcPts val="0"/>
              </a:spcBef>
              <a:buFontTx/>
              <a:buNone/>
              <a:defRPr sz="1764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229149" indent="-229149" algn="l" defTabSz="549960" rtl="0" eaLnBrk="1" latinLnBrk="0" hangingPunct="1">
              <a:spcBef>
                <a:spcPts val="0"/>
              </a:spcBef>
              <a:buSzPct val="80000"/>
              <a:buFont typeface="Lucida Grande"/>
              <a:buChar char="＞"/>
              <a:defRPr sz="1653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549960" rtl="0" eaLnBrk="1" latinLnBrk="0" hangingPunct="1">
              <a:spcBef>
                <a:spcPts val="0"/>
              </a:spcBef>
              <a:buFontTx/>
              <a:buNone/>
              <a:defRPr sz="2094" b="0" i="0" kern="1200" cap="all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549960" rtl="0" eaLnBrk="1" latinLnBrk="0" hangingPunct="1">
              <a:spcBef>
                <a:spcPts val="0"/>
              </a:spcBef>
              <a:buFontTx/>
              <a:buNone/>
              <a:defRPr sz="1213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3024774" indent="-274980" algn="l" defTabSz="549960" rtl="0" eaLnBrk="1" latinLnBrk="0" hangingPunct="1">
              <a:spcBef>
                <a:spcPct val="20000"/>
              </a:spcBef>
              <a:buFont typeface="Arial"/>
              <a:buChar char="•"/>
              <a:defRPr sz="2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74734" indent="-274980" algn="l" defTabSz="549960" rtl="0" eaLnBrk="1" latinLnBrk="0" hangingPunct="1">
              <a:spcBef>
                <a:spcPct val="20000"/>
              </a:spcBef>
              <a:buFont typeface="Arial"/>
              <a:buChar char="•"/>
              <a:defRPr sz="2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24692" indent="-274980" algn="l" defTabSz="549960" rtl="0" eaLnBrk="1" latinLnBrk="0" hangingPunct="1">
              <a:spcBef>
                <a:spcPct val="20000"/>
              </a:spcBef>
              <a:buFont typeface="Arial"/>
              <a:buChar char="•"/>
              <a:defRPr sz="2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74651" indent="-274980" algn="l" defTabSz="549960" rtl="0" eaLnBrk="1" latinLnBrk="0" hangingPunct="1">
              <a:spcBef>
                <a:spcPct val="20000"/>
              </a:spcBef>
              <a:buFont typeface="Arial"/>
              <a:buChar char="•"/>
              <a:defRPr sz="2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4630" smtClean="0"/>
              <a:t>Цель 7.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4630" smtClean="0"/>
              <a:t>Технологическое развитие</a:t>
            </a:r>
            <a:endParaRPr lang="ru-RU" sz="463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3571538" cy="7561263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57369A"/>
              </a:gs>
            </a:gsLst>
            <a:lin ang="2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245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065588" y="2335213"/>
            <a:ext cx="5299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МИНИСТЕРСТВО</a:t>
            </a:r>
            <a:br>
              <a:rPr lang="ru-RU" altLang="ru-RU" b="1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</a:br>
            <a:r>
              <a:rPr lang="ru-RU" altLang="ru-RU" b="1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ЭКОНОМИЧЕСКОГО РАЗВИТИЯ</a:t>
            </a:r>
            <a:br>
              <a:rPr lang="ru-RU" altLang="ru-RU" b="1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</a:br>
            <a:r>
              <a:rPr lang="ru-RU" altLang="ru-RU" b="1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РОССИЙСКОЙ ФЕДЕРАЦИИ</a:t>
            </a:r>
          </a:p>
        </p:txBody>
      </p:sp>
      <p:pic>
        <p:nvPicPr>
          <p:cNvPr id="5125" name="Picture 2" descr="F:\МинЭК\Булыгин\Безымянный-1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3" y="685800"/>
            <a:ext cx="21558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9"/>
          <p:cNvSpPr txBox="1">
            <a:spLocks noChangeArrowheads="1"/>
          </p:cNvSpPr>
          <p:nvPr/>
        </p:nvSpPr>
        <p:spPr bwMode="auto">
          <a:xfrm>
            <a:off x="915475" y="4231082"/>
            <a:ext cx="1163581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chemeClr val="bg1"/>
                </a:solidFill>
                <a:latin typeface="Tahoma"/>
                <a:ea typeface="DejaVu Sans"/>
              </a:rPr>
              <a:t>ПРОГРАММА ГОСУДАРСТВЕННОЙ ПОДДЕРЖКИ </a:t>
            </a:r>
          </a:p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chemeClr val="bg1"/>
                </a:solidFill>
                <a:latin typeface="Tahoma"/>
                <a:ea typeface="DejaVu Sans"/>
              </a:rPr>
              <a:t>МАЛОГО И СРЕДНЕГО БИЗНЕСА ПО ВЫПУСКУ АКЦИЙ </a:t>
            </a:r>
          </a:p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chemeClr val="bg1"/>
                </a:solidFill>
                <a:latin typeface="Tahoma"/>
                <a:ea typeface="DejaVu Sans"/>
              </a:rPr>
              <a:t>И ОБЛИГАЦИЙ НА ФОНДОВОМ РЫНКЕ </a:t>
            </a:r>
            <a:endParaRPr lang="ru-RU" sz="3200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Соединительная линия уступом 47"/>
          <p:cNvCxnSpPr>
            <a:stCxn id="30" idx="2"/>
            <a:endCxn id="46" idx="1"/>
          </p:cNvCxnSpPr>
          <p:nvPr/>
        </p:nvCxnSpPr>
        <p:spPr>
          <a:xfrm rot="16200000" flipH="1">
            <a:off x="2901967" y="2268210"/>
            <a:ext cx="1727597" cy="3583683"/>
          </a:xfrm>
          <a:prstGeom prst="bentConnector2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1661338" y="5224514"/>
            <a:ext cx="3880049" cy="0"/>
          </a:xfrm>
          <a:prstGeom prst="line">
            <a:avLst/>
          </a:prstGeom>
          <a:ln w="19050">
            <a:solidFill>
              <a:srgbClr val="93A7B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1667402" y="3177008"/>
            <a:ext cx="0" cy="2041908"/>
          </a:xfrm>
          <a:prstGeom prst="straightConnector1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7755875" y="4912832"/>
            <a:ext cx="2573271" cy="0"/>
          </a:xfrm>
          <a:prstGeom prst="straightConnector1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7866041" y="5210351"/>
            <a:ext cx="3668884" cy="0"/>
          </a:xfrm>
          <a:prstGeom prst="straightConnector1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H="1">
            <a:off x="6821481" y="5228542"/>
            <a:ext cx="513" cy="859956"/>
          </a:xfrm>
          <a:prstGeom prst="straightConnector1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V="1">
            <a:off x="6571484" y="5414986"/>
            <a:ext cx="0" cy="856490"/>
          </a:xfrm>
          <a:prstGeom prst="straightConnector1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"/>
          <p:cNvSpPr txBox="1">
            <a:spLocks/>
          </p:cNvSpPr>
          <p:nvPr/>
        </p:nvSpPr>
        <p:spPr>
          <a:xfrm>
            <a:off x="792515" y="279588"/>
            <a:ext cx="10213336" cy="3723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b="1" cap="all" dirty="0">
                <a:solidFill>
                  <a:srgbClr val="0070C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ПОРЯДОК ДЕЙСТВИЙ ПРИ ПОЛУЧЕНИИ компенсации затрат на выплату КУПОННОГО ДОХОДА</a:t>
            </a:r>
          </a:p>
        </p:txBody>
      </p: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12279790" y="7221538"/>
            <a:ext cx="4154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00" b="1" dirty="0" smtClean="0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1</a:t>
            </a:r>
            <a:r>
              <a:rPr lang="ru-RU" altLang="ru-RU" sz="1600" b="1" dirty="0" smtClean="0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0</a:t>
            </a:r>
            <a:endParaRPr lang="ru-RU" altLang="ru-RU" sz="1600" b="1" dirty="0">
              <a:solidFill>
                <a:schemeClr val="bg1"/>
              </a:solidFill>
              <a:latin typeface="Gotham Pro"/>
              <a:ea typeface="Gotham Pro"/>
              <a:cs typeface="Gotham Pro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42528" y="1229376"/>
            <a:ext cx="11270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ПЕРВУЮ ОЧЕРЕДЬ </a:t>
            </a:r>
            <a:r>
              <a:rPr lang="ru-RU" sz="1200" b="1" dirty="0" smtClean="0">
                <a:latin typeface="Gotham Pro" panose="02000503040000020004" pitchFamily="2" charset="0"/>
                <a:cs typeface="Gotham Pro" panose="02000503040000020004" pitchFamily="2" charset="0"/>
              </a:rPr>
              <a:t>РАССМАТРИВАЮТСЯ - ЭМИТЕНТЫ, ОСУЩЕСТВЛЯЮЩИЕ ДЕЯТЕЛЬНОСТЬ В ОДНОЙ ИЛИ НЕСКОЛЬКИХ </a:t>
            </a:r>
            <a:r>
              <a:rPr lang="ru-RU" sz="12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ПРИОРИТЕТНЫХ ОТРАСЛЯХ </a:t>
            </a:r>
            <a:r>
              <a:rPr lang="ru-RU" sz="1200" b="1" dirty="0" smtClean="0">
                <a:latin typeface="Gotham Pro" panose="02000503040000020004" pitchFamily="2" charset="0"/>
                <a:cs typeface="Gotham Pro" panose="02000503040000020004" pitchFamily="2" charset="0"/>
              </a:rPr>
              <a:t>ЭКОНОМИКИ СОГЛАСНО ПРИЛОЖЕНИЮ, ЗАТЕМ – ПРОЧИЕ ЭМИТЕНТЫ.</a:t>
            </a:r>
            <a:endParaRPr lang="ru-RU" sz="1200" b="1" dirty="0">
              <a:latin typeface="Gotham Pro" panose="02000503040000020004" pitchFamily="2" charset="0"/>
              <a:cs typeface="Gotham Pro" panose="02000503040000020004" pitchFamily="2" charset="0"/>
              <a:hlinkClick r:id="rId3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92515" y="1200837"/>
            <a:ext cx="540526" cy="540526"/>
          </a:xfrm>
          <a:prstGeom prst="ellipse">
            <a:avLst/>
          </a:prstGeom>
          <a:solidFill>
            <a:srgbClr val="2C38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Gotham Pro" panose="02000503040000020004" pitchFamily="2" charset="0"/>
                <a:cs typeface="Gotham Pro" panose="02000503040000020004" pitchFamily="2" charset="0"/>
              </a:rPr>
              <a:t>!</a:t>
            </a:r>
            <a:endParaRPr lang="ru-RU" sz="3200" b="1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19707" y="2213983"/>
            <a:ext cx="2308434" cy="982271"/>
          </a:xfrm>
          <a:prstGeom prst="roundRect">
            <a:avLst>
              <a:gd name="adj" fmla="val 54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1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СУБЪЕКТ МСП</a:t>
            </a:r>
            <a:endParaRPr lang="ru-RU" sz="11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541387" y="2197970"/>
            <a:ext cx="2308434" cy="982271"/>
          </a:xfrm>
          <a:prstGeom prst="roundRect">
            <a:avLst>
              <a:gd name="adj" fmla="val 32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1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БИРЖА, ДЕПОЗИТАРИЙ</a:t>
            </a:r>
            <a:endParaRPr lang="ru-RU" sz="11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34658" y="1937190"/>
            <a:ext cx="2594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1.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Размещение облигаций на фондовом рынке завершено</a:t>
            </a:r>
          </a:p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2.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Купонный доход выплачен в полном объеме в срок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340851" y="2194737"/>
            <a:ext cx="2285024" cy="982271"/>
          </a:xfrm>
          <a:prstGeom prst="roundRect">
            <a:avLst>
              <a:gd name="adj" fmla="val 43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1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ИНВЕСТОРЫ</a:t>
            </a:r>
            <a:endParaRPr lang="ru-RU" sz="11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04492" y="2107482"/>
            <a:ext cx="23363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1.1.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Приобретение облигаций на фондовом рынке</a:t>
            </a:r>
          </a:p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2.1.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Получение купонного дохода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557607" y="4432715"/>
            <a:ext cx="2308434" cy="982271"/>
          </a:xfrm>
          <a:prstGeom prst="roundRect">
            <a:avLst>
              <a:gd name="adj" fmla="val 20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1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МИНЭКОНОМРАЗВИТИЯ РФ</a:t>
            </a:r>
            <a:endParaRPr lang="ru-RU" sz="11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19273" y="3495096"/>
            <a:ext cx="31293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3.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Не позднее </a:t>
            </a:r>
            <a:r>
              <a:rPr lang="ru-RU" sz="1000" u="sng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1 июля/ 1 октября 2019 года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: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Заявление о предоставлении субсидии (форма Приложения № 3)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Справка Депозитария об уплате купонного дохода (форма Приложение № 6)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Прилагаемые документы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86430" y="5255813"/>
            <a:ext cx="37548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7.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течение 3 раб. дней от решения Комиссии направляет уведомление: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о принятии решения о выплате субсидии (приложение 7) с приложением копии решения;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либо об отказе  с указанием причин.</a:t>
            </a:r>
          </a:p>
          <a:p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течение 10 раб. дней обеспечивает перечисление субсидии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329146" y="4432713"/>
            <a:ext cx="2308434" cy="982271"/>
          </a:xfrm>
          <a:prstGeom prst="roundRect">
            <a:avLst>
              <a:gd name="adj" fmla="val 32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1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АО «КОРПОРАЦИЯ «МСП»</a:t>
            </a:r>
            <a:endParaRPr lang="ru-RU" sz="11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4492" y="4153702"/>
            <a:ext cx="221916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4.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течение 5 раб. дней направляет в АО «Корпорация «МСП» для проверки и составления заключений</a:t>
            </a:r>
          </a:p>
          <a:p>
            <a:endParaRPr lang="ru-RU" sz="900" spc="-26" dirty="0">
              <a:solidFill>
                <a:srgbClr val="93A7BB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04492" y="5204722"/>
            <a:ext cx="20754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5.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течение 10 раб. дней направляет заключение АО «Корпорация «МСП»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557863" y="6109687"/>
            <a:ext cx="2306896" cy="946596"/>
          </a:xfrm>
          <a:prstGeom prst="roundRect">
            <a:avLst>
              <a:gd name="adj" fmla="val 710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1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КОМИССИЯ</a:t>
            </a:r>
            <a:endParaRPr lang="ru-RU" sz="11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43515" y="5804370"/>
            <a:ext cx="4209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6.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течение 5 раб. дней направляет на рассмотрение Комиссии</a:t>
            </a:r>
          </a:p>
        </p:txBody>
      </p:sp>
      <p:pic>
        <p:nvPicPr>
          <p:cNvPr id="67" name="Рисунок 3"/>
          <p:cNvPicPr/>
          <p:nvPr/>
        </p:nvPicPr>
        <p:blipFill>
          <a:blip r:embed="rId4"/>
          <a:stretch/>
        </p:blipFill>
        <p:spPr>
          <a:xfrm>
            <a:off x="11226979" y="4549449"/>
            <a:ext cx="502499" cy="544076"/>
          </a:xfrm>
          <a:prstGeom prst="rect">
            <a:avLst/>
          </a:prstGeom>
          <a:ln>
            <a:noFill/>
          </a:ln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265" y="4512004"/>
            <a:ext cx="570677" cy="625400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6143" y="6307221"/>
            <a:ext cx="810335" cy="412755"/>
          </a:xfrm>
          <a:prstGeom prst="rect">
            <a:avLst/>
          </a:prstGeom>
        </p:spPr>
      </p:pic>
      <p:cxnSp>
        <p:nvCxnSpPr>
          <p:cNvPr id="75" name="Прямая со стрелкой 74"/>
          <p:cNvCxnSpPr/>
          <p:nvPr/>
        </p:nvCxnSpPr>
        <p:spPr>
          <a:xfrm>
            <a:off x="7866041" y="2705118"/>
            <a:ext cx="2474810" cy="0"/>
          </a:xfrm>
          <a:prstGeom prst="straightConnector1">
            <a:avLst/>
          </a:prstGeom>
          <a:ln>
            <a:solidFill>
              <a:srgbClr val="93A7BB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3128141" y="2705118"/>
            <a:ext cx="2413246" cy="0"/>
          </a:xfrm>
          <a:prstGeom prst="straightConnector1">
            <a:avLst/>
          </a:prstGeom>
          <a:ln>
            <a:solidFill>
              <a:srgbClr val="93A7BB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8" name="Рисунок 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2806" y="2320371"/>
            <a:ext cx="494122" cy="551810"/>
          </a:xfrm>
          <a:prstGeom prst="rect">
            <a:avLst/>
          </a:prstGeom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42324" y="2310540"/>
            <a:ext cx="463201" cy="591191"/>
          </a:xfrm>
          <a:prstGeom prst="rect">
            <a:avLst/>
          </a:prstGeom>
        </p:spPr>
      </p:pic>
      <p:pic>
        <p:nvPicPr>
          <p:cNvPr id="93" name="Рисунок 9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99097" y="2342405"/>
            <a:ext cx="546497" cy="52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2514" y="2406103"/>
            <a:ext cx="4969307" cy="503444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792515" y="1124318"/>
            <a:ext cx="10213336" cy="3723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ru-RU" sz="6000" b="1" cap="all" dirty="0" smtClean="0">
                <a:solidFill>
                  <a:srgbClr val="0070C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ВОПРОСЫ?</a:t>
            </a:r>
            <a:endParaRPr lang="ru-RU" sz="6000" b="1" cap="all" dirty="0">
              <a:solidFill>
                <a:srgbClr val="0070C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12279790" y="7221538"/>
            <a:ext cx="4009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600" b="1" smtClean="0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11</a:t>
            </a:r>
            <a:endParaRPr lang="ru-RU" altLang="ru-RU" sz="1600" b="1" dirty="0">
              <a:solidFill>
                <a:schemeClr val="bg1"/>
              </a:solidFill>
              <a:latin typeface="Gotham Pro"/>
              <a:ea typeface="Gotham Pro"/>
              <a:cs typeface="Gotham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1196" y="2406103"/>
            <a:ext cx="117887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pc="-1" dirty="0" smtClean="0">
                <a:solidFill>
                  <a:schemeClr val="bg1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 КОНТАКТНАЯ ИНФОРМАЦИЯ</a:t>
            </a:r>
            <a:endParaRPr lang="ru-RU" sz="2400" spc="-1" dirty="0" smtClean="0">
              <a:solidFill>
                <a:schemeClr val="bg1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>
              <a:lnSpc>
                <a:spcPct val="100000"/>
              </a:lnSpc>
            </a:pPr>
            <a:endParaRPr lang="ru-RU" sz="2400" spc="-1" dirty="0" smtClean="0">
              <a:solidFill>
                <a:schemeClr val="tx1">
                  <a:lumMod val="95000"/>
                  <a:lumOff val="5000"/>
                </a:schemeClr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>
              <a:lnSpc>
                <a:spcPct val="100000"/>
              </a:lnSpc>
            </a:pPr>
            <a:r>
              <a:rPr lang="ru-RU" sz="2400" b="1" spc="-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Министерство экономического развития Российской Федерации</a:t>
            </a:r>
          </a:p>
          <a:p>
            <a:pPr>
              <a:lnSpc>
                <a:spcPct val="100000"/>
              </a:lnSpc>
            </a:pPr>
            <a:endParaRPr lang="ru-RU" sz="2400" spc="-1" dirty="0" smtClean="0">
              <a:solidFill>
                <a:schemeClr val="tx1">
                  <a:lumMod val="95000"/>
                  <a:lumOff val="5000"/>
                </a:schemeClr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>
              <a:lnSpc>
                <a:spcPct val="100000"/>
              </a:lnSpc>
            </a:pPr>
            <a:r>
              <a:rPr lang="ru-RU" sz="2400" spc="-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Пресненская </a:t>
            </a:r>
            <a:r>
              <a:rPr lang="ru-RU" sz="2400" spc="-1" dirty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наб. д. 10, стр. 2, Москва, 125039</a:t>
            </a:r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Тел. (495) </a:t>
            </a:r>
            <a:r>
              <a:rPr lang="ru-RU" sz="2400" spc="-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870-29-21</a:t>
            </a:r>
          </a:p>
          <a:p>
            <a:pPr>
              <a:lnSpc>
                <a:spcPct val="100000"/>
              </a:lnSpc>
            </a:pPr>
            <a:r>
              <a:rPr lang="ru-RU" sz="2400" spc="-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E-</a:t>
            </a:r>
            <a:r>
              <a:rPr lang="ru-RU" sz="2400" spc="-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mail</a:t>
            </a:r>
            <a:r>
              <a:rPr lang="ru-RU" sz="2400" spc="-1" dirty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: mineconom@economy.gov.ru</a:t>
            </a:r>
          </a:p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http://www.economy.gov.ru</a:t>
            </a:r>
          </a:p>
          <a:p>
            <a:pPr>
              <a:lnSpc>
                <a:spcPct val="100000"/>
              </a:lnSpc>
            </a:pPr>
            <a:endParaRPr lang="ru-RU" sz="2400" spc="-1" dirty="0">
              <a:solidFill>
                <a:schemeClr val="tx1">
                  <a:lumMod val="95000"/>
                  <a:lumOff val="5000"/>
                </a:schemeClr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0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12334875" y="72215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00" b="1" dirty="0" smtClean="0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2</a:t>
            </a:r>
            <a:endParaRPr lang="ru-RU" altLang="ru-RU" sz="1600" b="1" dirty="0">
              <a:solidFill>
                <a:schemeClr val="bg1"/>
              </a:solidFill>
              <a:latin typeface="Gotham Pro"/>
              <a:ea typeface="Gotham Pro"/>
              <a:cs typeface="Gotham Pro"/>
            </a:endParaRPr>
          </a:p>
        </p:txBody>
      </p:sp>
      <p:sp>
        <p:nvSpPr>
          <p:cNvPr id="22" name="CustomShape 4"/>
          <p:cNvSpPr/>
          <p:nvPr/>
        </p:nvSpPr>
        <p:spPr>
          <a:xfrm>
            <a:off x="3332793" y="3621631"/>
            <a:ext cx="8404559" cy="85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 smtClean="0"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ПЛАНИРУЕМЫЙ ОБЪЕМ РАЗМЕЩЕНИЯ ЭМИТЕНТОВ ПО ПРОГРАММЕ В 2019 ГОДУ СОСТАВЛЯЕТ ДО 1 МЛРД РУБЛЕЙ</a:t>
            </a:r>
            <a:endParaRPr lang="ru-RU" sz="1800" b="1" strike="noStrike" spc="-1" dirty="0" smtClean="0"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27" name="CustomShape 4"/>
          <p:cNvSpPr/>
          <p:nvPr/>
        </p:nvSpPr>
        <p:spPr>
          <a:xfrm>
            <a:off x="677553" y="4602562"/>
            <a:ext cx="11968626" cy="2329058"/>
          </a:xfrm>
          <a:prstGeom prst="rect">
            <a:avLst/>
          </a:prstGeom>
          <a:solidFill>
            <a:srgbClr val="2C388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chemeClr val="bg1"/>
                </a:solidFill>
                <a:latin typeface="Arial"/>
                <a:ea typeface="DejaVu Sans"/>
              </a:rPr>
              <a:t>РАЗМЕЩЕНИЕ ОБЛИГАЦИЙ НА ФОНДОВОМ РЫНКЕ </a:t>
            </a: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chemeClr val="bg1"/>
                </a:solidFill>
                <a:latin typeface="Arial"/>
                <a:ea typeface="DejaVu Sans"/>
              </a:rPr>
              <a:t>СУБЪЕКТАМИ МСП ЯВЛЯЕТСЯ АЛЬТЕРНАТИВОЙ </a:t>
            </a: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chemeClr val="bg1"/>
                </a:solidFill>
                <a:latin typeface="Arial"/>
                <a:ea typeface="DejaVu Sans"/>
              </a:rPr>
              <a:t>БАНКОВСКОМУ КРЕДИТУ КАК СПОСОБУ ПРИВЛЕЧЕНИЯ ДЕНЕЖНЫХ СРЕДСТВ</a:t>
            </a:r>
            <a:endParaRPr lang="ru-RU" sz="2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7553" y="1996177"/>
            <a:ext cx="119686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latin typeface="Gotham Pro" panose="02000503040000020004" pitchFamily="2" charset="0"/>
                <a:cs typeface="Gotham Pro" panose="02000503040000020004" pitchFamily="2" charset="0"/>
              </a:rPr>
              <a:t>Основной регулирующий нормативно-правовой акт </a:t>
            </a:r>
            <a:r>
              <a:rPr lang="ru-RU" sz="1800" b="1" dirty="0" smtClean="0">
                <a:latin typeface="Gotham Pro" panose="02000503040000020004" pitchFamily="2" charset="0"/>
                <a:cs typeface="Gotham Pro" panose="02000503040000020004" pitchFamily="2" charset="0"/>
              </a:rPr>
              <a:t>Программы: </a:t>
            </a:r>
            <a:r>
              <a:rPr lang="ru-RU" sz="1800" dirty="0">
                <a:latin typeface="Gotham Pro" panose="02000503040000020004" pitchFamily="2" charset="0"/>
                <a:cs typeface="Gotham Pro" panose="02000503040000020004" pitchFamily="2" charset="0"/>
              </a:rPr>
              <a:t>п</a:t>
            </a:r>
            <a:r>
              <a:rPr lang="ru-RU" sz="1800" dirty="0" smtClean="0">
                <a:latin typeface="Gotham Pro" panose="02000503040000020004" pitchFamily="2" charset="0"/>
                <a:cs typeface="Gotham Pro" panose="02000503040000020004" pitchFamily="2" charset="0"/>
              </a:rPr>
              <a:t>остановление </a:t>
            </a:r>
            <a:r>
              <a:rPr lang="ru-RU" sz="1800" dirty="0">
                <a:latin typeface="Gotham Pro" panose="02000503040000020004" pitchFamily="2" charset="0"/>
                <a:cs typeface="Gotham Pro" panose="02000503040000020004" pitchFamily="2" charset="0"/>
              </a:rPr>
              <a:t>Правительства Российской Федерации от 30 апреля 2019 г. № 532 «Об утверждении Правил предоставления субсидий из федерального бюджета российским организациям – субъектам малого и среднего предпринимательства в целях компенсации части затрат по выпуску акций и облигаций и выплате купонного дохода по облигациям, </a:t>
            </a:r>
            <a:r>
              <a:rPr lang="ru-RU" sz="1800" dirty="0" smtClean="0">
                <a:latin typeface="Gotham Pro" panose="02000503040000020004" pitchFamily="2" charset="0"/>
                <a:cs typeface="Gotham Pro" panose="02000503040000020004" pitchFamily="2" charset="0"/>
              </a:rPr>
              <a:t>размещенным </a:t>
            </a:r>
            <a:r>
              <a:rPr lang="ru-RU" sz="1800" dirty="0">
                <a:latin typeface="Gotham Pro" panose="02000503040000020004" pitchFamily="2" charset="0"/>
                <a:cs typeface="Gotham Pro" panose="02000503040000020004" pitchFamily="2" charset="0"/>
              </a:rPr>
              <a:t>на фондовой </a:t>
            </a:r>
            <a:r>
              <a:rPr lang="ru-RU" sz="1800" dirty="0" smtClean="0">
                <a:latin typeface="Gotham Pro" panose="02000503040000020004" pitchFamily="2" charset="0"/>
                <a:cs typeface="Gotham Pro" panose="02000503040000020004" pitchFamily="2" charset="0"/>
              </a:rPr>
              <a:t>бирже»</a:t>
            </a:r>
            <a:endParaRPr lang="ru-RU" sz="1800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138" y="3591175"/>
            <a:ext cx="758612" cy="70705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26748" y="4395291"/>
            <a:ext cx="8510258" cy="36000"/>
          </a:xfrm>
          <a:prstGeom prst="rect">
            <a:avLst/>
          </a:prstGeom>
          <a:solidFill>
            <a:srgbClr val="2C38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326748" y="3528105"/>
            <a:ext cx="8510258" cy="36000"/>
          </a:xfrm>
          <a:prstGeom prst="rect">
            <a:avLst/>
          </a:prstGeom>
          <a:solidFill>
            <a:srgbClr val="2C38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206" y="355456"/>
            <a:ext cx="10992041" cy="1743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TextBox 21"/>
          <p:cNvSpPr txBox="1">
            <a:spLocks noChangeArrowheads="1"/>
          </p:cNvSpPr>
          <p:nvPr/>
        </p:nvSpPr>
        <p:spPr bwMode="auto">
          <a:xfrm>
            <a:off x="12334875" y="72215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00" b="1" dirty="0" smtClean="0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3</a:t>
            </a:r>
            <a:endParaRPr lang="ru-RU" altLang="ru-RU" sz="1600" b="1" dirty="0">
              <a:solidFill>
                <a:schemeClr val="bg1"/>
              </a:solidFill>
              <a:latin typeface="Gotham Pro"/>
              <a:ea typeface="Gotham Pro"/>
              <a:cs typeface="Gotham Pr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7553" y="439270"/>
            <a:ext cx="468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ИСПОЛЬЗУЕМЫЕ ПОНЯТИЯ</a:t>
            </a:r>
            <a:endParaRPr lang="ru-RU" sz="2400" b="1" dirty="0">
              <a:solidFill>
                <a:srgbClr val="0070C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28" name="CustomShape 5"/>
          <p:cNvSpPr/>
          <p:nvPr/>
        </p:nvSpPr>
        <p:spPr>
          <a:xfrm>
            <a:off x="2732190" y="2175122"/>
            <a:ext cx="9928415" cy="37096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pc="-1" dirty="0" smtClean="0">
                <a:solidFill>
                  <a:srgbClr val="00000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Эмитент</a:t>
            </a:r>
            <a:r>
              <a:rPr lang="ru-RU" sz="2000" spc="-1" dirty="0" smtClean="0">
                <a:solidFill>
                  <a:srgbClr val="00000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 – субъект МСП, разместившийся на фондовой бирже и подавший заявку в Минэкономразвития России на возмещение понесенных им части затрат</a:t>
            </a:r>
            <a:r>
              <a:rPr lang="ru-RU" sz="2000" dirty="0">
                <a:latin typeface="Gotham Pro" panose="02000503040000020004" pitchFamily="2" charset="0"/>
                <a:cs typeface="Gotham Pro" panose="02000503040000020004" pitchFamily="2" charset="0"/>
              </a:rPr>
              <a:t> по выпуску акций и облигаций и выплате купонного дохода по облигациям, размещенным на фондовой </a:t>
            </a:r>
            <a:r>
              <a:rPr lang="ru-RU" sz="2000" dirty="0" smtClean="0">
                <a:latin typeface="Gotham Pro" panose="02000503040000020004" pitchFamily="2" charset="0"/>
                <a:cs typeface="Gotham Pro" panose="02000503040000020004" pitchFamily="2" charset="0"/>
              </a:rPr>
              <a:t>бирже</a:t>
            </a:r>
            <a:endParaRPr lang="ru-RU" sz="2000" spc="-1" dirty="0">
              <a:solidFill>
                <a:srgbClr val="00000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>
              <a:lnSpc>
                <a:spcPct val="100000"/>
              </a:lnSpc>
            </a:pPr>
            <a:endParaRPr lang="ru-RU" sz="2000" spc="-1" dirty="0" smtClean="0">
              <a:solidFill>
                <a:srgbClr val="00000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>
              <a:lnSpc>
                <a:spcPct val="100000"/>
              </a:lnSpc>
            </a:pPr>
            <a:endParaRPr lang="ru-RU" sz="2000" spc="-1" dirty="0">
              <a:solidFill>
                <a:srgbClr val="00000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>
              <a:lnSpc>
                <a:spcPct val="100000"/>
              </a:lnSpc>
            </a:pPr>
            <a:endParaRPr lang="ru-RU" sz="2000" spc="-1" dirty="0" smtClean="0">
              <a:solidFill>
                <a:srgbClr val="00000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>
              <a:lnSpc>
                <a:spcPct val="100000"/>
              </a:lnSpc>
            </a:pPr>
            <a:endParaRPr lang="ru-RU" sz="2000" spc="-1" dirty="0">
              <a:solidFill>
                <a:srgbClr val="00000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>
              <a:lnSpc>
                <a:spcPct val="100000"/>
              </a:lnSpc>
            </a:pPr>
            <a:r>
              <a:rPr lang="ru-RU" sz="2000" b="1" spc="-1" dirty="0" smtClean="0">
                <a:solidFill>
                  <a:srgbClr val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Купонные выплаты</a:t>
            </a:r>
            <a:r>
              <a:rPr lang="ru-RU" sz="2000" spc="-1" dirty="0" smtClean="0">
                <a:solidFill>
                  <a:srgbClr val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 – процентные выплаты по облигациям, осуществляемые эмитентом в пользу держателей облигаций</a:t>
            </a:r>
            <a:endParaRPr lang="ru-RU" sz="2000" strike="noStrike" spc="-1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833" y="2360188"/>
            <a:ext cx="835078" cy="101675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2659" y="4586680"/>
            <a:ext cx="807388" cy="74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Прямоугольник 109"/>
          <p:cNvSpPr/>
          <p:nvPr/>
        </p:nvSpPr>
        <p:spPr>
          <a:xfrm>
            <a:off x="797136" y="4300204"/>
            <a:ext cx="11863469" cy="2193938"/>
          </a:xfrm>
          <a:prstGeom prst="rect">
            <a:avLst/>
          </a:prstGeom>
          <a:solidFill>
            <a:srgbClr val="2C38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97136" y="3167389"/>
            <a:ext cx="11863469" cy="90599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4" name="Подзаголовок 1"/>
          <p:cNvSpPr>
            <a:spLocks noGrp="1"/>
          </p:cNvSpPr>
          <p:nvPr>
            <p:ph type="subTitle" idx="4294967295"/>
          </p:nvPr>
        </p:nvSpPr>
        <p:spPr bwMode="auto">
          <a:xfrm>
            <a:off x="980912" y="610099"/>
            <a:ext cx="11576741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0070C0"/>
                </a:solidFill>
                <a:latin typeface="Gotham Pro" panose="02000503040000020004" pitchFamily="2" charset="0"/>
                <a:ea typeface="Tahoma" panose="020B0604030504040204" pitchFamily="34" charset="0"/>
                <a:cs typeface="Gotham Pro" panose="02000503040000020004" pitchFamily="2" charset="0"/>
              </a:rPr>
              <a:t>ПРИМЕРНЫЕ ЗАТРАТЫ ЭМИТЕНТА НА ПОДГОТОВКУ И РАЗМЕЩЕНИЕ ВЫПУСКА ОБЛИГАЦИЙ ВТОРОГО/ТРЕТЬЕГО УРОВНЯ СПИСКА ЦЕННЫХ БУМАГ, ДОПУЩЕННЫХ К ТОРГАМ</a:t>
            </a:r>
            <a:br>
              <a:rPr lang="ru-RU" sz="2000" b="1" dirty="0">
                <a:solidFill>
                  <a:srgbClr val="0070C0"/>
                </a:solidFill>
                <a:latin typeface="Gotham Pro" panose="02000503040000020004" pitchFamily="2" charset="0"/>
                <a:ea typeface="Tahoma" panose="020B0604030504040204" pitchFamily="34" charset="0"/>
                <a:cs typeface="Gotham Pro" panose="02000503040000020004" pitchFamily="2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Gotham Pro" panose="02000503040000020004" pitchFamily="2" charset="0"/>
              <a:ea typeface="Gotham Pro"/>
              <a:cs typeface="Gotham Pro" panose="02000503040000020004" pitchFamily="2" charset="0"/>
            </a:endParaRPr>
          </a:p>
        </p:txBody>
      </p:sp>
      <p:sp>
        <p:nvSpPr>
          <p:cNvPr id="55" name="TextBox 21"/>
          <p:cNvSpPr txBox="1">
            <a:spLocks noChangeArrowheads="1"/>
          </p:cNvSpPr>
          <p:nvPr/>
        </p:nvSpPr>
        <p:spPr bwMode="auto">
          <a:xfrm>
            <a:off x="12334875" y="72215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4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97136" y="1744701"/>
            <a:ext cx="2843532" cy="1178233"/>
          </a:xfrm>
          <a:prstGeom prst="rect">
            <a:avLst/>
          </a:prstGeom>
          <a:solidFill>
            <a:srgbClr val="F3F5F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lnSpc>
                <a:spcPct val="107000"/>
              </a:lnSpc>
            </a:pPr>
            <a:r>
              <a:rPr lang="ru-RU" sz="900" b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МОСКОВСКАЯ БИРЖА + НРД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- для выпусков от </a:t>
            </a:r>
            <a:r>
              <a:rPr lang="ru-RU" sz="900" i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50 млн. руб. до 200 млн. руб.</a:t>
            </a: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b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от 300 тыс. руб.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b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 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- для выпусков от </a:t>
            </a:r>
            <a:r>
              <a:rPr lang="ru-RU" sz="900" i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200 млн. руб. до 500 млн. руб.</a:t>
            </a: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b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от 400 тыс. руб. </a:t>
            </a:r>
            <a:r>
              <a:rPr lang="ru-RU" sz="600" b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1</a:t>
            </a:r>
            <a:endParaRPr lang="ru-RU" sz="600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726990" y="1744701"/>
            <a:ext cx="5820244" cy="1178234"/>
          </a:xfrm>
          <a:prstGeom prst="rect">
            <a:avLst/>
          </a:prstGeom>
          <a:solidFill>
            <a:srgbClr val="F3F5F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lnSpc>
                <a:spcPct val="107000"/>
              </a:lnSpc>
            </a:pPr>
            <a:endParaRPr lang="ru-RU" sz="900" b="1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b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ОРГАНИЗАТОР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- для выпусков от </a:t>
            </a:r>
            <a:r>
              <a:rPr lang="ru-RU" sz="900" i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50 млн. руб. до 200 млн. руб.</a:t>
            </a: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b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от 400 тыс. руб.</a:t>
            </a: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</a:t>
            </a:r>
            <a:r>
              <a:rPr lang="ru-RU" sz="900" b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+ 2-4 %</a:t>
            </a: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от объема размещенного выпуска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b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 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- для выпусков от </a:t>
            </a:r>
            <a:r>
              <a:rPr lang="ru-RU" sz="900" i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200 млн. руб. до 500 млн. руб.</a:t>
            </a: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b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от 800 тыс. руб. + 2-3 %</a:t>
            </a: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от объема размещенного выпуска </a:t>
            </a:r>
            <a:r>
              <a:rPr lang="ru-RU" sz="675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2</a:t>
            </a:r>
          </a:p>
          <a:p>
            <a:pPr algn="ctr" defTabSz="685800">
              <a:lnSpc>
                <a:spcPct val="107000"/>
              </a:lnSpc>
            </a:pPr>
            <a:r>
              <a:rPr lang="ru-RU" sz="825" b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 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9633557" y="1744701"/>
            <a:ext cx="3027048" cy="1186172"/>
          </a:xfrm>
          <a:prstGeom prst="rect">
            <a:avLst/>
          </a:prstGeom>
          <a:solidFill>
            <a:srgbClr val="F3F5F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lnSpc>
                <a:spcPct val="107000"/>
              </a:lnSpc>
            </a:pPr>
            <a:endParaRPr lang="ru-RU" sz="900" b="1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endParaRPr lang="ru-RU" sz="900" b="1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endParaRPr lang="ru-RU" sz="900" b="1" dirty="0" smtClean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endParaRPr lang="ru-RU" sz="900" b="1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endParaRPr lang="ru-RU" sz="900" b="1" dirty="0" smtClean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b="1" dirty="0" smtClean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ПРЕДСТАВИТЕЛЬ ВЛАДЕЛЬЦА ОБЛИГАЦИЙ</a:t>
            </a:r>
          </a:p>
          <a:p>
            <a:pPr algn="ctr" defTabSz="685800">
              <a:lnSpc>
                <a:spcPct val="107000"/>
              </a:lnSpc>
            </a:pPr>
            <a:endParaRPr lang="ru-RU" sz="900" b="1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i="1" dirty="0" smtClean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100-600 </a:t>
            </a:r>
            <a:r>
              <a:rPr lang="ru-RU" sz="900" i="1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тыс. руб</a:t>
            </a: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. 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в год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825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зависит от </a:t>
            </a: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известности и надежности ПВО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 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 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900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 </a:t>
            </a:r>
            <a:endParaRPr lang="ru-RU" sz="825" dirty="0">
              <a:solidFill>
                <a:srgbClr val="000000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algn="ctr" defTabSz="685800">
              <a:lnSpc>
                <a:spcPct val="107000"/>
              </a:lnSpc>
            </a:pPr>
            <a:r>
              <a:rPr lang="ru-RU" sz="825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 </a:t>
            </a: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ru-RU" sz="825" dirty="0">
                <a:solidFill>
                  <a:srgbClr val="000000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95187" y="3237194"/>
            <a:ext cx="1883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ИТОГО ЗАТРАТЫ:</a:t>
            </a:r>
            <a:endParaRPr lang="ru-RU" sz="1400" b="1" dirty="0">
              <a:solidFill>
                <a:schemeClr val="bg1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2517" y="3566455"/>
            <a:ext cx="4621778" cy="427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Д</a:t>
            </a:r>
            <a:r>
              <a:rPr lang="ru-RU" sz="1100" dirty="0" smtClean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ля 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выпусков от </a:t>
            </a:r>
            <a:r>
              <a:rPr lang="ru-RU" sz="1100" i="1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50 млн. руб. до 200 млн. руб.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</a:t>
            </a: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от 3 млн. руб</a:t>
            </a:r>
            <a:r>
              <a:rPr lang="ru-RU" sz="1100" b="1" dirty="0" smtClean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.</a:t>
            </a:r>
            <a:endParaRPr lang="ru-RU" sz="1100" dirty="0">
              <a:solidFill>
                <a:schemeClr val="bg1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defTabSz="685800">
              <a:lnSpc>
                <a:spcPct val="107000"/>
              </a:lnSpc>
            </a:pPr>
            <a:r>
              <a:rPr lang="ru-RU" sz="1100" dirty="0" smtClean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или</a:t>
            </a:r>
            <a:r>
              <a:rPr lang="ru-RU" sz="1100" b="1" dirty="0" smtClean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</a:t>
            </a: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от 6 % от привлекаемого финансирования</a:t>
            </a:r>
            <a:endParaRPr lang="ru-RU" sz="1100" dirty="0">
              <a:solidFill>
                <a:schemeClr val="bg1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76392" y="3566455"/>
            <a:ext cx="49066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Для 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выпусков от </a:t>
            </a:r>
            <a:r>
              <a:rPr lang="ru-RU" sz="1100" i="1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200 млн. руб. до 500 млн. руб.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</a:t>
            </a: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от 7,5 млн. </a:t>
            </a:r>
            <a:endParaRPr lang="ru-RU" sz="1100" b="1" dirty="0" smtClean="0">
              <a:solidFill>
                <a:schemeClr val="bg1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r>
              <a:rPr lang="ru-RU" sz="1100" dirty="0" smtClean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или </a:t>
            </a: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от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</a:t>
            </a: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2,5 % от привлекаемого </a:t>
            </a:r>
            <a:r>
              <a:rPr lang="ru-RU" sz="1100" b="1" dirty="0" smtClean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финансирования</a:t>
            </a:r>
            <a:endParaRPr lang="ru-RU" sz="1100" b="1" dirty="0">
              <a:solidFill>
                <a:schemeClr val="bg1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3762" y="6560527"/>
            <a:ext cx="67119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/>
            <a:r>
              <a:rPr lang="ru-RU" sz="800" dirty="0">
                <a:latin typeface="Gotham Pro" panose="02000503040000020004" pitchFamily="2" charset="0"/>
                <a:cs typeface="Gotham Pro" panose="02000503040000020004" pitchFamily="2" charset="0"/>
              </a:rPr>
              <a:t>1. Точный размер вознаграждения может быть рассчитан при помощи калькулятора на сайте Московской Биржи и НРД.</a:t>
            </a:r>
          </a:p>
          <a:p>
            <a:pPr defTabSz="685800"/>
            <a:r>
              <a:rPr lang="ru-RU" sz="800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2. Информация получена на основании опроса ряда организаторов.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8792" y="3428226"/>
            <a:ext cx="40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85CEFF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1</a:t>
            </a:r>
            <a:endParaRPr lang="ru-RU" sz="4000" b="1" dirty="0">
              <a:solidFill>
                <a:srgbClr val="85CEFF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734536" y="3428226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85CEFF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2</a:t>
            </a:r>
            <a:endParaRPr lang="ru-RU" sz="4000" b="1" dirty="0">
              <a:solidFill>
                <a:srgbClr val="85CEFF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04253" y="4370009"/>
            <a:ext cx="3049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РАСЧЕТ РАЗМЕРА СУБСИДИИ</a:t>
            </a:r>
            <a:endParaRPr lang="ru-RU" sz="1400" b="1" dirty="0">
              <a:solidFill>
                <a:schemeClr val="bg1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62506" y="4678370"/>
            <a:ext cx="8102064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2% </a:t>
            </a:r>
            <a:r>
              <a:rPr lang="ru-RU" sz="1600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от размера фактически размещенных средств, но </a:t>
            </a:r>
            <a:r>
              <a:rPr lang="ru-RU" sz="1600" b="1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≤ 1,5 </a:t>
            </a:r>
            <a:r>
              <a:rPr lang="ru-RU" sz="1600" dirty="0">
                <a:solidFill>
                  <a:schemeClr val="bg1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млн.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72517" y="5293865"/>
            <a:ext cx="5445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Для </a:t>
            </a: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выпусков облигаций размером от 50 млн. руб. до 200 </a:t>
            </a:r>
            <a:r>
              <a:rPr lang="ru-RU" sz="1100" b="1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млн </a:t>
            </a: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руб.</a:t>
            </a:r>
          </a:p>
          <a:p>
            <a:pPr>
              <a:spcAft>
                <a:spcPts val="900"/>
              </a:spcAft>
            </a:pP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Пример 1: 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2 % от объема размещения в 50 млн. руб. = 1 </a:t>
            </a:r>
            <a:r>
              <a:rPr lang="ru-RU" sz="1100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млн 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руб. </a:t>
            </a:r>
          </a:p>
          <a:p>
            <a:pPr>
              <a:spcAft>
                <a:spcPts val="900"/>
              </a:spcAft>
            </a:pP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Пример 2: 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2 % от объема размещения в 200 млн. руб. = 4 млн руб.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918792" y="5161061"/>
            <a:ext cx="40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969FD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1</a:t>
            </a:r>
            <a:endParaRPr lang="ru-RU" sz="4000" b="1" dirty="0">
              <a:solidFill>
                <a:srgbClr val="969FD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769283" y="5166997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969FD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2</a:t>
            </a:r>
            <a:endParaRPr lang="ru-RU" sz="4000" b="1" dirty="0">
              <a:solidFill>
                <a:srgbClr val="969FD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176392" y="5293865"/>
            <a:ext cx="5445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Для </a:t>
            </a: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выпусков облигаций размером от </a:t>
            </a:r>
            <a:r>
              <a:rPr lang="ru-RU" sz="1100" b="1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200 </a:t>
            </a: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млн. руб. до </a:t>
            </a:r>
            <a:r>
              <a:rPr lang="ru-RU" sz="1100" b="1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500 млн </a:t>
            </a: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руб.</a:t>
            </a:r>
          </a:p>
          <a:p>
            <a:pPr>
              <a:spcAft>
                <a:spcPts val="900"/>
              </a:spcAft>
            </a:pP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Пример 1: 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2 % от объема размещения в </a:t>
            </a:r>
            <a:r>
              <a:rPr lang="ru-RU" sz="1100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300 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млн. руб. = </a:t>
            </a:r>
            <a:r>
              <a:rPr lang="ru-RU" sz="1100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6 млн 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руб. </a:t>
            </a:r>
          </a:p>
          <a:p>
            <a:pPr>
              <a:spcAft>
                <a:spcPts val="900"/>
              </a:spcAft>
            </a:pPr>
            <a:r>
              <a:rPr lang="ru-RU" sz="1100" b="1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Пример 2: 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2 % от объема размещения в </a:t>
            </a:r>
            <a:r>
              <a:rPr lang="ru-RU" sz="1100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500 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млн. руб. = </a:t>
            </a:r>
            <a:r>
              <a:rPr lang="ru-RU" sz="1100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10 </a:t>
            </a:r>
            <a:r>
              <a:rPr lang="ru-RU" sz="1100" dirty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млн руб. </a:t>
            </a:r>
          </a:p>
        </p:txBody>
      </p:sp>
    </p:spTree>
    <p:extLst>
      <p:ext uri="{BB962C8B-B14F-4D97-AF65-F5344CB8AC3E}">
        <p14:creationId xmlns:p14="http://schemas.microsoft.com/office/powerpoint/2010/main" val="137092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817214" y="553192"/>
            <a:ext cx="10943237" cy="3723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b="1" spc="-1" dirty="0" smtClean="0">
                <a:solidFill>
                  <a:srgbClr val="0070C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ОСНОВНЫЕ ПАРАМЕТРЫ ПРОГРАММЫ ПО КОМПЕНСАЦИИ СУБЪЕКТАМ МСП ЧАСТИ ЗАТРАТ ПО ВЫПУСКУ ОБЛИГАЦИЙ И ВЫПЛАТЕ КУПОННОГО ДОХОДА ПО ОБЛИГАЦИЯМ</a:t>
            </a:r>
            <a:endParaRPr lang="ru-RU" sz="2000" spc="-1" dirty="0">
              <a:solidFill>
                <a:srgbClr val="0070C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21" name="TextBox 21"/>
          <p:cNvSpPr txBox="1">
            <a:spLocks noChangeArrowheads="1"/>
          </p:cNvSpPr>
          <p:nvPr/>
        </p:nvSpPr>
        <p:spPr bwMode="auto">
          <a:xfrm>
            <a:off x="12334875" y="72215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5</a:t>
            </a:r>
          </a:p>
        </p:txBody>
      </p:sp>
      <p:graphicFrame>
        <p:nvGraphicFramePr>
          <p:cNvPr id="13" name="Table 2"/>
          <p:cNvGraphicFramePr/>
          <p:nvPr>
            <p:extLst>
              <p:ext uri="{D42A27DB-BD31-4B8C-83A1-F6EECF244321}">
                <p14:modId xmlns:p14="http://schemas.microsoft.com/office/powerpoint/2010/main" val="3679995117"/>
              </p:ext>
            </p:extLst>
          </p:nvPr>
        </p:nvGraphicFramePr>
        <p:xfrm>
          <a:off x="817214" y="1600086"/>
          <a:ext cx="11843391" cy="4999890"/>
        </p:xfrm>
        <a:graphic>
          <a:graphicData uri="http://schemas.openxmlformats.org/drawingml/2006/table">
            <a:tbl>
              <a:tblPr/>
              <a:tblGrid>
                <a:gridCol w="5746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5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СУБСИДИРОВАНИЕ КУПОННОГО ДОХОДА 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50040" marR="500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50040" marR="500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ДО 70% ОТ ПРОЦЕНТНЫХ ВЫПЛАТ  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5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СУБСИДИРОВАНИЕ ПО РАЗМЕЩЕНИЮ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50040" marR="500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50040" marR="500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ДО 1,5 МЛН. РУБЛЕЙ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2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Droid Sans Fallback"/>
                          <a:cs typeface="Gotham Pro" panose="02000503040000020004" pitchFamily="2" charset="0"/>
                        </a:rPr>
                        <a:t>РАССМОТРЕНИЕ КОМИССИЕЙ ЗАЯВОК ЭМИТЕНТОВ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50040" marR="500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360" algn="l">
                        <a:lnSpc>
                          <a:spcPct val="115000"/>
                        </a:lnSpc>
                      </a:pP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50040" marR="500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2 РАЗА В ГОД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9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ПЕРИОДИЧНОСТЬ ПРЕДОСТАВЛЕНИЯ </a:t>
                      </a:r>
                      <a:endParaRPr lang="ru-RU" sz="1400" b="0" strike="noStrike" spc="-1" dirty="0" smtClean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СУБСИДИИ ЭМИТЕНТАМ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50040" marR="500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50040" marR="500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НЕ МЕНЕЕ 2-Х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 РАЗ В ГОД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57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ПОЛУЧАТЕЛИ СУБСИДИЙ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50040" marR="500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50040" marR="500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ЭМИТЕНТЫ, ПРОШЕДШИЕ ОТБОР МИНЭКОНОМРАЗВИТИЯ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 РОССИИ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2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817214" y="553192"/>
            <a:ext cx="10943237" cy="3723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spc="-145" dirty="0" smtClean="0">
                <a:solidFill>
                  <a:srgbClr val="0070C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ПЕРЕЧЕНЬ ДОКУМЕНТОВ, НАПРАВЛЯЕМЫХ ЭМИТЕНТОМ</a:t>
            </a:r>
            <a:endParaRPr lang="ru-RU" sz="2400" spc="-1" dirty="0" smtClean="0">
              <a:solidFill>
                <a:srgbClr val="0070C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>
              <a:lnSpc>
                <a:spcPct val="100000"/>
              </a:lnSpc>
            </a:pPr>
            <a:r>
              <a:rPr lang="ru-RU" sz="2400" b="1" spc="-145" dirty="0" smtClean="0">
                <a:solidFill>
                  <a:srgbClr val="0070C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В  МИНЭКОНОМРАЗВИТИЯ РОССИИ</a:t>
            </a:r>
            <a:endParaRPr lang="ru-RU" sz="2400" spc="-1" dirty="0">
              <a:solidFill>
                <a:srgbClr val="0070C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21" name="TextBox 21"/>
          <p:cNvSpPr txBox="1">
            <a:spLocks noChangeArrowheads="1"/>
          </p:cNvSpPr>
          <p:nvPr/>
        </p:nvSpPr>
        <p:spPr bwMode="auto">
          <a:xfrm>
            <a:off x="12334875" y="7221538"/>
            <a:ext cx="300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00" b="1" dirty="0" smtClean="0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6</a:t>
            </a:r>
            <a:endParaRPr lang="ru-RU" altLang="ru-RU" sz="1600" b="1" dirty="0">
              <a:solidFill>
                <a:schemeClr val="bg1"/>
              </a:solidFill>
              <a:latin typeface="Gotham Pro"/>
              <a:ea typeface="Gotham Pro"/>
              <a:cs typeface="Gotham Pro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4257192" y="1184950"/>
            <a:ext cx="6572734" cy="9466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000" strike="noStrike" spc="-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Прием </a:t>
            </a:r>
            <a:r>
              <a:rPr lang="ru-RU" sz="2000" spc="-1" dirty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заявок на субсидию </a:t>
            </a:r>
            <a:r>
              <a:rPr lang="ru-RU" sz="2000" spc="-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до </a:t>
            </a:r>
            <a:r>
              <a:rPr lang="ru-RU" sz="2000" b="1" spc="-1" dirty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1 </a:t>
            </a:r>
            <a:r>
              <a:rPr lang="ru-RU" sz="2000" b="1" spc="-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июля</a:t>
            </a:r>
            <a:r>
              <a:rPr lang="ru-RU" sz="2000" spc="-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, </a:t>
            </a:r>
            <a:r>
              <a:rPr lang="ru-RU" sz="2000" b="1" spc="-1" dirty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1 </a:t>
            </a:r>
            <a:r>
              <a:rPr lang="ru-RU" sz="2000" b="1" spc="-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октября – </a:t>
            </a:r>
          </a:p>
          <a:p>
            <a:pPr>
              <a:lnSpc>
                <a:spcPct val="100000"/>
              </a:lnSpc>
            </a:pPr>
            <a:r>
              <a:rPr lang="ru-RU" sz="2000" spc="-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принятие решения Комиссии не позднее 50 рабочих дней</a:t>
            </a:r>
            <a:endParaRPr lang="ru-RU" sz="2000" strike="noStrike" spc="-1" dirty="0" smtClean="0">
              <a:solidFill>
                <a:schemeClr val="tx1">
                  <a:lumMod val="95000"/>
                  <a:lumOff val="5000"/>
                </a:schemeClr>
              </a:solidFill>
              <a:latin typeface="Gotham Pro" panose="02000503040000020004" pitchFamily="2" charset="0"/>
              <a:ea typeface="DejaVu Sans"/>
              <a:cs typeface="Gotham Pro" panose="02000503040000020004" pitchFamily="2" charset="0"/>
            </a:endParaRPr>
          </a:p>
          <a:p>
            <a:pPr>
              <a:lnSpc>
                <a:spcPct val="100000"/>
              </a:lnSpc>
            </a:pPr>
            <a:r>
              <a:rPr lang="ru-RU" sz="1800" spc="-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 </a:t>
            </a:r>
            <a:endParaRPr lang="ru-RU" sz="1800" strike="noStrike" spc="-1" dirty="0" smtClean="0">
              <a:solidFill>
                <a:schemeClr val="tx1">
                  <a:lumMod val="95000"/>
                  <a:lumOff val="5000"/>
                </a:schemeClr>
              </a:solidFill>
              <a:latin typeface="Gotham Pro" panose="02000503040000020004" pitchFamily="2" charset="0"/>
              <a:ea typeface="DejaVu Sans"/>
              <a:cs typeface="Gotham Pro" panose="02000503040000020004" pitchFamily="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5210" y="1182060"/>
            <a:ext cx="902331" cy="702430"/>
          </a:xfrm>
          <a:prstGeom prst="rect">
            <a:avLst/>
          </a:prstGeom>
        </p:spPr>
      </p:pic>
      <p:graphicFrame>
        <p:nvGraphicFramePr>
          <p:cNvPr id="8" name="Table 1"/>
          <p:cNvGraphicFramePr/>
          <p:nvPr>
            <p:extLst>
              <p:ext uri="{D42A27DB-BD31-4B8C-83A1-F6EECF244321}">
                <p14:modId xmlns:p14="http://schemas.microsoft.com/office/powerpoint/2010/main" val="1194580252"/>
              </p:ext>
            </p:extLst>
          </p:nvPr>
        </p:nvGraphicFramePr>
        <p:xfrm>
          <a:off x="762189" y="2845611"/>
          <a:ext cx="5901161" cy="4168405"/>
        </p:xfrm>
        <a:graphic>
          <a:graphicData uri="http://schemas.openxmlformats.org/drawingml/2006/table">
            <a:tbl>
              <a:tblPr/>
              <a:tblGrid>
                <a:gridCol w="590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8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ДЛЯ  ЗАКЛЮЧЕНИЯ СОГЛАШЕНИЯ О ПРЕДОСТАВЛЕНИИ СУБСИДИИ 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 anchor="ctr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65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360">
                <a:tc>
                  <a:txBody>
                    <a:bodyPr/>
                    <a:lstStyle/>
                    <a:p>
                      <a:pPr lvl="1" algn="just">
                        <a:lnSpc>
                          <a:spcPct val="100000"/>
                        </a:lnSpc>
                      </a:pPr>
                      <a:r>
                        <a:rPr lang="ru-RU" sz="1200" b="0" strike="noStrike" spc="-46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Droid Sans Fallback"/>
                          <a:cs typeface="Gotham Pro" panose="02000503040000020004" pitchFamily="2" charset="0"/>
                        </a:rPr>
                        <a:t>Заявка  на заключение соглашения о предоставлении субсидии, подписанная уполномоченным лицом эмитента (Прил. </a:t>
                      </a:r>
                      <a:r>
                        <a:rPr lang="ru-RU" sz="1200" b="0" strike="noStrike" spc="-46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Droid Sans Fallback"/>
                          <a:cs typeface="Gotham Pro" panose="02000503040000020004" pitchFamily="2" charset="0"/>
                        </a:rPr>
                        <a:t>4 Правил)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>
                    <a:lnL w="720">
                      <a:noFill/>
                    </a:lnL>
                    <a:lnR w="720">
                      <a:noFill/>
                    </a:lnR>
                    <a:lnT w="7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74">
                <a:tc>
                  <a:txBody>
                    <a:bodyPr/>
                    <a:lstStyle/>
                    <a:p>
                      <a:pPr lvl="1" algn="just">
                        <a:lnSpc>
                          <a:spcPct val="100000"/>
                        </a:lnSpc>
                      </a:pPr>
                      <a:r>
                        <a:rPr lang="ru-RU" sz="1200" b="0" strike="noStrike" spc="-46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Сведения о государственной регистрации эмитента в качестве юридического лица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77">
                <a:tc>
                  <a:txBody>
                    <a:bodyPr/>
                    <a:lstStyle/>
                    <a:p>
                      <a:pPr lvl="1" algn="just">
                        <a:lnSpc>
                          <a:spcPct val="100000"/>
                        </a:lnSpc>
                      </a:pPr>
                      <a:r>
                        <a:rPr lang="ru-RU" sz="1200" b="0" strike="noStrike" spc="-46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Справка с указанием банковских реквизитов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360">
                <a:tc>
                  <a:txBody>
                    <a:bodyPr/>
                    <a:lstStyle/>
                    <a:p>
                      <a:pPr lvl="1" algn="just">
                        <a:lnSpc>
                          <a:spcPct val="100000"/>
                        </a:lnSpc>
                      </a:pPr>
                      <a:r>
                        <a:rPr lang="ru-RU" sz="1200" b="0" strike="noStrike" spc="-46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Справка налогового органа, подтверждающая отсутствие у эмитента неисполненной обязанности по уплате налогов.</a:t>
                      </a:r>
                      <a:endParaRPr lang="ru-RU" sz="1200" b="0" strike="noStrike" spc="-1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74">
                <a:tc>
                  <a:txBody>
                    <a:bodyPr/>
                    <a:lstStyle/>
                    <a:p>
                      <a:pPr lvl="1" algn="just">
                        <a:lnSpc>
                          <a:spcPct val="100000"/>
                        </a:lnSpc>
                      </a:pPr>
                      <a:r>
                        <a:rPr lang="ru-RU" sz="1200" b="0" strike="noStrike" spc="-46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Справка, подтверждающая соответствие эмитента к общим требованиям к эмитенту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577">
                <a:tc>
                  <a:txBody>
                    <a:bodyPr/>
                    <a:lstStyle/>
                    <a:p>
                      <a:pPr lvl="1" algn="just">
                        <a:lnSpc>
                          <a:spcPct val="100000"/>
                        </a:lnSpc>
                      </a:pPr>
                      <a:r>
                        <a:rPr lang="ru-RU" sz="1200" b="0" strike="noStrike" spc="-46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Справка биржи или центрального депозитария (Прил. </a:t>
                      </a:r>
                      <a:r>
                        <a:rPr lang="ru-RU" sz="1200" b="0" strike="noStrike" spc="-46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5 Правил)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623">
                <a:tc>
                  <a:txBody>
                    <a:bodyPr/>
                    <a:lstStyle/>
                    <a:p>
                      <a:pPr lvl="1" algn="just">
                        <a:lnSpc>
                          <a:spcPct val="100000"/>
                        </a:lnSpc>
                      </a:pPr>
                      <a:r>
                        <a:rPr lang="ru-RU" sz="1200" b="0" strike="noStrike" spc="-46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Доверенность уполномоченного лица эмитента, удостоверяющая право такого лица на подписание заявки на заключение соглашения о предоставлении субсидии.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379185"/>
              </p:ext>
            </p:extLst>
          </p:nvPr>
        </p:nvGraphicFramePr>
        <p:xfrm>
          <a:off x="6790100" y="2845612"/>
          <a:ext cx="5870506" cy="2070421"/>
        </p:xfrm>
        <a:graphic>
          <a:graphicData uri="http://schemas.openxmlformats.org/drawingml/2006/table">
            <a:tbl>
              <a:tblPr/>
              <a:tblGrid>
                <a:gridCol w="5870506">
                  <a:extLst>
                    <a:ext uri="{9D8B030D-6E8A-4147-A177-3AD203B41FA5}">
                      <a16:colId xmlns:a16="http://schemas.microsoft.com/office/drawing/2014/main" val="3091032847"/>
                    </a:ext>
                  </a:extLst>
                </a:gridCol>
              </a:tblGrid>
              <a:tr h="5437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ДЛЯ ПОЛУЧЕНИЯ СУБСИДИИ</a:t>
                      </a:r>
                      <a:endParaRPr lang="ru-RU" sz="14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 anchor="ctr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65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318099"/>
                  </a:ext>
                </a:extLst>
              </a:tr>
              <a:tr h="522915">
                <a:tc>
                  <a:txBody>
                    <a:bodyPr/>
                    <a:lstStyle/>
                    <a:p>
                      <a:pPr lvl="1" algn="just">
                        <a:lnSpc>
                          <a:spcPct val="100000"/>
                        </a:lnSpc>
                      </a:pPr>
                      <a:r>
                        <a:rPr lang="ru-RU" sz="1200" b="0" strike="noStrike" spc="-49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Заявление о предоставлении субсидии по размещению, подписанное уполномоченным лицом эмитента (Прил. 2 Правил)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1155"/>
                  </a:ext>
                </a:extLst>
              </a:tr>
              <a:tr h="480885">
                <a:tc>
                  <a:txBody>
                    <a:bodyPr/>
                    <a:lstStyle/>
                    <a:p>
                      <a:pPr lvl="1" algn="just">
                        <a:lnSpc>
                          <a:spcPct val="100000"/>
                        </a:lnSpc>
                      </a:pPr>
                      <a:r>
                        <a:rPr lang="ru-RU" sz="1200" b="0" strike="noStrike" spc="-46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Заверенные уполномоченным лицом эмитента  копии договора об организации размещения 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26738"/>
                  </a:ext>
                </a:extLst>
              </a:tr>
              <a:tr h="522915">
                <a:tc>
                  <a:txBody>
                    <a:bodyPr/>
                    <a:lstStyle/>
                    <a:p>
                      <a:pPr lvl="1" algn="just">
                        <a:lnSpc>
                          <a:spcPct val="100000"/>
                        </a:lnSpc>
                      </a:pPr>
                      <a:r>
                        <a:rPr lang="ru-RU" sz="1200" b="0" strike="noStrike" spc="-46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Заверенная руководителем эмитента выписка по расчетному счету эмитента, подтверждающая оплату эмитентом услуг организатора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7546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28" y="3401807"/>
            <a:ext cx="373715" cy="37946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28" y="3954068"/>
            <a:ext cx="373715" cy="37946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28" y="4431216"/>
            <a:ext cx="373715" cy="37946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28" y="4837840"/>
            <a:ext cx="373715" cy="37946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28" y="5417262"/>
            <a:ext cx="373715" cy="37946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28" y="5862828"/>
            <a:ext cx="373715" cy="37946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28" y="6308394"/>
            <a:ext cx="373715" cy="37946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8305" y="3401807"/>
            <a:ext cx="373715" cy="37946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8305" y="3954068"/>
            <a:ext cx="373715" cy="37946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8305" y="4431216"/>
            <a:ext cx="373715" cy="3794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36230" y="2100375"/>
            <a:ext cx="5987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2019 … 2020 … 2021 … 2022 … 2023 … 2024</a:t>
            </a:r>
            <a:endParaRPr lang="ru-RU" sz="20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8305" y="4916033"/>
            <a:ext cx="373715" cy="37946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900190" y="4857996"/>
            <a:ext cx="56471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lvl="1" indent="4763" algn="just"/>
            <a:r>
              <a:rPr lang="ru-RU" sz="1200" spc="-49" dirty="0">
                <a:solidFill>
                  <a:srgbClr val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Заявление о предоставлении субсидии по </a:t>
            </a:r>
            <a:r>
              <a:rPr lang="ru-RU" sz="1200" spc="-49" dirty="0" smtClean="0">
                <a:solidFill>
                  <a:srgbClr val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купону, </a:t>
            </a:r>
            <a:r>
              <a:rPr lang="ru-RU" sz="1200" spc="-49" dirty="0">
                <a:solidFill>
                  <a:srgbClr val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подписанное уполномоченным лицом эмитента (Прил. </a:t>
            </a:r>
            <a:r>
              <a:rPr lang="ru-RU" sz="1200" spc="-49" dirty="0" smtClean="0">
                <a:solidFill>
                  <a:srgbClr val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3 </a:t>
            </a:r>
            <a:r>
              <a:rPr lang="ru-RU" sz="1200" spc="-49" dirty="0">
                <a:solidFill>
                  <a:srgbClr val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Правил)</a:t>
            </a:r>
            <a:endParaRPr lang="ru-RU" sz="1200" spc="-1" dirty="0"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 marL="452438" lvl="1" indent="4763" algn="just">
              <a:lnSpc>
                <a:spcPct val="100000"/>
              </a:lnSpc>
            </a:pPr>
            <a:endParaRPr lang="ru-RU" sz="1200" spc="-1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7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776873" y="553775"/>
            <a:ext cx="10784401" cy="3723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spc="-1" dirty="0" smtClean="0">
                <a:solidFill>
                  <a:srgbClr val="0070C0"/>
                </a:solidFill>
                <a:latin typeface="Gotham Pro" panose="02000503040000020004" pitchFamily="2" charset="0"/>
                <a:ea typeface="Droid Sans Fallback"/>
                <a:cs typeface="Gotham Pro" panose="02000503040000020004" pitchFamily="2" charset="0"/>
              </a:rPr>
              <a:t>ОТБОР ЭМИТЕНТОВ ДЛЯ ПРЕДОСТАВЛЕНИЯ СУБСИДИИ ДЛЯ КОМПЕНСАЦИИ ЗАТРАТ НА ВЫПУСК АКЦИЙ/ОБЛИГАЦИЙ </a:t>
            </a:r>
            <a:endParaRPr lang="ru-RU" sz="2400" spc="-1" dirty="0">
              <a:solidFill>
                <a:srgbClr val="0070C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56" name="TextBox 21"/>
          <p:cNvSpPr txBox="1">
            <a:spLocks noChangeArrowheads="1"/>
          </p:cNvSpPr>
          <p:nvPr/>
        </p:nvSpPr>
        <p:spPr bwMode="auto">
          <a:xfrm>
            <a:off x="12334875" y="7221538"/>
            <a:ext cx="300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7</a:t>
            </a:r>
          </a:p>
        </p:txBody>
      </p:sp>
      <p:graphicFrame>
        <p:nvGraphicFramePr>
          <p:cNvPr id="57" name="Table 1"/>
          <p:cNvGraphicFramePr/>
          <p:nvPr>
            <p:extLst>
              <p:ext uri="{D42A27DB-BD31-4B8C-83A1-F6EECF244321}">
                <p14:modId xmlns:p14="http://schemas.microsoft.com/office/powerpoint/2010/main" val="2881866432"/>
              </p:ext>
            </p:extLst>
          </p:nvPr>
        </p:nvGraphicFramePr>
        <p:xfrm>
          <a:off x="1178093" y="1125027"/>
          <a:ext cx="11468085" cy="2951428"/>
        </p:xfrm>
        <a:graphic>
          <a:graphicData uri="http://schemas.openxmlformats.org/drawingml/2006/table">
            <a:tbl>
              <a:tblPr/>
              <a:tblGrid>
                <a:gridCol w="10399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71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717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Субъект МСП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 anchor="ctr">
                    <a:lnL w="720">
                      <a:noFill/>
                    </a:lnL>
                    <a:lnR w="720">
                      <a:noFill/>
                    </a:lnR>
                    <a:lnT w="12700" cmpd="sng">
                      <a:noFill/>
                      <a:prstDash val="solid"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717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Налоговый резидент РФ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 anchor="ctr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717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Не возбуждено производство по делу о несостоятельности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 anchor="ctr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717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Отсутствие  просроченной задолженности по налогам, сборам и иным обязательствам перед РФ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 anchor="ctr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717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Не получает средства из ФБ на основании иных НПА на цели, предусмотренные Правилами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 anchor="ctr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717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Не является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микрофинансовой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 организацией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90000" marR="90000" anchor="ctr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409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Доля в уставном капитале эмитента российских юридических лиц превышает 50%</a:t>
                      </a:r>
                    </a:p>
                  </a:txBody>
                  <a:tcPr marL="90000" marR="90000" anchor="ctr">
                    <a:lnL w="720">
                      <a:noFill/>
                    </a:lnL>
                    <a:lnR w="720">
                      <a:noFill/>
                    </a:lnR>
                    <a:lnT w="720">
                      <a:noFill/>
                    </a:lnT>
                    <a:lnB w="72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8" name="Table 1"/>
          <p:cNvGraphicFramePr/>
          <p:nvPr>
            <p:extLst>
              <p:ext uri="{D42A27DB-BD31-4B8C-83A1-F6EECF244321}">
                <p14:modId xmlns:p14="http://schemas.microsoft.com/office/powerpoint/2010/main" val="3425696774"/>
              </p:ext>
            </p:extLst>
          </p:nvPr>
        </p:nvGraphicFramePr>
        <p:xfrm>
          <a:off x="776873" y="4189980"/>
          <a:ext cx="11869306" cy="2979885"/>
        </p:xfrm>
        <a:graphic>
          <a:graphicData uri="http://schemas.openxmlformats.org/drawingml/2006/table">
            <a:tbl>
              <a:tblPr/>
              <a:tblGrid>
                <a:gridCol w="5847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8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СУБСИДИИ ПО РАЗМЕЩЕНИЮ (П.15 ПРАВИЛ)</a:t>
                      </a:r>
                      <a:endParaRPr lang="ru-RU" sz="1400" b="1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СУБСИДИИ ПО ПРОЦЕНТНОЙ ВЫПЛАТЕ (П. 16 ПРАВИЛ)</a:t>
                      </a:r>
                      <a:endParaRPr lang="ru-RU" sz="1400" b="1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09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strike="noStrike" spc="-1" dirty="0" smtClean="0">
                          <a:solidFill>
                            <a:srgbClr val="10193C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Размещение </a:t>
                      </a:r>
                      <a:r>
                        <a:rPr lang="ru-RU" sz="1200" b="0" strike="noStrike" spc="-1" dirty="0">
                          <a:solidFill>
                            <a:srgbClr val="10193C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выпуска акций на бирже или облигаций завершено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0" marB="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strike="noStrike" spc="-1" dirty="0" smtClean="0">
                          <a:solidFill>
                            <a:srgbClr val="10193C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Размещение </a:t>
                      </a:r>
                      <a:r>
                        <a:rPr lang="ru-RU" sz="1200" b="0" strike="noStrike" spc="-1" dirty="0">
                          <a:solidFill>
                            <a:srgbClr val="10193C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выпуска облигаций эмитента завершено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0" marB="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664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strike="noStrike" spc="-1" dirty="0">
                          <a:solidFill>
                            <a:srgbClr val="10193C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Данные об организаторе указаны в решении о выпуске облигаций или в программе облигаций (подтверждение справкой биржи или центрального депозитария)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36000" marB="3600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strike="noStrike" spc="-1" dirty="0">
                          <a:solidFill>
                            <a:srgbClr val="10193C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Обязательства по выплате процентного дохода владельцам облигаций исполнено в полном объеме в срок, не превышающий 10 рабочих дней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36000" marB="3600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56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strike="noStrike" spc="-1" dirty="0">
                          <a:solidFill>
                            <a:srgbClr val="10193C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Договор содержит положения, позволяющие раскрывать необходимую  информацию третьим лицам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36000" marB="3600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strike="noStrike" spc="-1" dirty="0">
                          <a:solidFill>
                            <a:srgbClr val="10193C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В отношение данного выпуска облигаций биржей не приняты меры ограничительного характера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36000" marB="3600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56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strike="noStrike" spc="-1">
                          <a:solidFill>
                            <a:srgbClr val="10193C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Обязательства по оплате услуг организатора исполнены в полном объеме</a:t>
                      </a:r>
                      <a:endParaRPr lang="ru-RU" sz="1200" b="0" strike="noStrike" spc="-1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36000" marB="3600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ru-RU" sz="1200" b="0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36000" marB="3600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56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strike="noStrike" spc="-1" dirty="0">
                          <a:solidFill>
                            <a:srgbClr val="10193C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В отношении данного выпуска акций или облигаций биржей не приняты меры ограничительного характера   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36000" marB="3600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ru-RU" sz="1200" b="0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36000" marB="3600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956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strike="noStrike" spc="-1" dirty="0">
                          <a:solidFill>
                            <a:srgbClr val="10193C"/>
                          </a:solidFill>
                          <a:latin typeface="Gotham Pro" panose="02000503040000020004" pitchFamily="2" charset="0"/>
                          <a:cs typeface="Gotham Pro" panose="02000503040000020004" pitchFamily="2" charset="0"/>
                        </a:rPr>
                        <a:t>Данные об организаторе указаны в решении о выпуске акций, что подтверждается справкой биржи </a:t>
                      </a:r>
                      <a:endParaRPr lang="ru-RU" sz="1200" b="0" strike="noStrike" spc="-1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36000" marB="3600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ru-RU" sz="1200" b="0" dirty="0">
                        <a:latin typeface="Gotham Pro" panose="02000503040000020004" pitchFamily="2" charset="0"/>
                        <a:cs typeface="Gotham Pro" panose="02000503040000020004" pitchFamily="2" charset="0"/>
                      </a:endParaRPr>
                    </a:p>
                  </a:txBody>
                  <a:tcPr marL="66240" marR="66240" marT="36000" marB="36000" anchor="ctr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76874" y="1119489"/>
            <a:ext cx="11869306" cy="307777"/>
          </a:xfrm>
          <a:prstGeom prst="rect">
            <a:avLst/>
          </a:prstGeom>
          <a:solidFill>
            <a:srgbClr val="2C388E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pc="-1" dirty="0">
                <a:solidFill>
                  <a:srgbClr val="FFFFFF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ОБЩИЕ ТРЕБОВАНИЯ КО ВСЕМ ЭМИТЕНТАМ (П.14 ПРАВИЛ)</a:t>
            </a:r>
            <a:endParaRPr lang="ru-RU" sz="1400" b="1" spc="-1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800" y="1521958"/>
            <a:ext cx="237426" cy="2665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334" y="1819718"/>
            <a:ext cx="340356" cy="24164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134" y="2528788"/>
            <a:ext cx="233924" cy="263515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3564" y="2965720"/>
            <a:ext cx="257170" cy="23969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835" y="3310847"/>
            <a:ext cx="230083" cy="26213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5800" y="3696662"/>
            <a:ext cx="301090" cy="27705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6562" y="2144744"/>
            <a:ext cx="273396" cy="254410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6599103" y="4164591"/>
            <a:ext cx="0" cy="3249761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9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792515" y="279588"/>
            <a:ext cx="8891312" cy="3723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549921">
              <a:lnSpc>
                <a:spcPct val="85000"/>
              </a:lnSpc>
              <a:spcBef>
                <a:spcPts val="0"/>
              </a:spcBef>
            </a:pPr>
            <a:r>
              <a:rPr lang="ru-RU" sz="2400" b="1" cap="all" dirty="0" smtClean="0">
                <a:solidFill>
                  <a:srgbClr val="0070C0"/>
                </a:solidFill>
                <a:latin typeface="Gotham Pro" panose="02000503040000020004" pitchFamily="2" charset="0"/>
                <a:ea typeface="+mj-ea"/>
                <a:cs typeface="Gotham Pro" panose="02000503040000020004" pitchFamily="2" charset="0"/>
              </a:rPr>
              <a:t>СХЕМА ВЗАИМОДЕЙСТВИЯ В РАМКАХ ПРОГРАММЫ НА 2019-2024 гг.</a:t>
            </a:r>
            <a:endParaRPr lang="ru-RU" sz="2400" b="1" cap="all" dirty="0">
              <a:solidFill>
                <a:srgbClr val="0070C0"/>
              </a:solidFill>
              <a:latin typeface="Gotham Pro" panose="02000503040000020004" pitchFamily="2" charset="0"/>
              <a:ea typeface="+mj-ea"/>
              <a:cs typeface="Gotham Pro" panose="02000503040000020004" pitchFamily="2" charset="0"/>
            </a:endParaRPr>
          </a:p>
        </p:txBody>
      </p: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12334875" y="7221538"/>
            <a:ext cx="300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8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792515" y="3227945"/>
            <a:ext cx="11856870" cy="0"/>
          </a:xfrm>
          <a:prstGeom prst="straightConnector1">
            <a:avLst/>
          </a:prstGeom>
          <a:ln w="76200">
            <a:solidFill>
              <a:srgbClr val="2C388E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2026102" y="3127791"/>
            <a:ext cx="200306" cy="200306"/>
          </a:xfrm>
          <a:prstGeom prst="ellipse">
            <a:avLst/>
          </a:prstGeom>
          <a:solidFill>
            <a:schemeClr val="bg1"/>
          </a:solidFill>
          <a:ln w="76200">
            <a:solidFill>
              <a:srgbClr val="2C388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52405" y="3127791"/>
            <a:ext cx="200306" cy="200306"/>
          </a:xfrm>
          <a:prstGeom prst="ellipse">
            <a:avLst/>
          </a:prstGeom>
          <a:solidFill>
            <a:schemeClr val="bg1"/>
          </a:solidFill>
          <a:ln w="76200">
            <a:solidFill>
              <a:srgbClr val="2C388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078708" y="3127791"/>
            <a:ext cx="200306" cy="200306"/>
          </a:xfrm>
          <a:prstGeom prst="ellipse">
            <a:avLst/>
          </a:prstGeom>
          <a:solidFill>
            <a:schemeClr val="bg1"/>
          </a:solidFill>
          <a:ln w="76200">
            <a:solidFill>
              <a:srgbClr val="2C388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105012" y="3127791"/>
            <a:ext cx="200306" cy="200306"/>
          </a:xfrm>
          <a:prstGeom prst="ellipse">
            <a:avLst/>
          </a:prstGeom>
          <a:solidFill>
            <a:schemeClr val="bg1"/>
          </a:solidFill>
          <a:ln w="76200">
            <a:solidFill>
              <a:srgbClr val="2C388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CustomShape 2"/>
          <p:cNvSpPr/>
          <p:nvPr/>
        </p:nvSpPr>
        <p:spPr>
          <a:xfrm>
            <a:off x="962280" y="2233030"/>
            <a:ext cx="2258280" cy="98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8760" tIns="34560" rIns="68760" bIns="34560"/>
          <a:lstStyle/>
          <a:p>
            <a:pPr marL="129240"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00000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Эмитенты / </a:t>
            </a:r>
            <a:endParaRPr lang="ru-RU" sz="1500" b="0" strike="noStrike" spc="-1" dirty="0"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 marL="129240"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00000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Минэкономразвития </a:t>
            </a:r>
            <a:r>
              <a:rPr dirty="0">
                <a:latin typeface="Gotham Pro" panose="02000503040000020004" pitchFamily="2" charset="0"/>
                <a:cs typeface="Gotham Pro" panose="02000503040000020004" pitchFamily="2" charset="0"/>
              </a:rPr>
              <a:t/>
            </a:r>
            <a:br>
              <a:rPr dirty="0">
                <a:latin typeface="Gotham Pro" panose="02000503040000020004" pitchFamily="2" charset="0"/>
                <a:cs typeface="Gotham Pro" panose="02000503040000020004" pitchFamily="2" charset="0"/>
              </a:rPr>
            </a:br>
            <a:r>
              <a:rPr lang="ru-RU" sz="1500" b="1" strike="noStrike" spc="-1" dirty="0">
                <a:solidFill>
                  <a:srgbClr val="00000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России</a:t>
            </a:r>
            <a:endParaRPr lang="ru-RU" sz="1500" b="0" strike="noStrike" spc="-1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22" name="CustomShape 3"/>
          <p:cNvSpPr/>
          <p:nvPr/>
        </p:nvSpPr>
        <p:spPr>
          <a:xfrm>
            <a:off x="4049036" y="2287750"/>
            <a:ext cx="2113560" cy="52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560" rIns="68760" bIns="34560"/>
          <a:lstStyle/>
          <a:p>
            <a:pPr marL="129240"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00000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АО «Корпорация «МСП»</a:t>
            </a:r>
            <a:endParaRPr lang="ru-RU" sz="1500" b="0" strike="noStrike" spc="-1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23" name="CustomShape 4"/>
          <p:cNvSpPr/>
          <p:nvPr/>
        </p:nvSpPr>
        <p:spPr>
          <a:xfrm>
            <a:off x="6958665" y="2211430"/>
            <a:ext cx="2365200" cy="75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560" rIns="68760" bIns="34560"/>
          <a:lstStyle/>
          <a:p>
            <a:pPr marL="129240"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00000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Комиссия </a:t>
            </a:r>
            <a:r>
              <a:rPr dirty="0">
                <a:latin typeface="Gotham Pro" panose="02000503040000020004" pitchFamily="2" charset="0"/>
                <a:cs typeface="Gotham Pro" panose="02000503040000020004" pitchFamily="2" charset="0"/>
              </a:rPr>
              <a:t/>
            </a:r>
            <a:br>
              <a:rPr dirty="0">
                <a:latin typeface="Gotham Pro" panose="02000503040000020004" pitchFamily="2" charset="0"/>
                <a:cs typeface="Gotham Pro" panose="02000503040000020004" pitchFamily="2" charset="0"/>
              </a:rPr>
            </a:br>
            <a:r>
              <a:rPr lang="ru-RU" sz="1500" b="1" strike="noStrike" spc="-1" dirty="0">
                <a:solidFill>
                  <a:srgbClr val="00000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Минэкономразвития России</a:t>
            </a:r>
            <a:endParaRPr lang="ru-RU" sz="1500" b="0" strike="noStrike" spc="-1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24" name="CustomShape 5"/>
          <p:cNvSpPr/>
          <p:nvPr/>
        </p:nvSpPr>
        <p:spPr>
          <a:xfrm>
            <a:off x="9929811" y="2270830"/>
            <a:ext cx="2438280" cy="52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560" rIns="68760" bIns="34560"/>
          <a:lstStyle/>
          <a:p>
            <a:pPr marL="129240"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000000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Минэкономразвития России</a:t>
            </a:r>
            <a:endParaRPr lang="ru-RU" sz="1500" b="0" strike="noStrike" spc="-1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25" name="CustomShape 9"/>
          <p:cNvSpPr/>
          <p:nvPr/>
        </p:nvSpPr>
        <p:spPr>
          <a:xfrm>
            <a:off x="1151375" y="3505999"/>
            <a:ext cx="1949760" cy="1326240"/>
          </a:xfrm>
          <a:prstGeom prst="roundRect">
            <a:avLst>
              <a:gd name="adj" fmla="val 3376"/>
            </a:avLst>
          </a:prstGeom>
          <a:solidFill>
            <a:srgbClr val="F3F5F7"/>
          </a:solidFill>
          <a:ln w="3816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00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Регистрация заявок на заключение соглашений о предоставлении субсидий </a:t>
            </a:r>
            <a:endParaRPr lang="ru-RU" sz="1100" b="0" strike="noStrike" spc="-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29" name="CustomShape 10"/>
          <p:cNvSpPr/>
          <p:nvPr/>
        </p:nvSpPr>
        <p:spPr>
          <a:xfrm>
            <a:off x="4212836" y="3500959"/>
            <a:ext cx="1949760" cy="1327320"/>
          </a:xfrm>
          <a:prstGeom prst="roundRect">
            <a:avLst>
              <a:gd name="adj" fmla="val 2666"/>
            </a:avLst>
          </a:prstGeom>
          <a:solidFill>
            <a:srgbClr val="F3F5F7"/>
          </a:solidFill>
          <a:ln w="3816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00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Подготовка заключений </a:t>
            </a:r>
            <a:r>
              <a:rPr dirty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/>
            </a:r>
            <a:br>
              <a:rPr dirty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</a:br>
            <a:r>
              <a:rPr lang="ru-RU" sz="1100" b="0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по заявкам </a:t>
            </a:r>
            <a:r>
              <a:rPr lang="ru-RU" sz="1100" b="0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и </a:t>
            </a:r>
            <a:r>
              <a:rPr lang="ru-RU" sz="1100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заявлениям </a:t>
            </a:r>
            <a:r>
              <a:rPr lang="ru-RU" sz="1100" b="0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эмитентов</a:t>
            </a:r>
            <a:endParaRPr lang="ru-RU" sz="1100" b="0" strike="noStrike" spc="-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30" name="CustomShape 11"/>
          <p:cNvSpPr/>
          <p:nvPr/>
        </p:nvSpPr>
        <p:spPr>
          <a:xfrm>
            <a:off x="7297725" y="3500959"/>
            <a:ext cx="1949760" cy="1327320"/>
          </a:xfrm>
          <a:prstGeom prst="roundRect">
            <a:avLst>
              <a:gd name="adj" fmla="val 3387"/>
            </a:avLst>
          </a:prstGeom>
          <a:solidFill>
            <a:srgbClr val="F3F5F7"/>
          </a:solidFill>
          <a:ln w="3816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000" tIns="0" rIns="36000" bIns="0" anchor="ctr"/>
          <a:lstStyle/>
          <a:p>
            <a:pPr algn="ctr">
              <a:lnSpc>
                <a:spcPct val="100000"/>
              </a:lnSpc>
            </a:pPr>
            <a:r>
              <a:rPr lang="ru-RU" sz="11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Рассмотрение заявок, </a:t>
            </a:r>
            <a:r>
              <a:rPr lang="ru-RU" sz="1100" b="1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заявлений, заключений </a:t>
            </a:r>
            <a:r>
              <a:rPr lang="ru-RU" sz="1100" b="0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и</a:t>
            </a:r>
            <a:r>
              <a:rPr lang="ru-RU" sz="1100" b="1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  </a:t>
            </a:r>
            <a:r>
              <a:rPr lang="ru-RU" sz="1100" b="0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 </a:t>
            </a:r>
            <a:r>
              <a:rPr lang="ru-RU" sz="1100" b="0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поступивших от эмитентов документов</a:t>
            </a:r>
            <a:endParaRPr lang="ru-RU" sz="1100" b="0" strike="noStrike" spc="-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31" name="CustomShape 12"/>
          <p:cNvSpPr/>
          <p:nvPr/>
        </p:nvSpPr>
        <p:spPr>
          <a:xfrm>
            <a:off x="10174071" y="5085511"/>
            <a:ext cx="1949760" cy="1327320"/>
          </a:xfrm>
          <a:prstGeom prst="roundRect">
            <a:avLst>
              <a:gd name="adj" fmla="val 5047"/>
            </a:avLst>
          </a:prstGeom>
          <a:solidFill>
            <a:srgbClr val="F3F5F7"/>
          </a:solidFill>
          <a:ln w="3816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00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Перечисление субсидии </a:t>
            </a:r>
            <a:r>
              <a:rPr lang="ru-RU" sz="1100" b="0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(на основе решения Комиссии)</a:t>
            </a:r>
            <a:endParaRPr lang="ru-RU" sz="1100" b="0" strike="noStrike" spc="-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32" name="CustomShape 13"/>
          <p:cNvSpPr/>
          <p:nvPr/>
        </p:nvSpPr>
        <p:spPr>
          <a:xfrm>
            <a:off x="10130132" y="3516863"/>
            <a:ext cx="1949760" cy="1261080"/>
          </a:xfrm>
          <a:prstGeom prst="roundRect">
            <a:avLst>
              <a:gd name="adj" fmla="val 2186"/>
            </a:avLst>
          </a:prstGeom>
          <a:solidFill>
            <a:srgbClr val="F3F5F7"/>
          </a:solidFill>
          <a:ln w="3816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Line 14"/>
          <p:cNvSpPr/>
          <p:nvPr/>
        </p:nvSpPr>
        <p:spPr>
          <a:xfrm>
            <a:off x="11147871" y="4832135"/>
            <a:ext cx="360" cy="142200"/>
          </a:xfrm>
          <a:prstGeom prst="line">
            <a:avLst/>
          </a:prstGeom>
          <a:ln>
            <a:solidFill>
              <a:srgbClr val="4D484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18"/>
          <p:cNvSpPr/>
          <p:nvPr/>
        </p:nvSpPr>
        <p:spPr>
          <a:xfrm>
            <a:off x="4212836" y="4999279"/>
            <a:ext cx="1949760" cy="1327320"/>
          </a:xfrm>
          <a:prstGeom prst="roundRect">
            <a:avLst>
              <a:gd name="adj" fmla="val 5156"/>
            </a:avLst>
          </a:prstGeom>
          <a:solidFill>
            <a:srgbClr val="F3F5F7"/>
          </a:solidFill>
          <a:ln w="3816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00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Направление </a:t>
            </a:r>
            <a:r>
              <a:rPr lang="ru-RU" sz="11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заключений </a:t>
            </a:r>
            <a:r>
              <a:rPr lang="ru-RU" sz="1100" b="0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в Минэкономразвития России </a:t>
            </a:r>
            <a:endParaRPr lang="ru-RU" sz="1100" b="0" strike="noStrike" spc="-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41" name="Line 19"/>
          <p:cNvSpPr/>
          <p:nvPr/>
        </p:nvSpPr>
        <p:spPr>
          <a:xfrm>
            <a:off x="5188436" y="4836559"/>
            <a:ext cx="360" cy="142200"/>
          </a:xfrm>
          <a:prstGeom prst="line">
            <a:avLst/>
          </a:prstGeom>
          <a:ln>
            <a:solidFill>
              <a:srgbClr val="4D484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5"/>
          <p:cNvSpPr/>
          <p:nvPr/>
        </p:nvSpPr>
        <p:spPr>
          <a:xfrm>
            <a:off x="10174071" y="3692139"/>
            <a:ext cx="1799280" cy="117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2C388E"/>
                </a:solidFill>
                <a:latin typeface="Arial"/>
                <a:ea typeface="DejaVu Sans"/>
              </a:rPr>
              <a:t> Заключение соглашений</a:t>
            </a:r>
            <a:endParaRPr lang="ru-RU" sz="1100" b="0" strike="noStrike" spc="-1" dirty="0">
              <a:solidFill>
                <a:srgbClr val="2C388E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2C388E"/>
                </a:solidFill>
                <a:latin typeface="Arial"/>
                <a:ea typeface="DejaVu Sans"/>
              </a:rPr>
              <a:t> с </a:t>
            </a:r>
            <a:r>
              <a:rPr lang="ru-RU" sz="1100" b="1" strike="noStrike" spc="-1" dirty="0" smtClean="0">
                <a:solidFill>
                  <a:srgbClr val="2C388E"/>
                </a:solidFill>
                <a:latin typeface="Arial"/>
                <a:ea typeface="DejaVu Sans"/>
              </a:rPr>
              <a:t>эмитентами</a:t>
            </a:r>
            <a:r>
              <a:rPr lang="ru-RU" sz="1100" b="1" strike="noStrike" spc="-1" dirty="0">
                <a:solidFill>
                  <a:srgbClr val="2C388E"/>
                </a:solidFill>
                <a:latin typeface="Arial"/>
                <a:ea typeface="DejaVu Sans"/>
              </a:rPr>
              <a:t>,  </a:t>
            </a:r>
            <a:r>
              <a:rPr lang="ru-RU" sz="1100" b="0" strike="noStrike" spc="-1" dirty="0">
                <a:solidFill>
                  <a:srgbClr val="2C388E"/>
                </a:solidFill>
                <a:latin typeface="Arial"/>
                <a:ea typeface="DejaVu Sans"/>
              </a:rPr>
              <a:t> </a:t>
            </a:r>
            <a:r>
              <a:rPr lang="ru-RU" sz="1100" b="0" strike="noStrike" spc="-1" dirty="0" smtClean="0">
                <a:solidFill>
                  <a:srgbClr val="2C388E"/>
                </a:solidFill>
                <a:latin typeface="Arial"/>
                <a:ea typeface="DejaVu Sans"/>
              </a:rPr>
              <a:t>прошедшими </a:t>
            </a:r>
            <a:r>
              <a:rPr lang="ru-RU" sz="1100" b="0" strike="noStrike" spc="-1" dirty="0">
                <a:solidFill>
                  <a:srgbClr val="2C388E"/>
                </a:solidFill>
                <a:latin typeface="Arial"/>
                <a:ea typeface="DejaVu Sans"/>
              </a:rPr>
              <a:t>отбор</a:t>
            </a:r>
            <a:endParaRPr lang="ru-RU" sz="1100" b="0" strike="noStrike" spc="-1" dirty="0">
              <a:solidFill>
                <a:srgbClr val="2C388E"/>
              </a:solidFill>
              <a:latin typeface="Arial"/>
            </a:endParaRPr>
          </a:p>
        </p:txBody>
      </p:sp>
      <p:sp>
        <p:nvSpPr>
          <p:cNvPr id="46" name="CustomShape 22"/>
          <p:cNvSpPr/>
          <p:nvPr/>
        </p:nvSpPr>
        <p:spPr>
          <a:xfrm>
            <a:off x="836120" y="6412831"/>
            <a:ext cx="2580270" cy="616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560" rIns="68760" bIns="3456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д</a:t>
            </a:r>
            <a:r>
              <a:rPr lang="ru-RU" sz="18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о </a:t>
            </a:r>
            <a:r>
              <a:rPr lang="ru-RU" sz="24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10</a:t>
            </a:r>
            <a:r>
              <a:rPr lang="ru-RU" sz="18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 р</a:t>
            </a:r>
            <a:r>
              <a:rPr lang="ru-RU" sz="1800" b="1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. дней</a:t>
            </a:r>
            <a:endParaRPr lang="ru-RU" sz="1800" b="0" strike="noStrike" spc="-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48" name="CustomShape 22"/>
          <p:cNvSpPr/>
          <p:nvPr/>
        </p:nvSpPr>
        <p:spPr>
          <a:xfrm>
            <a:off x="9911860" y="6412831"/>
            <a:ext cx="2580270" cy="616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560" rIns="68760" bIns="3456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д</a:t>
            </a:r>
            <a:r>
              <a:rPr lang="ru-RU" sz="18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о </a:t>
            </a:r>
            <a:r>
              <a:rPr lang="ru-RU" sz="24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10</a:t>
            </a:r>
            <a:r>
              <a:rPr lang="ru-RU" sz="18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 р</a:t>
            </a:r>
            <a:r>
              <a:rPr lang="ru-RU" sz="1800" b="1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. дней</a:t>
            </a:r>
            <a:endParaRPr lang="ru-RU" sz="1800" b="0" strike="noStrike" spc="-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49" name="CustomShape 22"/>
          <p:cNvSpPr/>
          <p:nvPr/>
        </p:nvSpPr>
        <p:spPr>
          <a:xfrm>
            <a:off x="6945030" y="6412831"/>
            <a:ext cx="2580270" cy="616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560" rIns="68760" bIns="3456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2C388E"/>
                </a:solidFill>
                <a:latin typeface="Arial"/>
                <a:ea typeface="DejaVu Sans"/>
              </a:rPr>
              <a:t>≤</a:t>
            </a:r>
            <a:r>
              <a:rPr lang="ru-RU" sz="18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 </a:t>
            </a:r>
            <a:r>
              <a:rPr lang="en-US" sz="2400" b="1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3</a:t>
            </a:r>
            <a:r>
              <a:rPr lang="ru-RU" sz="18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 р</a:t>
            </a:r>
            <a:r>
              <a:rPr lang="ru-RU" sz="1800" b="1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. дней</a:t>
            </a:r>
            <a:endParaRPr lang="ru-RU" sz="1800" b="0" strike="noStrike" spc="-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50" name="CustomShape 22"/>
          <p:cNvSpPr/>
          <p:nvPr/>
        </p:nvSpPr>
        <p:spPr>
          <a:xfrm>
            <a:off x="3862423" y="6412831"/>
            <a:ext cx="2580270" cy="616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560" rIns="68760" bIns="3456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д</a:t>
            </a:r>
            <a:r>
              <a:rPr lang="ru-RU" sz="18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о </a:t>
            </a:r>
            <a:r>
              <a:rPr lang="en-US" sz="2400" b="1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2</a:t>
            </a:r>
            <a:r>
              <a:rPr lang="ru-RU" sz="24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0</a:t>
            </a:r>
            <a:r>
              <a:rPr lang="ru-RU" sz="18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 р</a:t>
            </a:r>
            <a:r>
              <a:rPr lang="ru-RU" sz="1800" b="1" strike="noStrike" spc="-1" dirty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. дней</a:t>
            </a:r>
            <a:endParaRPr lang="ru-RU" sz="1800" b="0" strike="noStrike" spc="-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410" y="1491676"/>
            <a:ext cx="540473" cy="658057"/>
          </a:xfrm>
          <a:prstGeom prst="rect">
            <a:avLst/>
          </a:prstGeom>
        </p:spPr>
      </p:pic>
      <p:pic>
        <p:nvPicPr>
          <p:cNvPr id="52" name="Рисунок 3"/>
          <p:cNvPicPr/>
          <p:nvPr/>
        </p:nvPicPr>
        <p:blipFill>
          <a:blip r:embed="rId4"/>
          <a:stretch/>
        </p:blipFill>
        <p:spPr>
          <a:xfrm>
            <a:off x="4820941" y="1417858"/>
            <a:ext cx="735709" cy="796582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73" y="1427525"/>
            <a:ext cx="690520" cy="756734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35" y="1427525"/>
            <a:ext cx="690520" cy="756734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6747" y="1568383"/>
            <a:ext cx="1092768" cy="556616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1948199" y="1266940"/>
            <a:ext cx="244156" cy="966090"/>
          </a:xfrm>
          <a:prstGeom prst="line">
            <a:avLst/>
          </a:prstGeom>
          <a:ln>
            <a:solidFill>
              <a:srgbClr val="D3DB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ustomShape 12"/>
          <p:cNvSpPr/>
          <p:nvPr/>
        </p:nvSpPr>
        <p:spPr>
          <a:xfrm>
            <a:off x="1151375" y="4985963"/>
            <a:ext cx="1949760" cy="1327320"/>
          </a:xfrm>
          <a:prstGeom prst="roundRect">
            <a:avLst>
              <a:gd name="adj" fmla="val 5047"/>
            </a:avLst>
          </a:prstGeom>
          <a:solidFill>
            <a:srgbClr val="F3F5F7"/>
          </a:solidFill>
          <a:ln w="3816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00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100" b="1" strike="noStrike" spc="-1" dirty="0" smtClean="0">
                <a:solidFill>
                  <a:srgbClr val="2C388E"/>
                </a:solidFill>
                <a:latin typeface="Gotham Pro" panose="02000503040000020004" pitchFamily="2" charset="0"/>
                <a:ea typeface="DejaVu Sans"/>
                <a:cs typeface="Gotham Pro" panose="02000503040000020004" pitchFamily="2" charset="0"/>
              </a:rPr>
              <a:t>Регистрация заявлений на выплату субсидий</a:t>
            </a:r>
            <a:endParaRPr lang="ru-RU" sz="1100" b="0" strike="noStrike" spc="-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34" name="Line 19"/>
          <p:cNvSpPr/>
          <p:nvPr/>
        </p:nvSpPr>
        <p:spPr>
          <a:xfrm>
            <a:off x="2070277" y="4794623"/>
            <a:ext cx="0" cy="177428"/>
          </a:xfrm>
          <a:prstGeom prst="line">
            <a:avLst/>
          </a:prstGeom>
          <a:ln>
            <a:solidFill>
              <a:srgbClr val="4D484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792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 стрелкой 58"/>
          <p:cNvCxnSpPr/>
          <p:nvPr/>
        </p:nvCxnSpPr>
        <p:spPr>
          <a:xfrm flipH="1">
            <a:off x="7568588" y="5118563"/>
            <a:ext cx="3355631" cy="0"/>
          </a:xfrm>
          <a:prstGeom prst="straightConnector1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2"/>
          <p:cNvSpPr txBox="1">
            <a:spLocks/>
          </p:cNvSpPr>
          <p:nvPr/>
        </p:nvSpPr>
        <p:spPr>
          <a:xfrm>
            <a:off x="792515" y="279588"/>
            <a:ext cx="10213336" cy="3723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b="1" cap="all" dirty="0">
                <a:solidFill>
                  <a:srgbClr val="0070C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ПОРЯДОК ДЕЙСТВИЙ ПРИ ПОЛУЧЕНИИ компенсации затрат на выпуск акций/ облигаций</a:t>
            </a:r>
          </a:p>
        </p:txBody>
      </p: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12279790" y="7221538"/>
            <a:ext cx="300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23888" fontAlgn="base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  <a:latin typeface="Gotham Pro"/>
                <a:ea typeface="Gotham Pro"/>
                <a:cs typeface="Gotham Pro"/>
              </a:rPr>
              <a:t>9</a:t>
            </a:r>
          </a:p>
        </p:txBody>
      </p:sp>
      <p:cxnSp>
        <p:nvCxnSpPr>
          <p:cNvPr id="35" name="Прямая со стрелкой 34"/>
          <p:cNvCxnSpPr>
            <a:stCxn id="33" idx="3"/>
            <a:endCxn id="34" idx="1"/>
          </p:cNvCxnSpPr>
          <p:nvPr/>
        </p:nvCxnSpPr>
        <p:spPr>
          <a:xfrm>
            <a:off x="2656064" y="2734281"/>
            <a:ext cx="7928470" cy="8887"/>
          </a:xfrm>
          <a:prstGeom prst="straightConnector1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72523" y="2446808"/>
            <a:ext cx="40671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1.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Размещение облигаций на фондовом рынке завершено</a:t>
            </a:r>
          </a:p>
        </p:txBody>
      </p:sp>
      <p:cxnSp>
        <p:nvCxnSpPr>
          <p:cNvPr id="43" name="Соединительная линия уступом 42"/>
          <p:cNvCxnSpPr>
            <a:stCxn id="33" idx="2"/>
            <a:endCxn id="37" idx="1"/>
          </p:cNvCxnSpPr>
          <p:nvPr/>
        </p:nvCxnSpPr>
        <p:spPr>
          <a:xfrm rot="16200000" flipH="1">
            <a:off x="2964097" y="2179620"/>
            <a:ext cx="1239695" cy="3719308"/>
          </a:xfrm>
          <a:prstGeom prst="bentConnector2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769245" y="3477889"/>
            <a:ext cx="34086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2.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Не позднее </a:t>
            </a:r>
            <a:r>
              <a:rPr lang="ru-RU" sz="1000" u="sng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1 июля/ 1 октября 2019 года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: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Заявка на заключение соглашения (форма Приложения № 4)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Заявление о </a:t>
            </a:r>
            <a:r>
              <a:rPr lang="ru-RU" sz="1000" spc="-26" dirty="0" smtClean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предоставлении/выплате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субсидии (форма Приложения № 2)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Прилагаемые документы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ru-RU" sz="1000" spc="-26" dirty="0">
              <a:solidFill>
                <a:srgbClr val="93A7BB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1475067" y="4882422"/>
            <a:ext cx="4076084" cy="0"/>
          </a:xfrm>
          <a:prstGeom prst="line">
            <a:avLst/>
          </a:prstGeom>
          <a:ln w="19050">
            <a:solidFill>
              <a:srgbClr val="93A7B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1486084" y="3437201"/>
            <a:ext cx="0" cy="1448676"/>
          </a:xfrm>
          <a:prstGeom prst="straightConnector1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7" idx="3"/>
            <a:endCxn id="55" idx="1"/>
          </p:cNvCxnSpPr>
          <p:nvPr/>
        </p:nvCxnSpPr>
        <p:spPr>
          <a:xfrm>
            <a:off x="7568588" y="4659122"/>
            <a:ext cx="3015946" cy="0"/>
          </a:xfrm>
          <a:prstGeom prst="straightConnector1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623175" y="4093442"/>
            <a:ext cx="29302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3.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течение 5 раб. дней направляет в АО «Корпорация «МСП» для проверки и составления заключений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3175" y="5118563"/>
            <a:ext cx="2765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4.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течение 10 раб. дней направляет заключение АО «Корпорация «МСП»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392804" y="4938258"/>
            <a:ext cx="36673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6.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течение 3 раб. дней от решения Комиссии направляет уведомление: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о принятии решения о заключении Соглашения и / или выплате субсидии (приложение 7) с приложением проекта соглашения и копии решения;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либо об отказе  с указанием причин.</a:t>
            </a:r>
          </a:p>
          <a:p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течение 10 раб. дней обеспечивает перечисление субсидии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6637588" y="5366893"/>
            <a:ext cx="0" cy="671558"/>
          </a:xfrm>
          <a:prstGeom prst="straightConnector1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686401" y="5721277"/>
            <a:ext cx="5046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5. </a:t>
            </a:r>
            <a:r>
              <a:rPr lang="ru-RU" sz="1000" spc="-26" dirty="0">
                <a:solidFill>
                  <a:srgbClr val="93A7BB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течение 5 раб. дней направляет на рассмотрение Комиссии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42528" y="1229376"/>
            <a:ext cx="11270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 ПЕРВУЮ ОЧЕРЕДЬ </a:t>
            </a:r>
            <a:r>
              <a:rPr lang="ru-RU" sz="1200" b="1" dirty="0" smtClean="0">
                <a:latin typeface="Gotham Pro" panose="02000503040000020004" pitchFamily="2" charset="0"/>
                <a:cs typeface="Gotham Pro" panose="02000503040000020004" pitchFamily="2" charset="0"/>
              </a:rPr>
              <a:t>РАССМАТРИВАЮТСЯ - ЭМИТЕНТЫ, ОСУЩЕСТВЛЯЮЩИЕ ДЕЯТЕЛЬНОСТЬ В ОДНОЙ ИЛИ НЕСКОЛЬКИХ </a:t>
            </a:r>
            <a:r>
              <a:rPr lang="ru-RU" sz="12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ПРИОРИТЕТНЫХ ОТРАСЛЯХ </a:t>
            </a:r>
            <a:r>
              <a:rPr lang="ru-RU" sz="1200" b="1" dirty="0" smtClean="0">
                <a:latin typeface="Gotham Pro" panose="02000503040000020004" pitchFamily="2" charset="0"/>
                <a:cs typeface="Gotham Pro" panose="02000503040000020004" pitchFamily="2" charset="0"/>
              </a:rPr>
              <a:t>ЭКОНОМИКИ СОГЛАСНО ПРИЛОЖЕНИЮ, ЗАТЕМ – ПРОЧИЕ ЭМИТЕНТЫ.</a:t>
            </a:r>
            <a:endParaRPr lang="ru-RU" sz="1200" b="1" dirty="0">
              <a:latin typeface="Gotham Pro" panose="02000503040000020004" pitchFamily="2" charset="0"/>
              <a:cs typeface="Gotham Pro" panose="02000503040000020004" pitchFamily="2" charset="0"/>
              <a:hlinkClick r:id="rId3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388298" y="5366892"/>
            <a:ext cx="0" cy="671558"/>
          </a:xfrm>
          <a:prstGeom prst="straightConnector1">
            <a:avLst/>
          </a:prstGeom>
          <a:ln w="19050">
            <a:solidFill>
              <a:srgbClr val="93A7BB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792515" y="2049135"/>
            <a:ext cx="1863549" cy="1370292"/>
          </a:xfrm>
          <a:prstGeom prst="roundRect">
            <a:avLst>
              <a:gd name="adj" fmla="val 2744"/>
            </a:avLst>
          </a:prstGeom>
          <a:noFill/>
          <a:ln>
            <a:solidFill>
              <a:srgbClr val="2C3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1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СУБЪЕКТ МСП</a:t>
            </a:r>
            <a:endParaRPr lang="ru-RU" sz="11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0584534" y="2049135"/>
            <a:ext cx="2071263" cy="1388066"/>
          </a:xfrm>
          <a:prstGeom prst="roundRect">
            <a:avLst>
              <a:gd name="adj" fmla="val 5065"/>
            </a:avLst>
          </a:prstGeom>
          <a:noFill/>
          <a:ln>
            <a:solidFill>
              <a:srgbClr val="2C3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1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БИРЖА, ДЕПОЗИТАРИЙ</a:t>
            </a:r>
            <a:endParaRPr lang="ru-RU" sz="11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0584534" y="3951352"/>
            <a:ext cx="2071263" cy="1415540"/>
          </a:xfrm>
          <a:prstGeom prst="roundRect">
            <a:avLst>
              <a:gd name="adj" fmla="val 3904"/>
            </a:avLst>
          </a:prstGeom>
          <a:solidFill>
            <a:schemeClr val="bg1"/>
          </a:solidFill>
          <a:ln>
            <a:solidFill>
              <a:srgbClr val="2C3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1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АО «КОРПОРАЦИЯ «МСП»</a:t>
            </a:r>
            <a:endParaRPr lang="ru-RU" sz="11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494447" y="6038450"/>
            <a:ext cx="2074142" cy="800752"/>
          </a:xfrm>
          <a:prstGeom prst="roundRect">
            <a:avLst>
              <a:gd name="adj" fmla="val 4845"/>
            </a:avLst>
          </a:prstGeom>
          <a:noFill/>
          <a:ln>
            <a:solidFill>
              <a:srgbClr val="2C3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1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КОМИССИЯ</a:t>
            </a:r>
            <a:endParaRPr lang="ru-RU" sz="11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43598" y="3951352"/>
            <a:ext cx="2124990" cy="1415540"/>
          </a:xfrm>
          <a:prstGeom prst="roundRect">
            <a:avLst>
              <a:gd name="adj" fmla="val 2744"/>
            </a:avLst>
          </a:prstGeom>
          <a:solidFill>
            <a:schemeClr val="bg1"/>
          </a:solidFill>
          <a:ln>
            <a:solidFill>
              <a:srgbClr val="2C3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100" b="1" dirty="0" smtClean="0">
                <a:solidFill>
                  <a:srgbClr val="2C388E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МИНЭКОНОМРАЗВИТИЯ РФ</a:t>
            </a:r>
            <a:endParaRPr lang="ru-RU" sz="1100" b="1" dirty="0">
              <a:solidFill>
                <a:srgbClr val="2C388E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pic>
        <p:nvPicPr>
          <p:cNvPr id="67" name="Рисунок 3"/>
          <p:cNvPicPr/>
          <p:nvPr/>
        </p:nvPicPr>
        <p:blipFill>
          <a:blip r:embed="rId4"/>
          <a:stretch/>
        </p:blipFill>
        <p:spPr>
          <a:xfrm>
            <a:off x="11316153" y="4184569"/>
            <a:ext cx="608024" cy="658332"/>
          </a:xfrm>
          <a:prstGeom prst="rect">
            <a:avLst/>
          </a:prstGeom>
          <a:ln>
            <a:noFill/>
          </a:ln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99" y="4127219"/>
            <a:ext cx="690520" cy="756734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2528" y="2315541"/>
            <a:ext cx="560473" cy="715341"/>
          </a:xfrm>
          <a:prstGeom prst="rect">
            <a:avLst/>
          </a:prstGeom>
        </p:spPr>
      </p:pic>
      <p:sp>
        <p:nvSpPr>
          <p:cNvPr id="80" name="Овал 79"/>
          <p:cNvSpPr/>
          <p:nvPr/>
        </p:nvSpPr>
        <p:spPr>
          <a:xfrm>
            <a:off x="792515" y="1200837"/>
            <a:ext cx="540526" cy="540526"/>
          </a:xfrm>
          <a:prstGeom prst="ellipse">
            <a:avLst/>
          </a:prstGeom>
          <a:solidFill>
            <a:srgbClr val="2C38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Gotham Pro" panose="02000503040000020004" pitchFamily="2" charset="0"/>
                <a:cs typeface="Gotham Pro" panose="02000503040000020004" pitchFamily="2" charset="0"/>
              </a:rPr>
              <a:t>!</a:t>
            </a:r>
            <a:endParaRPr lang="ru-RU" sz="3200" b="1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91327" y="2248423"/>
            <a:ext cx="657676" cy="734459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6350" y="6141016"/>
            <a:ext cx="810335" cy="41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4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23982</TotalTime>
  <Words>1468</Words>
  <Application>Microsoft Office PowerPoint</Application>
  <PresentationFormat>Произвольный</PresentationFormat>
  <Paragraphs>216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Calibri</vt:lpstr>
      <vt:lpstr>DejaVu Sans</vt:lpstr>
      <vt:lpstr>Droid Sans Fallback</vt:lpstr>
      <vt:lpstr>Gotham Pro</vt:lpstr>
      <vt:lpstr>Lucida Grande</vt:lpstr>
      <vt:lpstr>Tahoma</vt:lpstr>
      <vt:lpstr>Wingdings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Test Tester</dc:creator>
  <cp:lastModifiedBy>Глухов Константин Вячеславович</cp:lastModifiedBy>
  <cp:revision>657</cp:revision>
  <cp:lastPrinted>2017-11-13T13:23:06Z</cp:lastPrinted>
  <dcterms:created xsi:type="dcterms:W3CDTF">2017-03-17T15:04:39Z</dcterms:created>
  <dcterms:modified xsi:type="dcterms:W3CDTF">2019-06-17T15:55:31Z</dcterms:modified>
</cp:coreProperties>
</file>