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1" r:id="rId1"/>
  </p:sldMasterIdLst>
  <p:sldIdLst>
    <p:sldId id="262" r:id="rId2"/>
    <p:sldId id="257" r:id="rId3"/>
    <p:sldId id="288" r:id="rId4"/>
    <p:sldId id="272" r:id="rId5"/>
    <p:sldId id="274" r:id="rId6"/>
    <p:sldId id="273" r:id="rId7"/>
    <p:sldId id="301" r:id="rId8"/>
    <p:sldId id="275" r:id="rId9"/>
    <p:sldId id="277" r:id="rId10"/>
    <p:sldId id="278" r:id="rId11"/>
    <p:sldId id="291" r:id="rId12"/>
    <p:sldId id="297" r:id="rId13"/>
    <p:sldId id="296" r:id="rId14"/>
    <p:sldId id="298" r:id="rId15"/>
    <p:sldId id="299" r:id="rId16"/>
    <p:sldId id="300" r:id="rId17"/>
    <p:sldId id="292" r:id="rId18"/>
    <p:sldId id="303" r:id="rId19"/>
    <p:sldId id="302" r:id="rId20"/>
    <p:sldId id="295" r:id="rId21"/>
    <p:sldId id="293" r:id="rId22"/>
    <p:sldId id="294" r:id="rId23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86E2A2"/>
    <a:srgbClr val="FF0066"/>
    <a:srgbClr val="CCFFFF"/>
    <a:srgbClr val="FFFFFF"/>
    <a:srgbClr val="FF66CC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7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B7754D-31B8-41B1-AF68-E489507D7D28}" type="doc">
      <dgm:prSet loTypeId="urn:microsoft.com/office/officeart/2005/8/layout/vList3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BC5B4B1A-81C4-45AA-B4E7-C0325897687A}">
      <dgm:prSet custT="1"/>
      <dgm:spPr/>
      <dgm:t>
        <a:bodyPr/>
        <a:lstStyle/>
        <a:p>
          <a:r>
            <a:rPr lang="ru-RU" sz="1000" b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спортивный центр с универсальным игровым залом на территории средней образовательной школы № 26 площадью 1,5 тыс. кв. метров</a:t>
          </a:r>
        </a:p>
      </dgm:t>
    </dgm:pt>
    <dgm:pt modelId="{BA3C6FDD-2413-44A2-AA5C-5B5FE5D1266E}" type="parTrans" cxnId="{93967BA6-82B8-4EA8-9F56-82F7E4D75C84}">
      <dgm:prSet/>
      <dgm:spPr/>
      <dgm:t>
        <a:bodyPr/>
        <a:lstStyle/>
        <a:p>
          <a:endParaRPr lang="ru-RU" sz="1000" b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A6B75C-3463-4152-96BE-B6F2CC3CA3F8}" type="sibTrans" cxnId="{93967BA6-82B8-4EA8-9F56-82F7E4D75C84}">
      <dgm:prSet/>
      <dgm:spPr/>
      <dgm:t>
        <a:bodyPr/>
        <a:lstStyle/>
        <a:p>
          <a:endParaRPr lang="ru-RU" sz="1000" b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91C705-1B02-4868-A5F0-C31FE51F6AE0}">
      <dgm:prSet custT="1"/>
      <dgm:spPr/>
      <dgm:t>
        <a:bodyPr/>
        <a:lstStyle/>
        <a:p>
          <a:r>
            <a:rPr lang="ru-RU" sz="1000" b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детский сад № 2 на 300 мест в 38 микрорайоне площадью 6,5 тыс. кв. метров</a:t>
          </a:r>
        </a:p>
      </dgm:t>
    </dgm:pt>
    <dgm:pt modelId="{1C007F09-530B-416B-859E-58660B438CE0}" type="parTrans" cxnId="{DC8548DC-D15F-48AF-8F03-35C3E8FC46C4}">
      <dgm:prSet/>
      <dgm:spPr/>
      <dgm:t>
        <a:bodyPr/>
        <a:lstStyle/>
        <a:p>
          <a:endParaRPr lang="ru-RU" sz="1000" b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9371E9-A146-4FE2-AC84-DDAF2D516682}" type="sibTrans" cxnId="{DC8548DC-D15F-48AF-8F03-35C3E8FC46C4}">
      <dgm:prSet/>
      <dgm:spPr/>
      <dgm:t>
        <a:bodyPr/>
        <a:lstStyle/>
        <a:p>
          <a:endParaRPr lang="ru-RU" sz="1000" b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852021-D6C9-4DA5-8C6C-9FC14EBED10E}">
      <dgm:prSet custT="1"/>
      <dgm:spPr/>
      <dgm:t>
        <a:bodyPr/>
        <a:lstStyle/>
        <a:p>
          <a:r>
            <a:rPr lang="ru-RU" sz="1000" b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детская школа искусств в микрорайоне ПИКС на 300 мест площадью 7,4 тыс. кв. метров</a:t>
          </a:r>
        </a:p>
      </dgm:t>
    </dgm:pt>
    <dgm:pt modelId="{863D2C13-731F-44E2-8845-8B13D76C675B}" type="parTrans" cxnId="{184AFBC3-37B2-4C99-9909-0CE63A0F7876}">
      <dgm:prSet/>
      <dgm:spPr/>
      <dgm:t>
        <a:bodyPr/>
        <a:lstStyle/>
        <a:p>
          <a:endParaRPr lang="ru-RU" sz="1000" b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B46C44-CB67-484D-87F8-1DB79C227A98}" type="sibTrans" cxnId="{184AFBC3-37B2-4C99-9909-0CE63A0F7876}">
      <dgm:prSet/>
      <dgm:spPr/>
      <dgm:t>
        <a:bodyPr/>
        <a:lstStyle/>
        <a:p>
          <a:endParaRPr lang="ru-RU" sz="1000" b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80B09A-3095-45AC-BBDD-5C899138553D}">
      <dgm:prSet custT="1"/>
      <dgm:spPr/>
      <dgm:t>
        <a:bodyPr/>
        <a:lstStyle/>
        <a:p>
          <a:r>
            <a:rPr lang="ru-RU" sz="1000" b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поликлиника «Нефтяник» в 37 микрорайоне на 700 посещений в смену площадью 12 тыс. кв. метров</a:t>
          </a:r>
        </a:p>
      </dgm:t>
    </dgm:pt>
    <dgm:pt modelId="{076909A7-21D9-4E86-BE48-803DFFFA7C4D}" type="parTrans" cxnId="{C3E58C4D-1D30-4DC7-8B00-BDB7EC771A9B}">
      <dgm:prSet/>
      <dgm:spPr/>
      <dgm:t>
        <a:bodyPr/>
        <a:lstStyle/>
        <a:p>
          <a:endParaRPr lang="ru-RU" sz="1000" b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5730AA-572E-434D-89F3-7BE19CBE620E}" type="sibTrans" cxnId="{C3E58C4D-1D30-4DC7-8B00-BDB7EC771A9B}">
      <dgm:prSet/>
      <dgm:spPr/>
      <dgm:t>
        <a:bodyPr/>
        <a:lstStyle/>
        <a:p>
          <a:endParaRPr lang="ru-RU" sz="1000" b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D75CE5-5810-4F58-B39D-833779F605A3}">
      <dgm:prSet custT="1"/>
      <dgm:spPr/>
      <dgm:t>
        <a:bodyPr/>
        <a:lstStyle/>
        <a:p>
          <a:r>
            <a:rPr lang="ru-RU" sz="1000" b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операционно-реанимационный корпус кардиологического диспансера на 18 коек площадью 8 тыс. кв. метров</a:t>
          </a:r>
        </a:p>
      </dgm:t>
    </dgm:pt>
    <dgm:pt modelId="{1F48B029-3E24-439B-9654-BDDC65912E00}" type="parTrans" cxnId="{776550C5-206B-4EEA-9B14-BBF59BA0D6FD}">
      <dgm:prSet/>
      <dgm:spPr/>
      <dgm:t>
        <a:bodyPr/>
        <a:lstStyle/>
        <a:p>
          <a:endParaRPr lang="ru-RU" sz="1000" b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F612D5-9DB2-422A-B258-0ACC018EC512}" type="sibTrans" cxnId="{776550C5-206B-4EEA-9B14-BBF59BA0D6FD}">
      <dgm:prSet/>
      <dgm:spPr/>
      <dgm:t>
        <a:bodyPr/>
        <a:lstStyle/>
        <a:p>
          <a:endParaRPr lang="ru-RU" sz="1000" b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4F2D32-3709-4FFC-AD09-122EAB8EFC6E}">
      <dgm:prSet custT="1"/>
      <dgm:spPr/>
      <dgm:t>
        <a:bodyPr/>
        <a:lstStyle/>
        <a:p>
          <a:r>
            <a:rPr lang="ru-RU" sz="1000" b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общественный центр в поселке Снежный площадью 0,542 тыс. кв. метров</a:t>
          </a:r>
        </a:p>
      </dgm:t>
    </dgm:pt>
    <dgm:pt modelId="{660952BA-A020-4C85-992A-91E8CB5B7E2E}" type="parTrans" cxnId="{93405AEF-32B7-47CC-BEC5-C5BCEA5C5C4C}">
      <dgm:prSet/>
      <dgm:spPr/>
      <dgm:t>
        <a:bodyPr/>
        <a:lstStyle/>
        <a:p>
          <a:endParaRPr lang="ru-RU" sz="1000" b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023946-D63B-432A-9521-217C5A53B464}" type="sibTrans" cxnId="{93405AEF-32B7-47CC-BEC5-C5BCEA5C5C4C}">
      <dgm:prSet/>
      <dgm:spPr/>
      <dgm:t>
        <a:bodyPr/>
        <a:lstStyle/>
        <a:p>
          <a:endParaRPr lang="ru-RU" sz="1000" b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A5A45E-6F2B-4576-BFF5-DE4D0A2FE701}">
      <dgm:prSet custT="1"/>
      <dgm:spPr/>
      <dgm:t>
        <a:bodyPr/>
        <a:lstStyle/>
        <a:p>
          <a:r>
            <a:rPr lang="ru-RU" sz="1000" b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новое кладбище «Чернореченское-2», 1 этап строительства площадью карт захоронения 23,3 тыс. кв. метров</a:t>
          </a:r>
        </a:p>
      </dgm:t>
    </dgm:pt>
    <dgm:pt modelId="{3DBF17D2-CAEB-4B7B-8863-BBAC05B77D71}" type="parTrans" cxnId="{89AD45C4-F77C-4451-8231-25D6A597B163}">
      <dgm:prSet/>
      <dgm:spPr/>
      <dgm:t>
        <a:bodyPr/>
        <a:lstStyle/>
        <a:p>
          <a:endParaRPr lang="ru-RU" sz="1000" b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93D6BE-D68C-4AAB-AA8D-DFA39D6A698A}" type="sibTrans" cxnId="{89AD45C4-F77C-4451-8231-25D6A597B163}">
      <dgm:prSet/>
      <dgm:spPr/>
      <dgm:t>
        <a:bodyPr/>
        <a:lstStyle/>
        <a:p>
          <a:endParaRPr lang="ru-RU" sz="1000" b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739B0B-552B-4355-91F2-1F46F6EBE5D5}">
      <dgm:prSet custT="1"/>
      <dgm:spPr/>
      <dgm:t>
        <a:bodyPr/>
        <a:lstStyle/>
        <a:p>
          <a:r>
            <a:rPr lang="ru-RU" sz="1000" b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объездная автомобильная дорога 1 «З», VI пусковой комплекс, съезд на улицу Дзержинского протяженностью 1,9 км</a:t>
          </a:r>
        </a:p>
      </dgm:t>
    </dgm:pt>
    <dgm:pt modelId="{BB67080B-79C7-45D3-A86F-101DFA1CA238}" type="parTrans" cxnId="{080AAE64-40BE-4D1D-92FA-77DFE9BC6612}">
      <dgm:prSet/>
      <dgm:spPr/>
      <dgm:t>
        <a:bodyPr/>
        <a:lstStyle/>
        <a:p>
          <a:endParaRPr lang="ru-RU" sz="1000" b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A676CA-DE38-40CC-8D27-097D63827AC9}" type="sibTrans" cxnId="{080AAE64-40BE-4D1D-92FA-77DFE9BC6612}">
      <dgm:prSet/>
      <dgm:spPr/>
      <dgm:t>
        <a:bodyPr/>
        <a:lstStyle/>
        <a:p>
          <a:endParaRPr lang="ru-RU" sz="1000" b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FA21A7-CC76-4D04-A6AF-7A0E15FF2993}">
      <dgm:prSet custT="1"/>
      <dgm:spPr/>
      <dgm:t>
        <a:bodyPr/>
        <a:lstStyle/>
        <a:p>
          <a:r>
            <a:rPr lang="ru-RU" sz="1000" b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объездная автомобильная дорога к дачным кооперативам «Черемушки», «Север-1» и «Север-2» в обход гидротехнических сооружений ГРЭС-1, ГРЭС-2» протяженностью 5,8 км с сетями уличного электроосвещения протяженностью 6,3 км, сетями электроснабжения протяженностью 4,1 км.</a:t>
          </a:r>
        </a:p>
      </dgm:t>
    </dgm:pt>
    <dgm:pt modelId="{F9A53A3C-2A27-454F-8A6E-2B2A017D6A2A}" type="parTrans" cxnId="{E195FBEB-6545-42A4-A1F8-AA3E822204B8}">
      <dgm:prSet/>
      <dgm:spPr/>
      <dgm:t>
        <a:bodyPr/>
        <a:lstStyle/>
        <a:p>
          <a:endParaRPr lang="ru-RU" sz="10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B81949-C1AD-42A3-8311-C0D6967EF7E0}" type="sibTrans" cxnId="{E195FBEB-6545-42A4-A1F8-AA3E822204B8}">
      <dgm:prSet/>
      <dgm:spPr/>
      <dgm:t>
        <a:bodyPr/>
        <a:lstStyle/>
        <a:p>
          <a:endParaRPr lang="ru-RU" sz="10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ED65B2-0970-4EAA-9720-F816E5033B6E}" type="pres">
      <dgm:prSet presAssocID="{6CB7754D-31B8-41B1-AF68-E489507D7D28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4D246E4-134D-4D62-8FB6-C46AA49D78AE}" type="pres">
      <dgm:prSet presAssocID="{49FA21A7-CC76-4D04-A6AF-7A0E15FF2993}" presName="composite" presStyleCnt="0"/>
      <dgm:spPr/>
    </dgm:pt>
    <dgm:pt modelId="{85D2D4F2-D655-41E4-BEF6-5A6899FCB225}" type="pres">
      <dgm:prSet presAssocID="{49FA21A7-CC76-4D04-A6AF-7A0E15FF2993}" presName="imgShp" presStyleLbl="fgImgPlace1" presStyleIdx="0" presStyleCnt="9"/>
      <dgm:spPr/>
    </dgm:pt>
    <dgm:pt modelId="{9105B562-52F3-4B62-A3A9-272D1AA15884}" type="pres">
      <dgm:prSet presAssocID="{49FA21A7-CC76-4D04-A6AF-7A0E15FF2993}" presName="txShp" presStyleLbl="node1" presStyleIdx="0" presStyleCnt="9" custScaleX="100358" custScaleY="1843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216704-7F06-4A1A-8483-388D9F192A0E}" type="pres">
      <dgm:prSet presAssocID="{0DB81949-C1AD-42A3-8311-C0D6967EF7E0}" presName="spacing" presStyleCnt="0"/>
      <dgm:spPr/>
    </dgm:pt>
    <dgm:pt modelId="{7A1FD06A-F36A-47B0-87C5-D797EAE4E3F1}" type="pres">
      <dgm:prSet presAssocID="{8E739B0B-552B-4355-91F2-1F46F6EBE5D5}" presName="composite" presStyleCnt="0"/>
      <dgm:spPr/>
    </dgm:pt>
    <dgm:pt modelId="{2277E7C6-5FAA-4C14-A39A-7DFBD3BD35DF}" type="pres">
      <dgm:prSet presAssocID="{8E739B0B-552B-4355-91F2-1F46F6EBE5D5}" presName="imgShp" presStyleLbl="fgImgPlace1" presStyleIdx="1" presStyleCnt="9"/>
      <dgm:spPr/>
    </dgm:pt>
    <dgm:pt modelId="{50ECCCD2-654E-4614-80F9-AE3FA7961170}" type="pres">
      <dgm:prSet presAssocID="{8E739B0B-552B-4355-91F2-1F46F6EBE5D5}" presName="txShp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E673FE-089D-4F65-92D9-A8A6C2FDFF88}" type="pres">
      <dgm:prSet presAssocID="{ABA676CA-DE38-40CC-8D27-097D63827AC9}" presName="spacing" presStyleCnt="0"/>
      <dgm:spPr/>
    </dgm:pt>
    <dgm:pt modelId="{17BE8CC5-BD58-4227-BAD4-196B3B2F2C44}" type="pres">
      <dgm:prSet presAssocID="{3EA5A45E-6F2B-4576-BFF5-DE4D0A2FE701}" presName="composite" presStyleCnt="0"/>
      <dgm:spPr/>
    </dgm:pt>
    <dgm:pt modelId="{0F3868CE-952F-48FE-A66C-A3A3CD15F223}" type="pres">
      <dgm:prSet presAssocID="{3EA5A45E-6F2B-4576-BFF5-DE4D0A2FE701}" presName="imgShp" presStyleLbl="fgImgPlace1" presStyleIdx="2" presStyleCnt="9"/>
      <dgm:spPr/>
    </dgm:pt>
    <dgm:pt modelId="{8EAC6BA8-396C-4A00-90E9-4D481446E74C}" type="pres">
      <dgm:prSet presAssocID="{3EA5A45E-6F2B-4576-BFF5-DE4D0A2FE701}" presName="txShp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559E39-02CD-44B9-9661-5263CF6F4793}" type="pres">
      <dgm:prSet presAssocID="{FB93D6BE-D68C-4AAB-AA8D-DFA39D6A698A}" presName="spacing" presStyleCnt="0"/>
      <dgm:spPr/>
    </dgm:pt>
    <dgm:pt modelId="{B58ACCC1-A32B-4F05-8856-01D268F792A6}" type="pres">
      <dgm:prSet presAssocID="{874F2D32-3709-4FFC-AD09-122EAB8EFC6E}" presName="composite" presStyleCnt="0"/>
      <dgm:spPr/>
    </dgm:pt>
    <dgm:pt modelId="{3DDD1C98-8FC1-4EAD-B208-B9712F3DE15A}" type="pres">
      <dgm:prSet presAssocID="{874F2D32-3709-4FFC-AD09-122EAB8EFC6E}" presName="imgShp" presStyleLbl="fgImgPlace1" presStyleIdx="3" presStyleCnt="9"/>
      <dgm:spPr/>
    </dgm:pt>
    <dgm:pt modelId="{4ACF6C8C-6A02-4893-A91B-6C0C8FA5BE53}" type="pres">
      <dgm:prSet presAssocID="{874F2D32-3709-4FFC-AD09-122EAB8EFC6E}" presName="txShp" presStyleLbl="node1" presStyleIdx="3" presStyleCnt="9" custLinFactNeighborX="633" custLinFactNeighborY="-37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515740-4EE5-4039-9765-86B71377D64C}" type="pres">
      <dgm:prSet presAssocID="{39023946-D63B-432A-9521-217C5A53B464}" presName="spacing" presStyleCnt="0"/>
      <dgm:spPr/>
    </dgm:pt>
    <dgm:pt modelId="{670732E6-B34B-48F4-895D-DF97128F43F3}" type="pres">
      <dgm:prSet presAssocID="{F9D75CE5-5810-4F58-B39D-833779F605A3}" presName="composite" presStyleCnt="0"/>
      <dgm:spPr/>
    </dgm:pt>
    <dgm:pt modelId="{74EBABAB-56C6-4CB0-9C66-AA726A0B79C6}" type="pres">
      <dgm:prSet presAssocID="{F9D75CE5-5810-4F58-B39D-833779F605A3}" presName="imgShp" presStyleLbl="fgImgPlace1" presStyleIdx="4" presStyleCnt="9"/>
      <dgm:spPr/>
    </dgm:pt>
    <dgm:pt modelId="{0A35DE34-97C7-4067-9B7E-B7545C759139}" type="pres">
      <dgm:prSet presAssocID="{F9D75CE5-5810-4F58-B39D-833779F605A3}" presName="txShp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C3E11A-A636-4431-B64D-BF7761802819}" type="pres">
      <dgm:prSet presAssocID="{B3F612D5-9DB2-422A-B258-0ACC018EC512}" presName="spacing" presStyleCnt="0"/>
      <dgm:spPr/>
    </dgm:pt>
    <dgm:pt modelId="{D36A315E-6891-4896-BEF6-6986BF3ECED0}" type="pres">
      <dgm:prSet presAssocID="{B080B09A-3095-45AC-BBDD-5C899138553D}" presName="composite" presStyleCnt="0"/>
      <dgm:spPr/>
    </dgm:pt>
    <dgm:pt modelId="{22A9CDF5-4A6C-4BEC-80E9-80EFC210E496}" type="pres">
      <dgm:prSet presAssocID="{B080B09A-3095-45AC-BBDD-5C899138553D}" presName="imgShp" presStyleLbl="fgImgPlace1" presStyleIdx="5" presStyleCnt="9"/>
      <dgm:spPr/>
    </dgm:pt>
    <dgm:pt modelId="{662EAFF8-A5E8-461F-94DE-D21F5184CDC1}" type="pres">
      <dgm:prSet presAssocID="{B080B09A-3095-45AC-BBDD-5C899138553D}" presName="txShp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9F349A-2697-4D7E-9897-5F09A5BA10F4}" type="pres">
      <dgm:prSet presAssocID="{AB5730AA-572E-434D-89F3-7BE19CBE620E}" presName="spacing" presStyleCnt="0"/>
      <dgm:spPr/>
    </dgm:pt>
    <dgm:pt modelId="{B6022613-BA60-4355-9D9D-E1BC98EFE5E6}" type="pres">
      <dgm:prSet presAssocID="{14852021-D6C9-4DA5-8C6C-9FC14EBED10E}" presName="composite" presStyleCnt="0"/>
      <dgm:spPr/>
    </dgm:pt>
    <dgm:pt modelId="{A8DE11EF-1769-4248-ADDC-A35658F7446B}" type="pres">
      <dgm:prSet presAssocID="{14852021-D6C9-4DA5-8C6C-9FC14EBED10E}" presName="imgShp" presStyleLbl="fgImgPlace1" presStyleIdx="6" presStyleCnt="9"/>
      <dgm:spPr/>
    </dgm:pt>
    <dgm:pt modelId="{0BDF5FA8-FFD3-4CEC-94C1-C4341B670111}" type="pres">
      <dgm:prSet presAssocID="{14852021-D6C9-4DA5-8C6C-9FC14EBED10E}" presName="txShp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3E971B-79AE-42DE-9398-8BB986E0E44F}" type="pres">
      <dgm:prSet presAssocID="{F1B46C44-CB67-484D-87F8-1DB79C227A98}" presName="spacing" presStyleCnt="0"/>
      <dgm:spPr/>
    </dgm:pt>
    <dgm:pt modelId="{A0A49F85-0DDF-4397-A0F3-B7A9E23959EF}" type="pres">
      <dgm:prSet presAssocID="{9F91C705-1B02-4868-A5F0-C31FE51F6AE0}" presName="composite" presStyleCnt="0"/>
      <dgm:spPr/>
    </dgm:pt>
    <dgm:pt modelId="{AA9E3B6B-DC57-4068-8D8B-AFB00A2A33CE}" type="pres">
      <dgm:prSet presAssocID="{9F91C705-1B02-4868-A5F0-C31FE51F6AE0}" presName="imgShp" presStyleLbl="fgImgPlace1" presStyleIdx="7" presStyleCnt="9"/>
      <dgm:spPr/>
    </dgm:pt>
    <dgm:pt modelId="{D432BEE2-FA98-483C-BDF1-CDFC36482628}" type="pres">
      <dgm:prSet presAssocID="{9F91C705-1B02-4868-A5F0-C31FE51F6AE0}" presName="txShp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A5C690-8439-4019-AB3A-9540EAA4D519}" type="pres">
      <dgm:prSet presAssocID="{559371E9-A146-4FE2-AC84-DDAF2D516682}" presName="spacing" presStyleCnt="0"/>
      <dgm:spPr/>
    </dgm:pt>
    <dgm:pt modelId="{D0566D1D-7466-4778-8CF7-CFC0672B65F9}" type="pres">
      <dgm:prSet presAssocID="{BC5B4B1A-81C4-45AA-B4E7-C0325897687A}" presName="composite" presStyleCnt="0"/>
      <dgm:spPr/>
    </dgm:pt>
    <dgm:pt modelId="{B321176A-4838-44F7-9790-C6834D28592F}" type="pres">
      <dgm:prSet presAssocID="{BC5B4B1A-81C4-45AA-B4E7-C0325897687A}" presName="imgShp" presStyleLbl="fgImgPlace1" presStyleIdx="8" presStyleCnt="9"/>
      <dgm:spPr/>
    </dgm:pt>
    <dgm:pt modelId="{E9559777-351C-44FD-A5C5-1A27E3A152D3}" type="pres">
      <dgm:prSet presAssocID="{BC5B4B1A-81C4-45AA-B4E7-C0325897687A}" presName="txShp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C7FFFC5-B795-472E-8AA4-E793830A2C8D}" type="presOf" srcId="{F9D75CE5-5810-4F58-B39D-833779F605A3}" destId="{0A35DE34-97C7-4067-9B7E-B7545C759139}" srcOrd="0" destOrd="0" presId="urn:microsoft.com/office/officeart/2005/8/layout/vList3"/>
    <dgm:cxn modelId="{CBF06CBC-A509-469B-85E7-F037AB4942A0}" type="presOf" srcId="{6CB7754D-31B8-41B1-AF68-E489507D7D28}" destId="{82ED65B2-0970-4EAA-9720-F816E5033B6E}" srcOrd="0" destOrd="0" presId="urn:microsoft.com/office/officeart/2005/8/layout/vList3"/>
    <dgm:cxn modelId="{DC8548DC-D15F-48AF-8F03-35C3E8FC46C4}" srcId="{6CB7754D-31B8-41B1-AF68-E489507D7D28}" destId="{9F91C705-1B02-4868-A5F0-C31FE51F6AE0}" srcOrd="7" destOrd="0" parTransId="{1C007F09-530B-416B-859E-58660B438CE0}" sibTransId="{559371E9-A146-4FE2-AC84-DDAF2D516682}"/>
    <dgm:cxn modelId="{338325FB-D4F1-4D15-AF8C-6AAF75F4FF6B}" type="presOf" srcId="{BC5B4B1A-81C4-45AA-B4E7-C0325897687A}" destId="{E9559777-351C-44FD-A5C5-1A27E3A152D3}" srcOrd="0" destOrd="0" presId="urn:microsoft.com/office/officeart/2005/8/layout/vList3"/>
    <dgm:cxn modelId="{93967BA6-82B8-4EA8-9F56-82F7E4D75C84}" srcId="{6CB7754D-31B8-41B1-AF68-E489507D7D28}" destId="{BC5B4B1A-81C4-45AA-B4E7-C0325897687A}" srcOrd="8" destOrd="0" parTransId="{BA3C6FDD-2413-44A2-AA5C-5B5FE5D1266E}" sibTransId="{8AA6B75C-3463-4152-96BE-B6F2CC3CA3F8}"/>
    <dgm:cxn modelId="{C12715EC-B602-4C28-9F67-4F522E7A73BF}" type="presOf" srcId="{8E739B0B-552B-4355-91F2-1F46F6EBE5D5}" destId="{50ECCCD2-654E-4614-80F9-AE3FA7961170}" srcOrd="0" destOrd="0" presId="urn:microsoft.com/office/officeart/2005/8/layout/vList3"/>
    <dgm:cxn modelId="{B7994D3A-11A5-414D-917F-6E2FB783A0F2}" type="presOf" srcId="{3EA5A45E-6F2B-4576-BFF5-DE4D0A2FE701}" destId="{8EAC6BA8-396C-4A00-90E9-4D481446E74C}" srcOrd="0" destOrd="0" presId="urn:microsoft.com/office/officeart/2005/8/layout/vList3"/>
    <dgm:cxn modelId="{E195FBEB-6545-42A4-A1F8-AA3E822204B8}" srcId="{6CB7754D-31B8-41B1-AF68-E489507D7D28}" destId="{49FA21A7-CC76-4D04-A6AF-7A0E15FF2993}" srcOrd="0" destOrd="0" parTransId="{F9A53A3C-2A27-454F-8A6E-2B2A017D6A2A}" sibTransId="{0DB81949-C1AD-42A3-8311-C0D6967EF7E0}"/>
    <dgm:cxn modelId="{184AFBC3-37B2-4C99-9909-0CE63A0F7876}" srcId="{6CB7754D-31B8-41B1-AF68-E489507D7D28}" destId="{14852021-D6C9-4DA5-8C6C-9FC14EBED10E}" srcOrd="6" destOrd="0" parTransId="{863D2C13-731F-44E2-8845-8B13D76C675B}" sibTransId="{F1B46C44-CB67-484D-87F8-1DB79C227A98}"/>
    <dgm:cxn modelId="{28A8A7BC-0A81-4572-BB27-284EF809CF72}" type="presOf" srcId="{49FA21A7-CC76-4D04-A6AF-7A0E15FF2993}" destId="{9105B562-52F3-4B62-A3A9-272D1AA15884}" srcOrd="0" destOrd="0" presId="urn:microsoft.com/office/officeart/2005/8/layout/vList3"/>
    <dgm:cxn modelId="{608E927C-94A1-4BC0-AC7A-AEEEE11C15C6}" type="presOf" srcId="{874F2D32-3709-4FFC-AD09-122EAB8EFC6E}" destId="{4ACF6C8C-6A02-4893-A91B-6C0C8FA5BE53}" srcOrd="0" destOrd="0" presId="urn:microsoft.com/office/officeart/2005/8/layout/vList3"/>
    <dgm:cxn modelId="{93405AEF-32B7-47CC-BEC5-C5BCEA5C5C4C}" srcId="{6CB7754D-31B8-41B1-AF68-E489507D7D28}" destId="{874F2D32-3709-4FFC-AD09-122EAB8EFC6E}" srcOrd="3" destOrd="0" parTransId="{660952BA-A020-4C85-992A-91E8CB5B7E2E}" sibTransId="{39023946-D63B-432A-9521-217C5A53B464}"/>
    <dgm:cxn modelId="{776550C5-206B-4EEA-9B14-BBF59BA0D6FD}" srcId="{6CB7754D-31B8-41B1-AF68-E489507D7D28}" destId="{F9D75CE5-5810-4F58-B39D-833779F605A3}" srcOrd="4" destOrd="0" parTransId="{1F48B029-3E24-439B-9654-BDDC65912E00}" sibTransId="{B3F612D5-9DB2-422A-B258-0ACC018EC512}"/>
    <dgm:cxn modelId="{3EC0945F-6B84-4A86-9631-D2D4BF92D72F}" type="presOf" srcId="{B080B09A-3095-45AC-BBDD-5C899138553D}" destId="{662EAFF8-A5E8-461F-94DE-D21F5184CDC1}" srcOrd="0" destOrd="0" presId="urn:microsoft.com/office/officeart/2005/8/layout/vList3"/>
    <dgm:cxn modelId="{080AAE64-40BE-4D1D-92FA-77DFE9BC6612}" srcId="{6CB7754D-31B8-41B1-AF68-E489507D7D28}" destId="{8E739B0B-552B-4355-91F2-1F46F6EBE5D5}" srcOrd="1" destOrd="0" parTransId="{BB67080B-79C7-45D3-A86F-101DFA1CA238}" sibTransId="{ABA676CA-DE38-40CC-8D27-097D63827AC9}"/>
    <dgm:cxn modelId="{89AD45C4-F77C-4451-8231-25D6A597B163}" srcId="{6CB7754D-31B8-41B1-AF68-E489507D7D28}" destId="{3EA5A45E-6F2B-4576-BFF5-DE4D0A2FE701}" srcOrd="2" destOrd="0" parTransId="{3DBF17D2-CAEB-4B7B-8863-BBAC05B77D71}" sibTransId="{FB93D6BE-D68C-4AAB-AA8D-DFA39D6A698A}"/>
    <dgm:cxn modelId="{ED307678-A48F-4B76-BBCE-DCEDE65DBF4E}" type="presOf" srcId="{9F91C705-1B02-4868-A5F0-C31FE51F6AE0}" destId="{D432BEE2-FA98-483C-BDF1-CDFC36482628}" srcOrd="0" destOrd="0" presId="urn:microsoft.com/office/officeart/2005/8/layout/vList3"/>
    <dgm:cxn modelId="{C3E58C4D-1D30-4DC7-8B00-BDB7EC771A9B}" srcId="{6CB7754D-31B8-41B1-AF68-E489507D7D28}" destId="{B080B09A-3095-45AC-BBDD-5C899138553D}" srcOrd="5" destOrd="0" parTransId="{076909A7-21D9-4E86-BE48-803DFFFA7C4D}" sibTransId="{AB5730AA-572E-434D-89F3-7BE19CBE620E}"/>
    <dgm:cxn modelId="{D2B7B6F5-1662-4626-B399-831CE9BA57EC}" type="presOf" srcId="{14852021-D6C9-4DA5-8C6C-9FC14EBED10E}" destId="{0BDF5FA8-FFD3-4CEC-94C1-C4341B670111}" srcOrd="0" destOrd="0" presId="urn:microsoft.com/office/officeart/2005/8/layout/vList3"/>
    <dgm:cxn modelId="{2D099429-8F57-4625-8FCB-441E5BCC4097}" type="presParOf" srcId="{82ED65B2-0970-4EAA-9720-F816E5033B6E}" destId="{94D246E4-134D-4D62-8FB6-C46AA49D78AE}" srcOrd="0" destOrd="0" presId="urn:microsoft.com/office/officeart/2005/8/layout/vList3"/>
    <dgm:cxn modelId="{F9CBFF70-BC79-4FEF-BA94-BE27F0DD5C8C}" type="presParOf" srcId="{94D246E4-134D-4D62-8FB6-C46AA49D78AE}" destId="{85D2D4F2-D655-41E4-BEF6-5A6899FCB225}" srcOrd="0" destOrd="0" presId="urn:microsoft.com/office/officeart/2005/8/layout/vList3"/>
    <dgm:cxn modelId="{90D72357-EC64-40AB-AA11-B13717FCDFB6}" type="presParOf" srcId="{94D246E4-134D-4D62-8FB6-C46AA49D78AE}" destId="{9105B562-52F3-4B62-A3A9-272D1AA15884}" srcOrd="1" destOrd="0" presId="urn:microsoft.com/office/officeart/2005/8/layout/vList3"/>
    <dgm:cxn modelId="{B3170EF0-4ACF-47E0-A12E-7249506C2D27}" type="presParOf" srcId="{82ED65B2-0970-4EAA-9720-F816E5033B6E}" destId="{E7216704-7F06-4A1A-8483-388D9F192A0E}" srcOrd="1" destOrd="0" presId="urn:microsoft.com/office/officeart/2005/8/layout/vList3"/>
    <dgm:cxn modelId="{89B2CC2C-C8C1-4A64-90BD-A9EDD1801460}" type="presParOf" srcId="{82ED65B2-0970-4EAA-9720-F816E5033B6E}" destId="{7A1FD06A-F36A-47B0-87C5-D797EAE4E3F1}" srcOrd="2" destOrd="0" presId="urn:microsoft.com/office/officeart/2005/8/layout/vList3"/>
    <dgm:cxn modelId="{93DCD4B8-B438-4411-8D80-CF33D87AAC14}" type="presParOf" srcId="{7A1FD06A-F36A-47B0-87C5-D797EAE4E3F1}" destId="{2277E7C6-5FAA-4C14-A39A-7DFBD3BD35DF}" srcOrd="0" destOrd="0" presId="urn:microsoft.com/office/officeart/2005/8/layout/vList3"/>
    <dgm:cxn modelId="{F4447AE7-AAE4-4288-AD69-EFDA7DAE3238}" type="presParOf" srcId="{7A1FD06A-F36A-47B0-87C5-D797EAE4E3F1}" destId="{50ECCCD2-654E-4614-80F9-AE3FA7961170}" srcOrd="1" destOrd="0" presId="urn:microsoft.com/office/officeart/2005/8/layout/vList3"/>
    <dgm:cxn modelId="{79D51920-2399-4B39-8568-9D99C5C263A3}" type="presParOf" srcId="{82ED65B2-0970-4EAA-9720-F816E5033B6E}" destId="{0DE673FE-089D-4F65-92D9-A8A6C2FDFF88}" srcOrd="3" destOrd="0" presId="urn:microsoft.com/office/officeart/2005/8/layout/vList3"/>
    <dgm:cxn modelId="{A4BA7895-EC9E-4809-BE2E-252C1BF1BAF3}" type="presParOf" srcId="{82ED65B2-0970-4EAA-9720-F816E5033B6E}" destId="{17BE8CC5-BD58-4227-BAD4-196B3B2F2C44}" srcOrd="4" destOrd="0" presId="urn:microsoft.com/office/officeart/2005/8/layout/vList3"/>
    <dgm:cxn modelId="{0047AB87-316B-4211-98B5-4E981619B167}" type="presParOf" srcId="{17BE8CC5-BD58-4227-BAD4-196B3B2F2C44}" destId="{0F3868CE-952F-48FE-A66C-A3A3CD15F223}" srcOrd="0" destOrd="0" presId="urn:microsoft.com/office/officeart/2005/8/layout/vList3"/>
    <dgm:cxn modelId="{F77F488A-BAD4-483A-A579-5DB594A11D28}" type="presParOf" srcId="{17BE8CC5-BD58-4227-BAD4-196B3B2F2C44}" destId="{8EAC6BA8-396C-4A00-90E9-4D481446E74C}" srcOrd="1" destOrd="0" presId="urn:microsoft.com/office/officeart/2005/8/layout/vList3"/>
    <dgm:cxn modelId="{0410E1BC-7B4E-4CFC-AC33-C911D1C35CF7}" type="presParOf" srcId="{82ED65B2-0970-4EAA-9720-F816E5033B6E}" destId="{10559E39-02CD-44B9-9661-5263CF6F4793}" srcOrd="5" destOrd="0" presId="urn:microsoft.com/office/officeart/2005/8/layout/vList3"/>
    <dgm:cxn modelId="{F2570C6B-3ED9-4B40-B351-BA566CFD1AAC}" type="presParOf" srcId="{82ED65B2-0970-4EAA-9720-F816E5033B6E}" destId="{B58ACCC1-A32B-4F05-8856-01D268F792A6}" srcOrd="6" destOrd="0" presId="urn:microsoft.com/office/officeart/2005/8/layout/vList3"/>
    <dgm:cxn modelId="{9E15716B-928B-44CD-8CB7-5E8DAB9043C1}" type="presParOf" srcId="{B58ACCC1-A32B-4F05-8856-01D268F792A6}" destId="{3DDD1C98-8FC1-4EAD-B208-B9712F3DE15A}" srcOrd="0" destOrd="0" presId="urn:microsoft.com/office/officeart/2005/8/layout/vList3"/>
    <dgm:cxn modelId="{11140984-449F-4060-ACD7-44359B702839}" type="presParOf" srcId="{B58ACCC1-A32B-4F05-8856-01D268F792A6}" destId="{4ACF6C8C-6A02-4893-A91B-6C0C8FA5BE53}" srcOrd="1" destOrd="0" presId="urn:microsoft.com/office/officeart/2005/8/layout/vList3"/>
    <dgm:cxn modelId="{AAC505E9-642F-4E45-B1D1-65D52EC4213A}" type="presParOf" srcId="{82ED65B2-0970-4EAA-9720-F816E5033B6E}" destId="{EE515740-4EE5-4039-9765-86B71377D64C}" srcOrd="7" destOrd="0" presId="urn:microsoft.com/office/officeart/2005/8/layout/vList3"/>
    <dgm:cxn modelId="{82C48B6F-DB09-48AC-9DEC-A4D9A302CF45}" type="presParOf" srcId="{82ED65B2-0970-4EAA-9720-F816E5033B6E}" destId="{670732E6-B34B-48F4-895D-DF97128F43F3}" srcOrd="8" destOrd="0" presId="urn:microsoft.com/office/officeart/2005/8/layout/vList3"/>
    <dgm:cxn modelId="{31817849-A512-4786-96C8-835ECC0E2470}" type="presParOf" srcId="{670732E6-B34B-48F4-895D-DF97128F43F3}" destId="{74EBABAB-56C6-4CB0-9C66-AA726A0B79C6}" srcOrd="0" destOrd="0" presId="urn:microsoft.com/office/officeart/2005/8/layout/vList3"/>
    <dgm:cxn modelId="{EE006331-008E-4D40-845B-438CA28E5DEA}" type="presParOf" srcId="{670732E6-B34B-48F4-895D-DF97128F43F3}" destId="{0A35DE34-97C7-4067-9B7E-B7545C759139}" srcOrd="1" destOrd="0" presId="urn:microsoft.com/office/officeart/2005/8/layout/vList3"/>
    <dgm:cxn modelId="{83D5AB37-0288-4B08-9223-4D270045053D}" type="presParOf" srcId="{82ED65B2-0970-4EAA-9720-F816E5033B6E}" destId="{8FC3E11A-A636-4431-B64D-BF7761802819}" srcOrd="9" destOrd="0" presId="urn:microsoft.com/office/officeart/2005/8/layout/vList3"/>
    <dgm:cxn modelId="{3A47862A-D973-4087-AA72-C8BFD1DAC4D0}" type="presParOf" srcId="{82ED65B2-0970-4EAA-9720-F816E5033B6E}" destId="{D36A315E-6891-4896-BEF6-6986BF3ECED0}" srcOrd="10" destOrd="0" presId="urn:microsoft.com/office/officeart/2005/8/layout/vList3"/>
    <dgm:cxn modelId="{5045C621-F127-473F-8B8C-6E8601046AA4}" type="presParOf" srcId="{D36A315E-6891-4896-BEF6-6986BF3ECED0}" destId="{22A9CDF5-4A6C-4BEC-80E9-80EFC210E496}" srcOrd="0" destOrd="0" presId="urn:microsoft.com/office/officeart/2005/8/layout/vList3"/>
    <dgm:cxn modelId="{AC2F0F96-F7C2-40B6-A0DA-02929622F4EA}" type="presParOf" srcId="{D36A315E-6891-4896-BEF6-6986BF3ECED0}" destId="{662EAFF8-A5E8-461F-94DE-D21F5184CDC1}" srcOrd="1" destOrd="0" presId="urn:microsoft.com/office/officeart/2005/8/layout/vList3"/>
    <dgm:cxn modelId="{9FB48C24-D30B-4B40-ACA5-1CDCD6A71DC9}" type="presParOf" srcId="{82ED65B2-0970-4EAA-9720-F816E5033B6E}" destId="{C29F349A-2697-4D7E-9897-5F09A5BA10F4}" srcOrd="11" destOrd="0" presId="urn:microsoft.com/office/officeart/2005/8/layout/vList3"/>
    <dgm:cxn modelId="{AB562816-159E-426C-8B49-1BC7E15A633A}" type="presParOf" srcId="{82ED65B2-0970-4EAA-9720-F816E5033B6E}" destId="{B6022613-BA60-4355-9D9D-E1BC98EFE5E6}" srcOrd="12" destOrd="0" presId="urn:microsoft.com/office/officeart/2005/8/layout/vList3"/>
    <dgm:cxn modelId="{AD22C6FF-530C-4DED-BA31-12E92FE487B4}" type="presParOf" srcId="{B6022613-BA60-4355-9D9D-E1BC98EFE5E6}" destId="{A8DE11EF-1769-4248-ADDC-A35658F7446B}" srcOrd="0" destOrd="0" presId="urn:microsoft.com/office/officeart/2005/8/layout/vList3"/>
    <dgm:cxn modelId="{32FFDFE5-C8E8-4C2A-8BC0-101981978A04}" type="presParOf" srcId="{B6022613-BA60-4355-9D9D-E1BC98EFE5E6}" destId="{0BDF5FA8-FFD3-4CEC-94C1-C4341B670111}" srcOrd="1" destOrd="0" presId="urn:microsoft.com/office/officeart/2005/8/layout/vList3"/>
    <dgm:cxn modelId="{2A8ECCDA-5305-4B42-BF1A-175A8FAB744A}" type="presParOf" srcId="{82ED65B2-0970-4EAA-9720-F816E5033B6E}" destId="{BE3E971B-79AE-42DE-9398-8BB986E0E44F}" srcOrd="13" destOrd="0" presId="urn:microsoft.com/office/officeart/2005/8/layout/vList3"/>
    <dgm:cxn modelId="{7C61DCD6-A899-4757-A554-CC2796C2DE84}" type="presParOf" srcId="{82ED65B2-0970-4EAA-9720-F816E5033B6E}" destId="{A0A49F85-0DDF-4397-A0F3-B7A9E23959EF}" srcOrd="14" destOrd="0" presId="urn:microsoft.com/office/officeart/2005/8/layout/vList3"/>
    <dgm:cxn modelId="{B9CAF914-FB0A-43AE-9B3C-9941285A8C68}" type="presParOf" srcId="{A0A49F85-0DDF-4397-A0F3-B7A9E23959EF}" destId="{AA9E3B6B-DC57-4068-8D8B-AFB00A2A33CE}" srcOrd="0" destOrd="0" presId="urn:microsoft.com/office/officeart/2005/8/layout/vList3"/>
    <dgm:cxn modelId="{86127FCC-5C46-49D7-B561-DA2CF6BD144F}" type="presParOf" srcId="{A0A49F85-0DDF-4397-A0F3-B7A9E23959EF}" destId="{D432BEE2-FA98-483C-BDF1-CDFC36482628}" srcOrd="1" destOrd="0" presId="urn:microsoft.com/office/officeart/2005/8/layout/vList3"/>
    <dgm:cxn modelId="{7E4E43E7-7439-4CD7-89A2-C00F1B5CEFA2}" type="presParOf" srcId="{82ED65B2-0970-4EAA-9720-F816E5033B6E}" destId="{1DA5C690-8439-4019-AB3A-9540EAA4D519}" srcOrd="15" destOrd="0" presId="urn:microsoft.com/office/officeart/2005/8/layout/vList3"/>
    <dgm:cxn modelId="{32FBB7A0-E190-4995-A4FE-B142BA9F6F8C}" type="presParOf" srcId="{82ED65B2-0970-4EAA-9720-F816E5033B6E}" destId="{D0566D1D-7466-4778-8CF7-CFC0672B65F9}" srcOrd="16" destOrd="0" presId="urn:microsoft.com/office/officeart/2005/8/layout/vList3"/>
    <dgm:cxn modelId="{3576221C-5527-4234-A29A-7CD5F3B9BBAF}" type="presParOf" srcId="{D0566D1D-7466-4778-8CF7-CFC0672B65F9}" destId="{B321176A-4838-44F7-9790-C6834D28592F}" srcOrd="0" destOrd="0" presId="urn:microsoft.com/office/officeart/2005/8/layout/vList3"/>
    <dgm:cxn modelId="{2077F1D2-B7A5-4097-81D4-79277E9C6F6D}" type="presParOf" srcId="{D0566D1D-7466-4778-8CF7-CFC0672B65F9}" destId="{E9559777-351C-44FD-A5C5-1A27E3A152D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438497-EF95-4C70-8FBC-C73EE7EF839C}" type="doc">
      <dgm:prSet loTypeId="urn:microsoft.com/office/officeart/2005/8/layout/cycle1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8814E913-0BD6-43E5-B7D8-67AD26C1FBA1}">
      <dgm:prSet custT="1"/>
      <dgm:spPr/>
      <dgm:t>
        <a:bodyPr/>
        <a:lstStyle/>
        <a:p>
          <a:r>
            <a:rPr lang="ru-RU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операции с недвижимым </a:t>
          </a:r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имуществом</a:t>
          </a:r>
        </a:p>
        <a:p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– 53,4 %; </a:t>
          </a:r>
        </a:p>
      </dgm:t>
    </dgm:pt>
    <dgm:pt modelId="{9DBDD6EF-F039-4A99-94A7-C1978049F016}" type="parTrans" cxnId="{7166E371-FD73-4D9A-9B1F-2D22A14A8930}">
      <dgm:prSet/>
      <dgm:spPr/>
      <dgm:t>
        <a:bodyPr/>
        <a:lstStyle/>
        <a:p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901536-F535-4BE4-888C-0AC7478F5B7D}" type="sibTrans" cxnId="{7166E371-FD73-4D9A-9B1F-2D22A14A8930}">
      <dgm:prSet/>
      <dgm:spPr/>
      <dgm:t>
        <a:bodyPr/>
        <a:lstStyle/>
        <a:p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83B7F1-77E2-413C-9A51-D46EAE61609C}">
      <dgm:prSet custT="1"/>
      <dgm:spPr/>
      <dgm:t>
        <a:bodyPr/>
        <a:lstStyle/>
        <a:p>
          <a:r>
            <a:rPr lang="ru-RU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образование </a:t>
          </a:r>
          <a:endParaRPr lang="ru-RU" sz="10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 здравоохранение – </a:t>
          </a:r>
          <a:r>
            <a:rPr lang="ru-RU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17,1 %</a:t>
          </a:r>
        </a:p>
      </dgm:t>
    </dgm:pt>
    <dgm:pt modelId="{D9FC31B4-D971-4AE5-B5D9-BB06C3BAED09}" type="parTrans" cxnId="{41B1174C-E69C-49FB-BA3A-208EF5EC820E}">
      <dgm:prSet/>
      <dgm:spPr/>
      <dgm:t>
        <a:bodyPr/>
        <a:lstStyle/>
        <a:p>
          <a:endParaRPr lang="ru-RU" sz="1000"/>
        </a:p>
      </dgm:t>
    </dgm:pt>
    <dgm:pt modelId="{7E925B3C-AC81-472A-9C7A-418BB2B1C78A}" type="sibTrans" cxnId="{41B1174C-E69C-49FB-BA3A-208EF5EC820E}">
      <dgm:prSet/>
      <dgm:spPr/>
      <dgm:t>
        <a:bodyPr/>
        <a:lstStyle/>
        <a:p>
          <a:endParaRPr lang="ru-RU" sz="1000"/>
        </a:p>
      </dgm:t>
    </dgm:pt>
    <dgm:pt modelId="{3A869799-1E36-43D8-9548-3DECB76E8C46}">
      <dgm:prSet custT="1"/>
      <dgm:spPr/>
      <dgm:t>
        <a:bodyPr/>
        <a:lstStyle/>
        <a:p>
          <a:r>
            <a:rPr lang="ru-RU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транспорт –11 % </a:t>
          </a:r>
        </a:p>
      </dgm:t>
    </dgm:pt>
    <dgm:pt modelId="{87F86517-73B5-4181-B409-E6D5301DC1FD}" type="parTrans" cxnId="{145EAEB6-8805-4FDB-A6C4-5C84CF598EB8}">
      <dgm:prSet/>
      <dgm:spPr/>
      <dgm:t>
        <a:bodyPr/>
        <a:lstStyle/>
        <a:p>
          <a:endParaRPr lang="ru-RU" sz="1000"/>
        </a:p>
      </dgm:t>
    </dgm:pt>
    <dgm:pt modelId="{E6A5EEB8-9129-47B9-B19A-BA28AD04E527}" type="sibTrans" cxnId="{145EAEB6-8805-4FDB-A6C4-5C84CF598EB8}">
      <dgm:prSet/>
      <dgm:spPr/>
      <dgm:t>
        <a:bodyPr/>
        <a:lstStyle/>
        <a:p>
          <a:endParaRPr lang="ru-RU" sz="1000"/>
        </a:p>
      </dgm:t>
    </dgm:pt>
    <dgm:pt modelId="{6CE98CFE-2742-4FAA-BABC-DE8444ACB1C2}">
      <dgm:prSet custT="1"/>
      <dgm:spPr/>
      <dgm:t>
        <a:bodyPr/>
        <a:lstStyle/>
        <a:p>
          <a:r>
            <a:rPr lang="ru-RU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культура и спорт – </a:t>
          </a:r>
        </a:p>
        <a:p>
          <a:r>
            <a:rPr lang="ru-RU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10 %</a:t>
          </a:r>
        </a:p>
      </dgm:t>
    </dgm:pt>
    <dgm:pt modelId="{F115B8C1-34D3-480E-BE1C-BF208E0C2A91}" type="parTrans" cxnId="{AEBF94E0-956B-48BB-884B-E11B02C2526F}">
      <dgm:prSet/>
      <dgm:spPr/>
      <dgm:t>
        <a:bodyPr/>
        <a:lstStyle/>
        <a:p>
          <a:endParaRPr lang="ru-RU" sz="1000"/>
        </a:p>
      </dgm:t>
    </dgm:pt>
    <dgm:pt modelId="{AAD2BC34-4B57-4E4A-AC83-14401399131A}" type="sibTrans" cxnId="{AEBF94E0-956B-48BB-884B-E11B02C2526F}">
      <dgm:prSet/>
      <dgm:spPr/>
      <dgm:t>
        <a:bodyPr/>
        <a:lstStyle/>
        <a:p>
          <a:endParaRPr lang="ru-RU" sz="1000"/>
        </a:p>
      </dgm:t>
    </dgm:pt>
    <dgm:pt modelId="{A1C08DA2-F9D7-4896-A110-6FE5BBA3D8C3}">
      <dgm:prSet custT="1"/>
      <dgm:spPr/>
      <dgm:t>
        <a:bodyPr/>
        <a:lstStyle/>
        <a:p>
          <a:r>
            <a:rPr lang="ru-RU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коммунальное хозяйство и благоустройство – 4,4 %;</a:t>
          </a:r>
        </a:p>
      </dgm:t>
    </dgm:pt>
    <dgm:pt modelId="{90DD7FD5-AFDD-4144-9C5E-0BFD33609F49}" type="parTrans" cxnId="{061B1534-287A-472A-AFB1-FD578F9D03C4}">
      <dgm:prSet/>
      <dgm:spPr/>
      <dgm:t>
        <a:bodyPr/>
        <a:lstStyle/>
        <a:p>
          <a:endParaRPr lang="ru-RU" sz="1000"/>
        </a:p>
      </dgm:t>
    </dgm:pt>
    <dgm:pt modelId="{9E58804B-0EB5-43B5-BD28-83A41FB0DA70}" type="sibTrans" cxnId="{061B1534-287A-472A-AFB1-FD578F9D03C4}">
      <dgm:prSet/>
      <dgm:spPr/>
      <dgm:t>
        <a:bodyPr/>
        <a:lstStyle/>
        <a:p>
          <a:endParaRPr lang="ru-RU" sz="1000"/>
        </a:p>
      </dgm:t>
    </dgm:pt>
    <dgm:pt modelId="{CCD2AA5B-B521-43A6-910A-8436C3BDF885}">
      <dgm:prSet custT="1"/>
      <dgm:spPr/>
      <dgm:t>
        <a:bodyPr/>
        <a:lstStyle/>
        <a:p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прочие – </a:t>
          </a:r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4,1 </a:t>
          </a:r>
          <a:r>
            <a:rPr lang="ru-RU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</a:p>
      </dgm:t>
    </dgm:pt>
    <dgm:pt modelId="{3EFF3DF4-3525-4C53-B34A-0F5214D754D1}" type="parTrans" cxnId="{BD8FF1FD-C76B-44B1-A51F-EFC5BD859352}">
      <dgm:prSet/>
      <dgm:spPr/>
      <dgm:t>
        <a:bodyPr/>
        <a:lstStyle/>
        <a:p>
          <a:endParaRPr lang="ru-RU" sz="1000"/>
        </a:p>
      </dgm:t>
    </dgm:pt>
    <dgm:pt modelId="{69D56F4E-B9A5-4885-A388-0B1DB3998DC6}" type="sibTrans" cxnId="{BD8FF1FD-C76B-44B1-A51F-EFC5BD859352}">
      <dgm:prSet/>
      <dgm:spPr/>
      <dgm:t>
        <a:bodyPr/>
        <a:lstStyle/>
        <a:p>
          <a:endParaRPr lang="ru-RU" sz="1000"/>
        </a:p>
      </dgm:t>
    </dgm:pt>
    <dgm:pt modelId="{949EA522-0D6B-4CE4-ACA2-C6B504676049}" type="pres">
      <dgm:prSet presAssocID="{B0438497-EF95-4C70-8FBC-C73EE7EF839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6F0F12D-C43A-47A2-9E01-2D16ED7B11BE}" type="pres">
      <dgm:prSet presAssocID="{8814E913-0BD6-43E5-B7D8-67AD26C1FBA1}" presName="dummy" presStyleCnt="0"/>
      <dgm:spPr/>
    </dgm:pt>
    <dgm:pt modelId="{5B3C9795-A247-4621-8E99-A679EC6A6441}" type="pres">
      <dgm:prSet presAssocID="{8814E913-0BD6-43E5-B7D8-67AD26C1FBA1}" presName="node" presStyleLbl="revTx" presStyleIdx="0" presStyleCnt="6" custScaleX="1789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817222-5C1F-4A71-9B5C-B67A9CAE2DF5}" type="pres">
      <dgm:prSet presAssocID="{76901536-F535-4BE4-888C-0AC7478F5B7D}" presName="sibTrans" presStyleLbl="node1" presStyleIdx="0" presStyleCnt="6"/>
      <dgm:spPr/>
      <dgm:t>
        <a:bodyPr/>
        <a:lstStyle/>
        <a:p>
          <a:endParaRPr lang="ru-RU"/>
        </a:p>
      </dgm:t>
    </dgm:pt>
    <dgm:pt modelId="{D01C5E66-BC51-42A4-8FE7-A87B5ACE6A95}" type="pres">
      <dgm:prSet presAssocID="{1883B7F1-77E2-413C-9A51-D46EAE61609C}" presName="dummy" presStyleCnt="0"/>
      <dgm:spPr/>
    </dgm:pt>
    <dgm:pt modelId="{2D4CF513-0021-456B-9FC0-6FF9A4BE9E34}" type="pres">
      <dgm:prSet presAssocID="{1883B7F1-77E2-413C-9A51-D46EAE61609C}" presName="node" presStyleLbl="revTx" presStyleIdx="1" presStyleCnt="6" custScaleX="330881" custScaleY="86572" custRadScaleRad="108064" custRadScaleInc="-272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A6DAD6-4BAC-4DFE-8714-47F872B509D1}" type="pres">
      <dgm:prSet presAssocID="{7E925B3C-AC81-472A-9C7A-418BB2B1C78A}" presName="sibTrans" presStyleLbl="node1" presStyleIdx="1" presStyleCnt="6"/>
      <dgm:spPr/>
      <dgm:t>
        <a:bodyPr/>
        <a:lstStyle/>
        <a:p>
          <a:endParaRPr lang="ru-RU"/>
        </a:p>
      </dgm:t>
    </dgm:pt>
    <dgm:pt modelId="{9CAFBB54-8C12-4404-8685-468AEBA0A2D1}" type="pres">
      <dgm:prSet presAssocID="{3A869799-1E36-43D8-9548-3DECB76E8C46}" presName="dummy" presStyleCnt="0"/>
      <dgm:spPr/>
    </dgm:pt>
    <dgm:pt modelId="{5BF15B69-07C4-42C6-944B-9ACC7115A783}" type="pres">
      <dgm:prSet presAssocID="{3A869799-1E36-43D8-9548-3DECB76E8C46}" presName="node" presStyleLbl="revTx" presStyleIdx="2" presStyleCnt="6" custScaleX="151816" custRadScaleRad="104437" custRadScaleInc="-167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D8B9E5-1A0C-4CF2-855C-AEF9A74228B3}" type="pres">
      <dgm:prSet presAssocID="{E6A5EEB8-9129-47B9-B19A-BA28AD04E527}" presName="sibTrans" presStyleLbl="node1" presStyleIdx="2" presStyleCnt="6"/>
      <dgm:spPr/>
      <dgm:t>
        <a:bodyPr/>
        <a:lstStyle/>
        <a:p>
          <a:endParaRPr lang="ru-RU"/>
        </a:p>
      </dgm:t>
    </dgm:pt>
    <dgm:pt modelId="{3DDE91A7-9CF7-413F-9C72-21AE0044D0F8}" type="pres">
      <dgm:prSet presAssocID="{6CE98CFE-2742-4FAA-BABC-DE8444ACB1C2}" presName="dummy" presStyleCnt="0"/>
      <dgm:spPr/>
    </dgm:pt>
    <dgm:pt modelId="{20AE89DB-9305-4051-8639-98386833E56B}" type="pres">
      <dgm:prSet presAssocID="{6CE98CFE-2742-4FAA-BABC-DE8444ACB1C2}" presName="node" presStyleLbl="revTx" presStyleIdx="3" presStyleCnt="6" custScaleX="1709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FA0520-7E31-4893-B7DE-CDFB4E1B9C0E}" type="pres">
      <dgm:prSet presAssocID="{AAD2BC34-4B57-4E4A-AC83-14401399131A}" presName="sibTrans" presStyleLbl="node1" presStyleIdx="3" presStyleCnt="6"/>
      <dgm:spPr/>
      <dgm:t>
        <a:bodyPr/>
        <a:lstStyle/>
        <a:p>
          <a:endParaRPr lang="ru-RU"/>
        </a:p>
      </dgm:t>
    </dgm:pt>
    <dgm:pt modelId="{9F3E5E4D-A295-4345-B224-AA9404F9921B}" type="pres">
      <dgm:prSet presAssocID="{A1C08DA2-F9D7-4896-A110-6FE5BBA3D8C3}" presName="dummy" presStyleCnt="0"/>
      <dgm:spPr/>
    </dgm:pt>
    <dgm:pt modelId="{70E75C98-51E9-449D-BB72-A16367D704A6}" type="pres">
      <dgm:prSet presAssocID="{A1C08DA2-F9D7-4896-A110-6FE5BBA3D8C3}" presName="node" presStyleLbl="revTx" presStyleIdx="4" presStyleCnt="6" custScaleX="2127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A55060-E984-4E6C-B327-5007B2745644}" type="pres">
      <dgm:prSet presAssocID="{9E58804B-0EB5-43B5-BD28-83A41FB0DA70}" presName="sibTrans" presStyleLbl="node1" presStyleIdx="4" presStyleCnt="6"/>
      <dgm:spPr/>
      <dgm:t>
        <a:bodyPr/>
        <a:lstStyle/>
        <a:p>
          <a:endParaRPr lang="ru-RU"/>
        </a:p>
      </dgm:t>
    </dgm:pt>
    <dgm:pt modelId="{15592662-D9A0-4DC3-8E49-60C39930F006}" type="pres">
      <dgm:prSet presAssocID="{CCD2AA5B-B521-43A6-910A-8436C3BDF885}" presName="dummy" presStyleCnt="0"/>
      <dgm:spPr/>
    </dgm:pt>
    <dgm:pt modelId="{82D24222-C8B5-43EA-8716-E43EAEC131C6}" type="pres">
      <dgm:prSet presAssocID="{CCD2AA5B-B521-43A6-910A-8436C3BDF885}" presName="node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131995-06C2-40CA-B7D9-B8E659D3BAA3}" type="pres">
      <dgm:prSet presAssocID="{69D56F4E-B9A5-4885-A388-0B1DB3998DC6}" presName="sibTrans" presStyleLbl="node1" presStyleIdx="5" presStyleCnt="6"/>
      <dgm:spPr/>
      <dgm:t>
        <a:bodyPr/>
        <a:lstStyle/>
        <a:p>
          <a:endParaRPr lang="ru-RU"/>
        </a:p>
      </dgm:t>
    </dgm:pt>
  </dgm:ptLst>
  <dgm:cxnLst>
    <dgm:cxn modelId="{8A983D66-697E-4200-8ECF-CEAA204AD3A4}" type="presOf" srcId="{6CE98CFE-2742-4FAA-BABC-DE8444ACB1C2}" destId="{20AE89DB-9305-4051-8639-98386833E56B}" srcOrd="0" destOrd="0" presId="urn:microsoft.com/office/officeart/2005/8/layout/cycle1"/>
    <dgm:cxn modelId="{41B1174C-E69C-49FB-BA3A-208EF5EC820E}" srcId="{B0438497-EF95-4C70-8FBC-C73EE7EF839C}" destId="{1883B7F1-77E2-413C-9A51-D46EAE61609C}" srcOrd="1" destOrd="0" parTransId="{D9FC31B4-D971-4AE5-B5D9-BB06C3BAED09}" sibTransId="{7E925B3C-AC81-472A-9C7A-418BB2B1C78A}"/>
    <dgm:cxn modelId="{11B09F8C-29F8-4A5A-9435-0C44F9203150}" type="presOf" srcId="{CCD2AA5B-B521-43A6-910A-8436C3BDF885}" destId="{82D24222-C8B5-43EA-8716-E43EAEC131C6}" srcOrd="0" destOrd="0" presId="urn:microsoft.com/office/officeart/2005/8/layout/cycle1"/>
    <dgm:cxn modelId="{C323063B-18FC-46A4-A9E7-C44465F7A585}" type="presOf" srcId="{AAD2BC34-4B57-4E4A-AC83-14401399131A}" destId="{7AFA0520-7E31-4893-B7DE-CDFB4E1B9C0E}" srcOrd="0" destOrd="0" presId="urn:microsoft.com/office/officeart/2005/8/layout/cycle1"/>
    <dgm:cxn modelId="{145EAEB6-8805-4FDB-A6C4-5C84CF598EB8}" srcId="{B0438497-EF95-4C70-8FBC-C73EE7EF839C}" destId="{3A869799-1E36-43D8-9548-3DECB76E8C46}" srcOrd="2" destOrd="0" parTransId="{87F86517-73B5-4181-B409-E6D5301DC1FD}" sibTransId="{E6A5EEB8-9129-47B9-B19A-BA28AD04E527}"/>
    <dgm:cxn modelId="{86201104-70B6-4028-8A6C-05B888DFA238}" type="presOf" srcId="{B0438497-EF95-4C70-8FBC-C73EE7EF839C}" destId="{949EA522-0D6B-4CE4-ACA2-C6B504676049}" srcOrd="0" destOrd="0" presId="urn:microsoft.com/office/officeart/2005/8/layout/cycle1"/>
    <dgm:cxn modelId="{7166E371-FD73-4D9A-9B1F-2D22A14A8930}" srcId="{B0438497-EF95-4C70-8FBC-C73EE7EF839C}" destId="{8814E913-0BD6-43E5-B7D8-67AD26C1FBA1}" srcOrd="0" destOrd="0" parTransId="{9DBDD6EF-F039-4A99-94A7-C1978049F016}" sibTransId="{76901536-F535-4BE4-888C-0AC7478F5B7D}"/>
    <dgm:cxn modelId="{B18BF5AA-BDD1-426B-8F31-38586F57CE07}" type="presOf" srcId="{E6A5EEB8-9129-47B9-B19A-BA28AD04E527}" destId="{4AD8B9E5-1A0C-4CF2-855C-AEF9A74228B3}" srcOrd="0" destOrd="0" presId="urn:microsoft.com/office/officeart/2005/8/layout/cycle1"/>
    <dgm:cxn modelId="{FF5E9534-C665-409A-807A-7A828BC94C3E}" type="presOf" srcId="{A1C08DA2-F9D7-4896-A110-6FE5BBA3D8C3}" destId="{70E75C98-51E9-449D-BB72-A16367D704A6}" srcOrd="0" destOrd="0" presId="urn:microsoft.com/office/officeart/2005/8/layout/cycle1"/>
    <dgm:cxn modelId="{9A130D59-7C42-4E28-B72A-BF2657C9FDA5}" type="presOf" srcId="{7E925B3C-AC81-472A-9C7A-418BB2B1C78A}" destId="{70A6DAD6-4BAC-4DFE-8714-47F872B509D1}" srcOrd="0" destOrd="0" presId="urn:microsoft.com/office/officeart/2005/8/layout/cycle1"/>
    <dgm:cxn modelId="{71E003FF-9703-4A0A-9BDA-63DC22221DCE}" type="presOf" srcId="{8814E913-0BD6-43E5-B7D8-67AD26C1FBA1}" destId="{5B3C9795-A247-4621-8E99-A679EC6A6441}" srcOrd="0" destOrd="0" presId="urn:microsoft.com/office/officeart/2005/8/layout/cycle1"/>
    <dgm:cxn modelId="{A524D1F5-98B0-4FF2-85BA-68A80B453BD9}" type="presOf" srcId="{3A869799-1E36-43D8-9548-3DECB76E8C46}" destId="{5BF15B69-07C4-42C6-944B-9ACC7115A783}" srcOrd="0" destOrd="0" presId="urn:microsoft.com/office/officeart/2005/8/layout/cycle1"/>
    <dgm:cxn modelId="{061B1534-287A-472A-AFB1-FD578F9D03C4}" srcId="{B0438497-EF95-4C70-8FBC-C73EE7EF839C}" destId="{A1C08DA2-F9D7-4896-A110-6FE5BBA3D8C3}" srcOrd="4" destOrd="0" parTransId="{90DD7FD5-AFDD-4144-9C5E-0BFD33609F49}" sibTransId="{9E58804B-0EB5-43B5-BD28-83A41FB0DA70}"/>
    <dgm:cxn modelId="{AEBF94E0-956B-48BB-884B-E11B02C2526F}" srcId="{B0438497-EF95-4C70-8FBC-C73EE7EF839C}" destId="{6CE98CFE-2742-4FAA-BABC-DE8444ACB1C2}" srcOrd="3" destOrd="0" parTransId="{F115B8C1-34D3-480E-BE1C-BF208E0C2A91}" sibTransId="{AAD2BC34-4B57-4E4A-AC83-14401399131A}"/>
    <dgm:cxn modelId="{BD8FF1FD-C76B-44B1-A51F-EFC5BD859352}" srcId="{B0438497-EF95-4C70-8FBC-C73EE7EF839C}" destId="{CCD2AA5B-B521-43A6-910A-8436C3BDF885}" srcOrd="5" destOrd="0" parTransId="{3EFF3DF4-3525-4C53-B34A-0F5214D754D1}" sibTransId="{69D56F4E-B9A5-4885-A388-0B1DB3998DC6}"/>
    <dgm:cxn modelId="{173BC853-F75F-4E19-905B-D4D57BCB6699}" type="presOf" srcId="{76901536-F535-4BE4-888C-0AC7478F5B7D}" destId="{FB817222-5C1F-4A71-9B5C-B67A9CAE2DF5}" srcOrd="0" destOrd="0" presId="urn:microsoft.com/office/officeart/2005/8/layout/cycle1"/>
    <dgm:cxn modelId="{251EF693-7CEF-4B2C-BFBC-2807D8AE0E6B}" type="presOf" srcId="{69D56F4E-B9A5-4885-A388-0B1DB3998DC6}" destId="{1C131995-06C2-40CA-B7D9-B8E659D3BAA3}" srcOrd="0" destOrd="0" presId="urn:microsoft.com/office/officeart/2005/8/layout/cycle1"/>
    <dgm:cxn modelId="{612F82F2-88E7-4D6C-8B2E-DADD1FAEA1BC}" type="presOf" srcId="{1883B7F1-77E2-413C-9A51-D46EAE61609C}" destId="{2D4CF513-0021-456B-9FC0-6FF9A4BE9E34}" srcOrd="0" destOrd="0" presId="urn:microsoft.com/office/officeart/2005/8/layout/cycle1"/>
    <dgm:cxn modelId="{0C9D019C-CECD-4503-BF20-48DEE38DAA79}" type="presOf" srcId="{9E58804B-0EB5-43B5-BD28-83A41FB0DA70}" destId="{4EA55060-E984-4E6C-B327-5007B2745644}" srcOrd="0" destOrd="0" presId="urn:microsoft.com/office/officeart/2005/8/layout/cycle1"/>
    <dgm:cxn modelId="{AFD6F752-C405-403B-87E5-B8A21C60C0BB}" type="presParOf" srcId="{949EA522-0D6B-4CE4-ACA2-C6B504676049}" destId="{A6F0F12D-C43A-47A2-9E01-2D16ED7B11BE}" srcOrd="0" destOrd="0" presId="urn:microsoft.com/office/officeart/2005/8/layout/cycle1"/>
    <dgm:cxn modelId="{8927008A-F715-40FD-9472-5719B616A227}" type="presParOf" srcId="{949EA522-0D6B-4CE4-ACA2-C6B504676049}" destId="{5B3C9795-A247-4621-8E99-A679EC6A6441}" srcOrd="1" destOrd="0" presId="urn:microsoft.com/office/officeart/2005/8/layout/cycle1"/>
    <dgm:cxn modelId="{D3191EBD-8C43-424B-B3D5-FB9174AC7577}" type="presParOf" srcId="{949EA522-0D6B-4CE4-ACA2-C6B504676049}" destId="{FB817222-5C1F-4A71-9B5C-B67A9CAE2DF5}" srcOrd="2" destOrd="0" presId="urn:microsoft.com/office/officeart/2005/8/layout/cycle1"/>
    <dgm:cxn modelId="{E017D197-2743-4449-A9C4-FFA5F7CAB622}" type="presParOf" srcId="{949EA522-0D6B-4CE4-ACA2-C6B504676049}" destId="{D01C5E66-BC51-42A4-8FE7-A87B5ACE6A95}" srcOrd="3" destOrd="0" presId="urn:microsoft.com/office/officeart/2005/8/layout/cycle1"/>
    <dgm:cxn modelId="{8FD620C2-06B1-492C-BD4B-59C0D34C0218}" type="presParOf" srcId="{949EA522-0D6B-4CE4-ACA2-C6B504676049}" destId="{2D4CF513-0021-456B-9FC0-6FF9A4BE9E34}" srcOrd="4" destOrd="0" presId="urn:microsoft.com/office/officeart/2005/8/layout/cycle1"/>
    <dgm:cxn modelId="{A17B6269-0E50-4748-A6A9-C28C1A7F4C0D}" type="presParOf" srcId="{949EA522-0D6B-4CE4-ACA2-C6B504676049}" destId="{70A6DAD6-4BAC-4DFE-8714-47F872B509D1}" srcOrd="5" destOrd="0" presId="urn:microsoft.com/office/officeart/2005/8/layout/cycle1"/>
    <dgm:cxn modelId="{FCDB3077-C2DA-45BC-AD91-7E88D8DB8CC8}" type="presParOf" srcId="{949EA522-0D6B-4CE4-ACA2-C6B504676049}" destId="{9CAFBB54-8C12-4404-8685-468AEBA0A2D1}" srcOrd="6" destOrd="0" presId="urn:microsoft.com/office/officeart/2005/8/layout/cycle1"/>
    <dgm:cxn modelId="{2EAA1538-B40F-45B0-A843-5CFF03660BD8}" type="presParOf" srcId="{949EA522-0D6B-4CE4-ACA2-C6B504676049}" destId="{5BF15B69-07C4-42C6-944B-9ACC7115A783}" srcOrd="7" destOrd="0" presId="urn:microsoft.com/office/officeart/2005/8/layout/cycle1"/>
    <dgm:cxn modelId="{A3138BC5-C631-45BB-8295-545826ADBC0B}" type="presParOf" srcId="{949EA522-0D6B-4CE4-ACA2-C6B504676049}" destId="{4AD8B9E5-1A0C-4CF2-855C-AEF9A74228B3}" srcOrd="8" destOrd="0" presId="urn:microsoft.com/office/officeart/2005/8/layout/cycle1"/>
    <dgm:cxn modelId="{87D97537-38E3-4CBA-A65B-CC1D369D3BBC}" type="presParOf" srcId="{949EA522-0D6B-4CE4-ACA2-C6B504676049}" destId="{3DDE91A7-9CF7-413F-9C72-21AE0044D0F8}" srcOrd="9" destOrd="0" presId="urn:microsoft.com/office/officeart/2005/8/layout/cycle1"/>
    <dgm:cxn modelId="{E3222224-AF4B-4693-BD9A-B2B90DEF6FAD}" type="presParOf" srcId="{949EA522-0D6B-4CE4-ACA2-C6B504676049}" destId="{20AE89DB-9305-4051-8639-98386833E56B}" srcOrd="10" destOrd="0" presId="urn:microsoft.com/office/officeart/2005/8/layout/cycle1"/>
    <dgm:cxn modelId="{54ED2974-915F-4181-AE82-08ADE9D84ED7}" type="presParOf" srcId="{949EA522-0D6B-4CE4-ACA2-C6B504676049}" destId="{7AFA0520-7E31-4893-B7DE-CDFB4E1B9C0E}" srcOrd="11" destOrd="0" presId="urn:microsoft.com/office/officeart/2005/8/layout/cycle1"/>
    <dgm:cxn modelId="{E97250FF-803C-4A88-AA60-D7931F6F9F61}" type="presParOf" srcId="{949EA522-0D6B-4CE4-ACA2-C6B504676049}" destId="{9F3E5E4D-A295-4345-B224-AA9404F9921B}" srcOrd="12" destOrd="0" presId="urn:microsoft.com/office/officeart/2005/8/layout/cycle1"/>
    <dgm:cxn modelId="{564157C3-BF2C-4B1D-BCCD-BC745D10130B}" type="presParOf" srcId="{949EA522-0D6B-4CE4-ACA2-C6B504676049}" destId="{70E75C98-51E9-449D-BB72-A16367D704A6}" srcOrd="13" destOrd="0" presId="urn:microsoft.com/office/officeart/2005/8/layout/cycle1"/>
    <dgm:cxn modelId="{338F4794-CFC1-48D7-B25E-E005CD4A1132}" type="presParOf" srcId="{949EA522-0D6B-4CE4-ACA2-C6B504676049}" destId="{4EA55060-E984-4E6C-B327-5007B2745644}" srcOrd="14" destOrd="0" presId="urn:microsoft.com/office/officeart/2005/8/layout/cycle1"/>
    <dgm:cxn modelId="{B0B04F58-2144-4E3A-BCC1-017430EC8E00}" type="presParOf" srcId="{949EA522-0D6B-4CE4-ACA2-C6B504676049}" destId="{15592662-D9A0-4DC3-8E49-60C39930F006}" srcOrd="15" destOrd="0" presId="urn:microsoft.com/office/officeart/2005/8/layout/cycle1"/>
    <dgm:cxn modelId="{FC1A12F2-CDC4-442D-9BCD-CA73FFA8B7B4}" type="presParOf" srcId="{949EA522-0D6B-4CE4-ACA2-C6B504676049}" destId="{82D24222-C8B5-43EA-8716-E43EAEC131C6}" srcOrd="16" destOrd="0" presId="urn:microsoft.com/office/officeart/2005/8/layout/cycle1"/>
    <dgm:cxn modelId="{F79C7A59-6471-41D1-A174-03A42EEBA8B2}" type="presParOf" srcId="{949EA522-0D6B-4CE4-ACA2-C6B504676049}" destId="{1C131995-06C2-40CA-B7D9-B8E659D3BAA3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111CA41-C4BB-41AA-9D50-F4521AE81246}" type="doc">
      <dgm:prSet loTypeId="urn:microsoft.com/office/officeart/2005/8/layout/bList2" loCatId="list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EA8EC8E2-27F3-48ED-AF5B-CF9E8063C897}">
      <dgm:prSet phldrT="[Текст]" custT="1"/>
      <dgm:spPr>
        <a:scene3d>
          <a:camera prst="orthographicFront"/>
          <a:lightRig rig="chilly" dir="t"/>
        </a:scene3d>
        <a:sp3d>
          <a:bevelT w="114300" prst="hardEdge"/>
        </a:sp3d>
      </dgm:spPr>
      <dgm:t>
        <a:bodyPr/>
        <a:lstStyle/>
        <a:p>
          <a:pPr algn="ctr"/>
          <a:r>
            <a:rPr lang="ru-RU" sz="1000" b="0" smtClean="0">
              <a:latin typeface="Times New Roman" panose="02020603050405020304" pitchFamily="18" charset="0"/>
              <a:cs typeface="Times New Roman" panose="02020603050405020304" pitchFamily="18" charset="0"/>
            </a:rPr>
            <a:t>101 муниципальное учреждение</a:t>
          </a:r>
          <a:endParaRPr lang="ru-RU" sz="10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C0F431-B1EA-4661-B53D-9B6AFF03047E}" type="parTrans" cxnId="{8E97D04F-431F-4CFC-931E-7D6D77D53985}">
      <dgm:prSet/>
      <dgm:spPr/>
      <dgm:t>
        <a:bodyPr/>
        <a:lstStyle/>
        <a:p>
          <a:pPr algn="l"/>
          <a:endParaRPr lang="ru-RU" sz="10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DC9A7C-6C65-4AFD-9380-5DE6C447D93A}" type="sibTrans" cxnId="{8E97D04F-431F-4CFC-931E-7D6D77D53985}">
      <dgm:prSet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pPr algn="l"/>
          <a:endParaRPr lang="ru-RU" sz="10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74EED8-4C9D-425D-8CA7-5656BBCF9EAF}">
      <dgm:prSet phldrT="[Текст]" custT="1"/>
      <dgm:spPr>
        <a:scene3d>
          <a:camera prst="orthographicFront"/>
          <a:lightRig rig="chilly" dir="t"/>
        </a:scene3d>
        <a:sp3d z="-12700" extrusionH="1700" prstMaterial="dkEdge">
          <a:bevelT w="25400" h="6350" prst="artDeco"/>
          <a:bevelB w="0" h="0" prst="convex"/>
        </a:sp3d>
      </dgm:spPr>
      <dgm:t>
        <a:bodyPr/>
        <a:lstStyle/>
        <a:p>
          <a:pPr algn="l"/>
          <a:r>
            <a:rPr lang="ru-RU" sz="10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55 дошкольных учреждений</a:t>
          </a:r>
        </a:p>
        <a:p>
          <a:pPr algn="l"/>
          <a:endParaRPr lang="ru-RU" sz="10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AACF2C-F588-481D-B83F-1DF28A8FEAA2}" type="parTrans" cxnId="{A111263C-8C31-4FA7-8DDE-FC35AE74C2AE}">
      <dgm:prSet/>
      <dgm:spPr/>
      <dgm:t>
        <a:bodyPr/>
        <a:lstStyle/>
        <a:p>
          <a:pPr algn="l"/>
          <a:endParaRPr lang="ru-RU" sz="10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FF32E2-0BB5-4EDC-994B-9E286441AC65}" type="sibTrans" cxnId="{A111263C-8C31-4FA7-8DDE-FC35AE74C2AE}">
      <dgm:prSet/>
      <dgm:spPr/>
      <dgm:t>
        <a:bodyPr/>
        <a:lstStyle/>
        <a:p>
          <a:pPr algn="l"/>
          <a:endParaRPr lang="ru-RU" sz="10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83FBD7-0110-4A6F-BD73-5D611914800F}">
      <dgm:prSet phldrT="[Текст]" custT="1"/>
      <dgm:spPr>
        <a:scene3d>
          <a:camera prst="orthographicFront"/>
          <a:lightRig rig="chilly" dir="t"/>
        </a:scene3d>
        <a:sp3d z="-12700" extrusionH="1700" prstMaterial="dkEdge">
          <a:bevelT w="25400" h="6350" prst="artDeco"/>
          <a:bevelB w="0" h="0" prst="convex"/>
        </a:sp3d>
      </dgm:spPr>
      <dgm:t>
        <a:bodyPr/>
        <a:lstStyle/>
        <a:p>
          <a:pPr algn="l"/>
          <a:r>
            <a:rPr lang="ru-RU" sz="1000" b="0" smtClean="0">
              <a:latin typeface="Times New Roman" panose="02020603050405020304" pitchFamily="18" charset="0"/>
              <a:cs typeface="Times New Roman" panose="02020603050405020304" pitchFamily="18" charset="0"/>
            </a:rPr>
            <a:t> 40 образовательных учреждений</a:t>
          </a:r>
        </a:p>
        <a:p>
          <a:pPr algn="l"/>
          <a:endParaRPr lang="ru-RU" sz="10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44B5D8-CD39-42DD-97FE-419F0C2DFBF6}" type="parTrans" cxnId="{20000AC4-8777-42D2-9AA5-B824328A4449}">
      <dgm:prSet/>
      <dgm:spPr/>
      <dgm:t>
        <a:bodyPr/>
        <a:lstStyle/>
        <a:p>
          <a:pPr algn="l"/>
          <a:endParaRPr lang="ru-RU" sz="10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E3A6C8-62AE-45C4-8FAE-A1C156E7426A}" type="sibTrans" cxnId="{20000AC4-8777-42D2-9AA5-B824328A4449}">
      <dgm:prSet/>
      <dgm:spPr/>
      <dgm:t>
        <a:bodyPr/>
        <a:lstStyle/>
        <a:p>
          <a:pPr algn="l"/>
          <a:endParaRPr lang="ru-RU" sz="10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6478DB-AFCC-43FD-9DE9-17DFBA4FC958}">
      <dgm:prSet phldrT="[Текст]" custT="1"/>
      <dgm:spPr>
        <a:scene3d>
          <a:camera prst="orthographicFront"/>
          <a:lightRig rig="chilly" dir="t"/>
        </a:scene3d>
        <a:sp3d>
          <a:bevelT w="114300" prst="hardEdge"/>
        </a:sp3d>
      </dgm:spPr>
      <dgm:t>
        <a:bodyPr/>
        <a:lstStyle/>
        <a:p>
          <a:pPr algn="ctr"/>
          <a:r>
            <a:rPr lang="ru-RU" sz="1000" b="0" smtClean="0">
              <a:latin typeface="Times New Roman" panose="02020603050405020304" pitchFamily="18" charset="0"/>
              <a:cs typeface="Times New Roman" panose="02020603050405020304" pitchFamily="18" charset="0"/>
            </a:rPr>
            <a:t>3 государственные образовательные учреждения</a:t>
          </a:r>
          <a:endParaRPr lang="ru-RU" sz="10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17931B-9D22-48B7-ACEA-92385C3BAA5E}" type="parTrans" cxnId="{43368C57-4295-4C38-8EFC-24BC7C2BBBBF}">
      <dgm:prSet/>
      <dgm:spPr/>
      <dgm:t>
        <a:bodyPr/>
        <a:lstStyle/>
        <a:p>
          <a:pPr algn="l"/>
          <a:endParaRPr lang="ru-RU" sz="10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3F64CD-CA4F-441B-98A6-02875A235D0C}" type="sibTrans" cxnId="{43368C57-4295-4C38-8EFC-24BC7C2BBBBF}">
      <dgm:prSet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pPr algn="l"/>
          <a:endParaRPr lang="ru-RU" sz="10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C9191C-CBB0-497C-906C-E70F5E515444}">
      <dgm:prSet phldrT="[Текст]" custT="1"/>
      <dgm:spPr>
        <a:scene3d>
          <a:camera prst="orthographicFront"/>
          <a:lightRig rig="chilly" dir="t"/>
        </a:scene3d>
        <a:sp3d z="-12700" extrusionH="1700" prstMaterial="dkEdge">
          <a:bevelT w="25400" h="6350" prst="artDeco"/>
          <a:bevelB w="0" h="0" prst="convex"/>
        </a:sp3d>
      </dgm:spPr>
      <dgm:t>
        <a:bodyPr/>
        <a:lstStyle/>
        <a:p>
          <a:pPr algn="l"/>
          <a:r>
            <a:rPr lang="ru-RU" sz="10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специальные (коррекционные) школы</a:t>
          </a:r>
          <a:endParaRPr lang="ru-RU" sz="10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EE029D-FA03-4BFA-8085-BD0DFBC66337}" type="parTrans" cxnId="{DAEDE79B-2FF5-4587-A2BA-4EFBBC024E4A}">
      <dgm:prSet/>
      <dgm:spPr/>
      <dgm:t>
        <a:bodyPr/>
        <a:lstStyle/>
        <a:p>
          <a:pPr algn="l"/>
          <a:endParaRPr lang="ru-RU" sz="10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CF27F6-71FE-4DA4-A13D-0CFB59AA089C}" type="sibTrans" cxnId="{DAEDE79B-2FF5-4587-A2BA-4EFBBC024E4A}">
      <dgm:prSet/>
      <dgm:spPr/>
      <dgm:t>
        <a:bodyPr/>
        <a:lstStyle/>
        <a:p>
          <a:pPr algn="l"/>
          <a:endParaRPr lang="ru-RU" sz="10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0CCA2C-F7C1-4FF3-BBAD-FEE05A13C2F5}">
      <dgm:prSet phldrT="[Текст]" custT="1"/>
      <dgm:spPr>
        <a:scene3d>
          <a:camera prst="orthographicFront"/>
          <a:lightRig rig="chilly" dir="t"/>
        </a:scene3d>
        <a:sp3d>
          <a:bevelT w="114300" prst="hardEdge"/>
        </a:sp3d>
      </dgm:spPr>
      <dgm:t>
        <a:bodyPr/>
        <a:lstStyle/>
        <a:p>
          <a:pPr algn="ctr"/>
          <a:r>
            <a:rPr lang="ru-RU" sz="1000" b="0" smtClean="0">
              <a:latin typeface="Times New Roman" panose="02020603050405020304" pitchFamily="18" charset="0"/>
              <a:cs typeface="Times New Roman" panose="02020603050405020304" pitchFamily="18" charset="0"/>
            </a:rPr>
            <a:t>   1 частное образовательное учреждение</a:t>
          </a:r>
          <a:endParaRPr lang="ru-RU" sz="10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E05FAA-FBA1-4156-A69F-544BAE91A576}" type="parTrans" cxnId="{C8CA52D0-73DC-48F9-99AF-1B1D712757FB}">
      <dgm:prSet/>
      <dgm:spPr/>
      <dgm:t>
        <a:bodyPr/>
        <a:lstStyle/>
        <a:p>
          <a:pPr algn="l"/>
          <a:endParaRPr lang="ru-RU" sz="10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27C7F2-378C-4DC0-9BBB-08EF301444F8}" type="sibTrans" cxnId="{C8CA52D0-73DC-48F9-99AF-1B1D712757FB}">
      <dgm:prSet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pPr algn="l"/>
          <a:endParaRPr lang="ru-RU" sz="10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8BC63B-1EDF-4018-A5E6-ECB136B2001C}">
      <dgm:prSet phldrT="[Текст]" custT="1"/>
      <dgm:spPr>
        <a:scene3d>
          <a:camera prst="orthographicFront"/>
          <a:lightRig rig="chilly" dir="t"/>
        </a:scene3d>
        <a:sp3d z="-12700" extrusionH="1700" prstMaterial="dkEdge">
          <a:bevelT w="25400" h="6350" prst="artDeco"/>
          <a:bevelB w="0" h="0" prst="convex"/>
        </a:sp3d>
      </dgm:spPr>
      <dgm:t>
        <a:bodyPr/>
        <a:lstStyle/>
        <a:p>
          <a:pPr algn="l"/>
          <a:r>
            <a:rPr lang="ru-RU" sz="1000" b="0" smtClean="0">
              <a:latin typeface="Times New Roman" panose="02020603050405020304" pitchFamily="18" charset="0"/>
              <a:cs typeface="Times New Roman" panose="02020603050405020304" pitchFamily="18" charset="0"/>
            </a:rPr>
            <a:t> частное образовательное учреждение гимназия во имя Святителя Николая Чудотворца</a:t>
          </a:r>
          <a:endParaRPr lang="ru-RU" sz="10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6B0FE9-7E90-4C08-B435-0AFFC877A507}" type="parTrans" cxnId="{2B6755FD-9CAA-496F-9949-3CB1D1CD01ED}">
      <dgm:prSet/>
      <dgm:spPr/>
      <dgm:t>
        <a:bodyPr/>
        <a:lstStyle/>
        <a:p>
          <a:pPr algn="l"/>
          <a:endParaRPr lang="ru-RU" sz="10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60FF08-D66E-4EEE-949F-1C03CC97D26E}" type="sibTrans" cxnId="{2B6755FD-9CAA-496F-9949-3CB1D1CD01ED}">
      <dgm:prSet/>
      <dgm:spPr/>
      <dgm:t>
        <a:bodyPr/>
        <a:lstStyle/>
        <a:p>
          <a:pPr algn="l"/>
          <a:endParaRPr lang="ru-RU" sz="10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C54703-43EC-4BA9-BD25-A9BD2FED7B04}">
      <dgm:prSet phldrT="[Текст]" custT="1"/>
      <dgm:spPr>
        <a:scene3d>
          <a:camera prst="orthographicFront"/>
          <a:lightRig rig="chilly" dir="t"/>
        </a:scene3d>
        <a:sp3d z="-12700" extrusionH="1700" prstMaterial="dkEdge">
          <a:bevelT w="25400" h="6350" prst="artDeco"/>
          <a:bevelB w="0" h="0" prst="convex"/>
        </a:sp3d>
      </dgm:spPr>
      <dgm:t>
        <a:bodyPr/>
        <a:lstStyle/>
        <a:p>
          <a:pPr algn="l"/>
          <a:r>
            <a:rPr lang="ru-RU" sz="1000" b="0" smtClean="0">
              <a:latin typeface="Times New Roman" panose="02020603050405020304" pitchFamily="18" charset="0"/>
              <a:cs typeface="Times New Roman" panose="02020603050405020304" pitchFamily="18" charset="0"/>
            </a:rPr>
            <a:t>6 учреждений дополнительного образования</a:t>
          </a:r>
          <a:endParaRPr lang="ru-RU" sz="10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5EF865-1393-48C9-82A2-F87EAF4C826F}" type="parTrans" cxnId="{D46FCEFD-EF15-4D68-B99D-5883325763C3}">
      <dgm:prSet/>
      <dgm:spPr/>
      <dgm:t>
        <a:bodyPr/>
        <a:lstStyle/>
        <a:p>
          <a:pPr algn="l"/>
          <a:endParaRPr lang="ru-RU" sz="10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DF2A8A-FC61-462E-AF2F-E0BB1C39C7F6}" type="sibTrans" cxnId="{D46FCEFD-EF15-4D68-B99D-5883325763C3}">
      <dgm:prSet/>
      <dgm:spPr/>
      <dgm:t>
        <a:bodyPr/>
        <a:lstStyle/>
        <a:p>
          <a:pPr algn="l"/>
          <a:endParaRPr lang="ru-RU" sz="10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4F0101-2FC1-42CA-BB4D-35E5A8A78D4E}">
      <dgm:prSet phldrT="[Текст]" custT="1"/>
      <dgm:spPr>
        <a:scene3d>
          <a:camera prst="orthographicFront"/>
          <a:lightRig rig="chilly" dir="t"/>
        </a:scene3d>
        <a:sp3d>
          <a:bevelT w="114300" prst="hardEdge"/>
        </a:sp3d>
      </dgm:spPr>
      <dgm:t>
        <a:bodyPr/>
        <a:lstStyle/>
        <a:p>
          <a:pPr algn="ctr"/>
          <a:r>
            <a:rPr lang="ru-RU" sz="1000" b="0" smtClean="0">
              <a:latin typeface="Times New Roman" panose="02020603050405020304" pitchFamily="18" charset="0"/>
              <a:cs typeface="Times New Roman" panose="02020603050405020304" pitchFamily="18" charset="0"/>
            </a:rPr>
            <a:t>5 частных организаций, осуществляющих образовательную деятельность по реализации программ дошкольного образования</a:t>
          </a:r>
          <a:endParaRPr lang="ru-RU" sz="1000" b="0" dirty="0"/>
        </a:p>
      </dgm:t>
    </dgm:pt>
    <dgm:pt modelId="{6ADA5150-8917-4D69-847E-F6919366EEE4}" type="parTrans" cxnId="{5BEC5B10-F106-4C46-A5B8-913213A9A5BF}">
      <dgm:prSet/>
      <dgm:spPr/>
      <dgm:t>
        <a:bodyPr/>
        <a:lstStyle/>
        <a:p>
          <a:endParaRPr lang="ru-RU" sz="1000" b="0">
            <a:solidFill>
              <a:schemeClr val="tx1"/>
            </a:solidFill>
          </a:endParaRPr>
        </a:p>
      </dgm:t>
    </dgm:pt>
    <dgm:pt modelId="{199F92CC-CB2C-444E-8642-F0F4499141E9}" type="sibTrans" cxnId="{5BEC5B10-F106-4C46-A5B8-913213A9A5BF}">
      <dgm:prSet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ru-RU" sz="1000" b="0">
            <a:solidFill>
              <a:schemeClr val="tx1"/>
            </a:solidFill>
          </a:endParaRPr>
        </a:p>
      </dgm:t>
    </dgm:pt>
    <dgm:pt modelId="{EA0E69AD-8297-454E-9635-CD134A265B08}">
      <dgm:prSet phldrT="[Текст]" custT="1"/>
      <dgm:spPr>
        <a:scene3d>
          <a:camera prst="orthographicFront"/>
          <a:lightRig rig="chilly" dir="t"/>
        </a:scene3d>
        <a:sp3d z="-12700" extrusionH="1700" prstMaterial="dkEdge">
          <a:bevelT w="25400" h="6350" prst="artDeco"/>
          <a:bevelB w="0" h="0" prst="convex"/>
        </a:sp3d>
      </dgm:spPr>
      <dgm:t>
        <a:bodyPr/>
        <a:lstStyle/>
        <a:p>
          <a:r>
            <a:rPr lang="ru-RU" sz="10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ООО "НДУ - центр развития ребенка "ГУЛЛИВЕР"</a:t>
          </a:r>
          <a:endParaRPr lang="ru-RU" sz="10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D08031-3502-47E6-A1D1-0190B835721E}" type="parTrans" cxnId="{24F1B320-D558-4D5F-9386-B2C5AB677075}">
      <dgm:prSet/>
      <dgm:spPr/>
      <dgm:t>
        <a:bodyPr/>
        <a:lstStyle/>
        <a:p>
          <a:endParaRPr lang="ru-RU" sz="1000" b="0">
            <a:solidFill>
              <a:schemeClr val="tx1"/>
            </a:solidFill>
          </a:endParaRPr>
        </a:p>
      </dgm:t>
    </dgm:pt>
    <dgm:pt modelId="{891F94A1-FBBD-405C-9FC3-212405242DC5}" type="sibTrans" cxnId="{24F1B320-D558-4D5F-9386-B2C5AB677075}">
      <dgm:prSet/>
      <dgm:spPr/>
      <dgm:t>
        <a:bodyPr/>
        <a:lstStyle/>
        <a:p>
          <a:endParaRPr lang="ru-RU" sz="1000" b="0">
            <a:solidFill>
              <a:schemeClr val="tx1"/>
            </a:solidFill>
          </a:endParaRPr>
        </a:p>
      </dgm:t>
    </dgm:pt>
    <dgm:pt modelId="{A80C9BD6-5270-443E-989A-3C839DDBBC00}">
      <dgm:prSet phldrT="[Текст]" custT="1"/>
      <dgm:spPr>
        <a:scene3d>
          <a:camera prst="orthographicFront"/>
          <a:lightRig rig="chilly" dir="t"/>
        </a:scene3d>
        <a:sp3d z="-12700" extrusionH="1700" prstMaterial="dkEdge">
          <a:bevelT w="25400" h="6350" prst="artDeco"/>
          <a:bevelB w="0" h="0" prst="convex"/>
        </a:sp3d>
      </dgm:spPr>
      <dgm:t>
        <a:bodyPr/>
        <a:lstStyle/>
        <a:p>
          <a:r>
            <a:rPr lang="ru-RU" sz="1000" b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Некоммерческое партнерство "Центр временного пребывания детей"</a:t>
          </a:r>
          <a:endParaRPr lang="ru-RU" sz="10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2FAE7C-9E86-4F96-9633-00D7502762D3}" type="parTrans" cxnId="{081AEA78-2D12-43A9-B1BA-46D3193FBAAD}">
      <dgm:prSet/>
      <dgm:spPr/>
      <dgm:t>
        <a:bodyPr/>
        <a:lstStyle/>
        <a:p>
          <a:endParaRPr lang="ru-RU" sz="1000" b="0">
            <a:solidFill>
              <a:schemeClr val="tx1"/>
            </a:solidFill>
          </a:endParaRPr>
        </a:p>
      </dgm:t>
    </dgm:pt>
    <dgm:pt modelId="{A09BFC54-08FC-4065-9666-9230322870AF}" type="sibTrans" cxnId="{081AEA78-2D12-43A9-B1BA-46D3193FBAAD}">
      <dgm:prSet/>
      <dgm:spPr/>
      <dgm:t>
        <a:bodyPr/>
        <a:lstStyle/>
        <a:p>
          <a:endParaRPr lang="ru-RU" sz="1000" b="0">
            <a:solidFill>
              <a:schemeClr val="tx1"/>
            </a:solidFill>
          </a:endParaRPr>
        </a:p>
      </dgm:t>
    </dgm:pt>
    <dgm:pt modelId="{4D5242E6-358F-476D-ABE7-F9BD6F995B99}">
      <dgm:prSet phldrT="[Текст]" custT="1"/>
      <dgm:spPr>
        <a:scene3d>
          <a:camera prst="orthographicFront"/>
          <a:lightRig rig="chilly" dir="t"/>
        </a:scene3d>
        <a:sp3d z="-12700" extrusionH="1700" prstMaterial="dkEdge">
          <a:bevelT w="25400" h="6350" prst="artDeco"/>
          <a:bevelB w="0" h="0" prst="convex"/>
        </a:sp3d>
      </dgm:spPr>
      <dgm:t>
        <a:bodyPr/>
        <a:lstStyle/>
        <a:p>
          <a:r>
            <a:rPr lang="ru-RU" sz="1000" b="0" smtClean="0">
              <a:latin typeface="Times New Roman" panose="02020603050405020304" pitchFamily="18" charset="0"/>
              <a:cs typeface="Times New Roman" panose="02020603050405020304" pitchFamily="18" charset="0"/>
            </a:rPr>
            <a:t>ООО Малое инновационное предприятие "Центр развития талантов ребенка"</a:t>
          </a:r>
          <a:endParaRPr lang="ru-RU" sz="10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753CDD-83C8-430B-A014-B1C432AF4508}" type="parTrans" cxnId="{43AE24A3-9C61-4002-AC81-DB55FCA191E2}">
      <dgm:prSet/>
      <dgm:spPr/>
      <dgm:t>
        <a:bodyPr/>
        <a:lstStyle/>
        <a:p>
          <a:endParaRPr lang="ru-RU" sz="1000" b="0">
            <a:solidFill>
              <a:schemeClr val="tx1"/>
            </a:solidFill>
          </a:endParaRPr>
        </a:p>
      </dgm:t>
    </dgm:pt>
    <dgm:pt modelId="{E83E1E4F-F9C0-40DD-BD8B-80E33AB520F3}" type="sibTrans" cxnId="{43AE24A3-9C61-4002-AC81-DB55FCA191E2}">
      <dgm:prSet/>
      <dgm:spPr/>
      <dgm:t>
        <a:bodyPr/>
        <a:lstStyle/>
        <a:p>
          <a:endParaRPr lang="ru-RU" sz="1000" b="0">
            <a:solidFill>
              <a:schemeClr val="tx1"/>
            </a:solidFill>
          </a:endParaRPr>
        </a:p>
      </dgm:t>
    </dgm:pt>
    <dgm:pt modelId="{B0133BC5-5B74-4B0F-B51B-33E6C0A94A9B}">
      <dgm:prSet phldrT="[Текст]" custT="1"/>
      <dgm:spPr>
        <a:scene3d>
          <a:camera prst="orthographicFront"/>
          <a:lightRig rig="chilly" dir="t"/>
        </a:scene3d>
        <a:sp3d z="-12700" extrusionH="1700" prstMaterial="dkEdge">
          <a:bevelT w="25400" h="6350" prst="artDeco"/>
          <a:bevelB w="0" h="0" prst="convex"/>
        </a:sp3d>
      </dgm:spPr>
      <dgm:t>
        <a:bodyPr/>
        <a:lstStyle/>
        <a:p>
          <a:r>
            <a:rPr lang="ru-RU" sz="1000" b="0" smtClean="0">
              <a:latin typeface="Times New Roman" panose="02020603050405020304" pitchFamily="18" charset="0"/>
              <a:cs typeface="Times New Roman" panose="02020603050405020304" pitchFamily="18" charset="0"/>
            </a:rPr>
            <a:t>ООО "Счастливое детство"</a:t>
          </a:r>
          <a:endParaRPr lang="ru-RU" sz="10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7D547A-3483-4235-9454-870D7B7F5CC3}" type="parTrans" cxnId="{EF44E64A-5EA1-467E-966C-6A9B47D7EC63}">
      <dgm:prSet/>
      <dgm:spPr/>
      <dgm:t>
        <a:bodyPr/>
        <a:lstStyle/>
        <a:p>
          <a:endParaRPr lang="ru-RU" sz="1000" b="0">
            <a:solidFill>
              <a:schemeClr val="tx1"/>
            </a:solidFill>
          </a:endParaRPr>
        </a:p>
      </dgm:t>
    </dgm:pt>
    <dgm:pt modelId="{AB8232CC-2EB6-4239-9BF3-9C48C2BE3227}" type="sibTrans" cxnId="{EF44E64A-5EA1-467E-966C-6A9B47D7EC63}">
      <dgm:prSet/>
      <dgm:spPr/>
      <dgm:t>
        <a:bodyPr/>
        <a:lstStyle/>
        <a:p>
          <a:endParaRPr lang="ru-RU" sz="1000" b="0">
            <a:solidFill>
              <a:schemeClr val="tx1"/>
            </a:solidFill>
          </a:endParaRPr>
        </a:p>
      </dgm:t>
    </dgm:pt>
    <dgm:pt modelId="{CA143CFF-3643-4478-B5AB-0F30271BF54D}">
      <dgm:prSet phldrT="[Текст]" custT="1"/>
      <dgm:spPr>
        <a:scene3d>
          <a:camera prst="orthographicFront"/>
          <a:lightRig rig="chilly" dir="t"/>
        </a:scene3d>
        <a:sp3d z="-12700" extrusionH="1700" prstMaterial="dkEdge">
          <a:bevelT w="25400" h="6350" prst="artDeco"/>
          <a:bevelB w="0" h="0" prst="convex"/>
        </a:sp3d>
      </dgm:spPr>
      <dgm:t>
        <a:bodyPr/>
        <a:lstStyle/>
        <a:p>
          <a:r>
            <a:rPr lang="ru-RU" sz="1000" b="0" smtClean="0">
              <a:latin typeface="Times New Roman" panose="02020603050405020304" pitchFamily="18" charset="0"/>
              <a:cs typeface="Times New Roman" panose="02020603050405020304" pitchFamily="18" charset="0"/>
            </a:rPr>
            <a:t>ООО "Наш Малыш"</a:t>
          </a:r>
          <a:endParaRPr lang="ru-RU" sz="10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8D75E8-0E0C-45F7-BB1A-20B82F0E9798}" type="parTrans" cxnId="{2885B042-D7D9-454A-9AC3-DD528D10EEC8}">
      <dgm:prSet/>
      <dgm:spPr/>
      <dgm:t>
        <a:bodyPr/>
        <a:lstStyle/>
        <a:p>
          <a:endParaRPr lang="ru-RU" sz="1000" b="0">
            <a:solidFill>
              <a:schemeClr val="tx1"/>
            </a:solidFill>
          </a:endParaRPr>
        </a:p>
      </dgm:t>
    </dgm:pt>
    <dgm:pt modelId="{E3A718D4-52F4-4745-AD18-AC2DD638706D}" type="sibTrans" cxnId="{2885B042-D7D9-454A-9AC3-DD528D10EEC8}">
      <dgm:prSet/>
      <dgm:spPr/>
      <dgm:t>
        <a:bodyPr/>
        <a:lstStyle/>
        <a:p>
          <a:endParaRPr lang="ru-RU" sz="1000" b="0">
            <a:solidFill>
              <a:schemeClr val="tx1"/>
            </a:solidFill>
          </a:endParaRPr>
        </a:p>
      </dgm:t>
    </dgm:pt>
    <dgm:pt modelId="{132A54CF-8200-425D-B263-581BD1D0280C}">
      <dgm:prSet phldrT="[Текст]" custT="1"/>
      <dgm:spPr>
        <a:scene3d>
          <a:camera prst="orthographicFront"/>
          <a:lightRig rig="chilly" dir="t"/>
        </a:scene3d>
        <a:sp3d>
          <a:bevelT w="114300" prst="hardEdge"/>
        </a:sp3d>
      </dgm:spPr>
      <dgm:t>
        <a:bodyPr/>
        <a:lstStyle/>
        <a:p>
          <a:pPr algn="ctr"/>
          <a:r>
            <a:rPr lang="ru-RU" sz="10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9 учреждений среднего профессионального образования</a:t>
          </a:r>
          <a:endParaRPr lang="ru-RU" sz="10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D9852C-71C7-4744-9CE8-4EB7E08FF509}" type="parTrans" cxnId="{EA49F720-3956-4956-8CCF-581846B9DF0D}">
      <dgm:prSet/>
      <dgm:spPr/>
      <dgm:t>
        <a:bodyPr/>
        <a:lstStyle/>
        <a:p>
          <a:endParaRPr lang="ru-RU" sz="1000" b="0">
            <a:solidFill>
              <a:schemeClr val="tx1"/>
            </a:solidFill>
          </a:endParaRPr>
        </a:p>
      </dgm:t>
    </dgm:pt>
    <dgm:pt modelId="{653E5176-C92A-4F1B-A925-D76E4166F94C}" type="sibTrans" cxnId="{EA49F720-3956-4956-8CCF-581846B9DF0D}">
      <dgm:prSet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ru-RU" sz="1000" b="0">
            <a:solidFill>
              <a:schemeClr val="tx1"/>
            </a:solidFill>
          </a:endParaRPr>
        </a:p>
      </dgm:t>
    </dgm:pt>
    <dgm:pt modelId="{C35B0468-128D-44F3-85E8-78C9203219DF}">
      <dgm:prSet phldrT="[Текст]" custT="1"/>
      <dgm:spPr>
        <a:scene3d>
          <a:camera prst="orthographicFront"/>
          <a:lightRig rig="chilly" dir="t"/>
        </a:scene3d>
        <a:sp3d z="-12700" extrusionH="1700" prstMaterial="dkEdge">
          <a:bevelT w="25400" h="6350" prst="artDeco"/>
          <a:bevelB w="0" h="0" prst="convex"/>
        </a:sp3d>
      </dgm:spPr>
      <dgm:t>
        <a:bodyPr/>
        <a:lstStyle/>
        <a:p>
          <a:r>
            <a:rPr lang="ru-RU" sz="1000" b="0" smtClean="0">
              <a:latin typeface="Times New Roman" panose="02020603050405020304" pitchFamily="18" charset="0"/>
              <a:cs typeface="Times New Roman" panose="02020603050405020304" pitchFamily="18" charset="0"/>
            </a:rPr>
            <a:t> Сургутский профессиональный колледж</a:t>
          </a:r>
          <a:endParaRPr lang="ru-RU" sz="10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D55B30-54EE-4091-A823-056DADEFD8E6}" type="parTrans" cxnId="{BFE6C812-EE9E-4082-A63B-D80A875CC510}">
      <dgm:prSet/>
      <dgm:spPr/>
      <dgm:t>
        <a:bodyPr/>
        <a:lstStyle/>
        <a:p>
          <a:endParaRPr lang="ru-RU" sz="1000" b="0">
            <a:solidFill>
              <a:schemeClr val="tx1"/>
            </a:solidFill>
          </a:endParaRPr>
        </a:p>
      </dgm:t>
    </dgm:pt>
    <dgm:pt modelId="{CD7CAE2F-EEE7-4D4A-ACE3-76167EAF15BE}" type="sibTrans" cxnId="{BFE6C812-EE9E-4082-A63B-D80A875CC510}">
      <dgm:prSet/>
      <dgm:spPr/>
      <dgm:t>
        <a:bodyPr/>
        <a:lstStyle/>
        <a:p>
          <a:endParaRPr lang="ru-RU" sz="1000" b="0">
            <a:solidFill>
              <a:schemeClr val="tx1"/>
            </a:solidFill>
          </a:endParaRPr>
        </a:p>
      </dgm:t>
    </dgm:pt>
    <dgm:pt modelId="{52F80AA2-1C0D-4AB9-A9B6-E368DD92FFC8}">
      <dgm:prSet phldrT="[Текст]" custT="1"/>
      <dgm:spPr>
        <a:scene3d>
          <a:camera prst="orthographicFront"/>
          <a:lightRig rig="chilly" dir="t"/>
        </a:scene3d>
        <a:sp3d z="-12700" extrusionH="1700" prstMaterial="dkEdge">
          <a:bevelT w="25400" h="6350" prst="artDeco"/>
          <a:bevelB w="0" h="0" prst="convex"/>
        </a:sp3d>
      </dgm:spPr>
      <dgm:t>
        <a:bodyPr/>
        <a:lstStyle/>
        <a:p>
          <a:r>
            <a:rPr lang="ru-RU" sz="1000" b="0" smtClean="0">
              <a:latin typeface="Times New Roman" panose="02020603050405020304" pitchFamily="18" charset="0"/>
              <a:cs typeface="Times New Roman" panose="02020603050405020304" pitchFamily="18" charset="0"/>
            </a:rPr>
            <a:t> Сургутский медицинский колледж</a:t>
          </a:r>
          <a:endParaRPr lang="ru-RU" sz="10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F42028-70D2-4144-94D0-DBD8D1E290F5}" type="parTrans" cxnId="{00E8A003-F5E6-4E1C-B00D-197E4A4EE290}">
      <dgm:prSet/>
      <dgm:spPr/>
      <dgm:t>
        <a:bodyPr/>
        <a:lstStyle/>
        <a:p>
          <a:endParaRPr lang="ru-RU" sz="1000" b="0">
            <a:solidFill>
              <a:schemeClr val="tx1"/>
            </a:solidFill>
          </a:endParaRPr>
        </a:p>
      </dgm:t>
    </dgm:pt>
    <dgm:pt modelId="{4DE191FF-9D9E-4701-9BAD-92901E7A618E}" type="sibTrans" cxnId="{00E8A003-F5E6-4E1C-B00D-197E4A4EE290}">
      <dgm:prSet/>
      <dgm:spPr/>
      <dgm:t>
        <a:bodyPr/>
        <a:lstStyle/>
        <a:p>
          <a:endParaRPr lang="ru-RU" sz="1000" b="0">
            <a:solidFill>
              <a:schemeClr val="tx1"/>
            </a:solidFill>
          </a:endParaRPr>
        </a:p>
      </dgm:t>
    </dgm:pt>
    <dgm:pt modelId="{92F2F8E9-0B37-425A-8D25-8E1278E2FE75}">
      <dgm:prSet phldrT="[Текст]" custT="1"/>
      <dgm:spPr>
        <a:scene3d>
          <a:camera prst="orthographicFront"/>
          <a:lightRig rig="chilly" dir="t"/>
        </a:scene3d>
        <a:sp3d z="-12700" extrusionH="1700" prstMaterial="dkEdge">
          <a:bevelT w="25400" h="6350" prst="artDeco"/>
          <a:bevelB w="0" h="0" prst="convex"/>
        </a:sp3d>
      </dgm:spPr>
      <dgm:t>
        <a:bodyPr/>
        <a:lstStyle/>
        <a:p>
          <a:r>
            <a:rPr lang="ru-RU" sz="1000" b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Сургутский музыкальный колледж</a:t>
          </a:r>
          <a:endParaRPr lang="ru-RU" sz="10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9854EC-2F52-4018-9342-C728EFB092A5}" type="parTrans" cxnId="{76475AD0-4D71-4A89-8898-0F94F512DCE8}">
      <dgm:prSet/>
      <dgm:spPr/>
      <dgm:t>
        <a:bodyPr/>
        <a:lstStyle/>
        <a:p>
          <a:endParaRPr lang="ru-RU" sz="1000" b="0">
            <a:solidFill>
              <a:schemeClr val="tx1"/>
            </a:solidFill>
          </a:endParaRPr>
        </a:p>
      </dgm:t>
    </dgm:pt>
    <dgm:pt modelId="{92728E75-3248-404F-ADA0-5E0489431DB0}" type="sibTrans" cxnId="{76475AD0-4D71-4A89-8898-0F94F512DCE8}">
      <dgm:prSet/>
      <dgm:spPr/>
      <dgm:t>
        <a:bodyPr/>
        <a:lstStyle/>
        <a:p>
          <a:endParaRPr lang="ru-RU" sz="1000" b="0">
            <a:solidFill>
              <a:schemeClr val="tx1"/>
            </a:solidFill>
          </a:endParaRPr>
        </a:p>
      </dgm:t>
    </dgm:pt>
    <dgm:pt modelId="{16E108A2-BB5D-4E4B-B988-CA6404C859E7}">
      <dgm:prSet phldrT="[Текст]" custT="1"/>
      <dgm:spPr>
        <a:scene3d>
          <a:camera prst="orthographicFront"/>
          <a:lightRig rig="chilly" dir="t"/>
        </a:scene3d>
        <a:sp3d z="-12700" extrusionH="1700" prstMaterial="dkEdge">
          <a:bevelT w="25400" h="6350" prst="artDeco"/>
          <a:bevelB w="0" h="0" prst="convex"/>
        </a:sp3d>
      </dgm:spPr>
      <dgm:t>
        <a:bodyPr/>
        <a:lstStyle/>
        <a:p>
          <a:r>
            <a:rPr lang="ru-RU" sz="1000" b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Сургутский профессиональный колледж русской культуры им. Знаменского</a:t>
          </a:r>
          <a:endParaRPr lang="ru-RU" sz="10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2D2D9C-64D2-4B64-B7B2-E8CFA1D1BFF3}" type="parTrans" cxnId="{9F28536D-ED26-47FE-B6DA-B4BAB32CE2A6}">
      <dgm:prSet/>
      <dgm:spPr/>
      <dgm:t>
        <a:bodyPr/>
        <a:lstStyle/>
        <a:p>
          <a:endParaRPr lang="ru-RU" sz="1000" b="0">
            <a:solidFill>
              <a:schemeClr val="tx1"/>
            </a:solidFill>
          </a:endParaRPr>
        </a:p>
      </dgm:t>
    </dgm:pt>
    <dgm:pt modelId="{35081FD1-D7B5-42B5-BC81-35760BB82D1F}" type="sibTrans" cxnId="{9F28536D-ED26-47FE-B6DA-B4BAB32CE2A6}">
      <dgm:prSet/>
      <dgm:spPr/>
      <dgm:t>
        <a:bodyPr/>
        <a:lstStyle/>
        <a:p>
          <a:endParaRPr lang="ru-RU" sz="1000" b="0">
            <a:solidFill>
              <a:schemeClr val="tx1"/>
            </a:solidFill>
          </a:endParaRPr>
        </a:p>
      </dgm:t>
    </dgm:pt>
    <dgm:pt modelId="{CFE34282-643A-4C68-9CCA-F699F730A0BC}">
      <dgm:prSet phldrT="[Текст]" custT="1"/>
      <dgm:spPr>
        <a:scene3d>
          <a:camera prst="orthographicFront"/>
          <a:lightRig rig="chilly" dir="t"/>
        </a:scene3d>
        <a:sp3d z="-12700" extrusionH="1700" prstMaterial="dkEdge">
          <a:bevelT w="25400" h="6350" prst="artDeco"/>
          <a:bevelB w="0" h="0" prst="convex"/>
        </a:sp3d>
      </dgm:spPr>
      <dgm:t>
        <a:bodyPr/>
        <a:lstStyle/>
        <a:p>
          <a:r>
            <a:rPr lang="ru-RU" sz="1000" b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Сургутский нефтяной техникум - филиал ГОУ ВПО "Югорский государственный университет"</a:t>
          </a:r>
          <a:endParaRPr lang="ru-RU" sz="10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80846E-D4CA-45E4-A6F6-1BA3A4842CBF}" type="parTrans" cxnId="{994DBFE1-0FA4-4001-B11A-9986A4B8BDDA}">
      <dgm:prSet/>
      <dgm:spPr/>
      <dgm:t>
        <a:bodyPr/>
        <a:lstStyle/>
        <a:p>
          <a:endParaRPr lang="ru-RU" sz="1000" b="0">
            <a:solidFill>
              <a:schemeClr val="tx1"/>
            </a:solidFill>
          </a:endParaRPr>
        </a:p>
      </dgm:t>
    </dgm:pt>
    <dgm:pt modelId="{66F6DC2B-68AF-441F-B8C5-CDD41EAD7BD3}" type="sibTrans" cxnId="{994DBFE1-0FA4-4001-B11A-9986A4B8BDDA}">
      <dgm:prSet/>
      <dgm:spPr/>
      <dgm:t>
        <a:bodyPr/>
        <a:lstStyle/>
        <a:p>
          <a:endParaRPr lang="ru-RU" sz="1000" b="0">
            <a:solidFill>
              <a:schemeClr val="tx1"/>
            </a:solidFill>
          </a:endParaRPr>
        </a:p>
      </dgm:t>
    </dgm:pt>
    <dgm:pt modelId="{8D46BCB4-3511-48B2-A41F-13D86A3F291F}">
      <dgm:prSet phldrT="[Текст]" custT="1"/>
      <dgm:spPr>
        <a:scene3d>
          <a:camera prst="orthographicFront"/>
          <a:lightRig rig="chilly" dir="t"/>
        </a:scene3d>
        <a:sp3d z="-12700" extrusionH="1700" prstMaterial="dkEdge">
          <a:bevelT w="25400" h="6350" prst="artDeco"/>
          <a:bevelB w="0" h="0" prst="convex"/>
        </a:sp3d>
      </dgm:spPr>
      <dgm:t>
        <a:bodyPr/>
        <a:lstStyle/>
        <a:p>
          <a:r>
            <a:rPr lang="ru-RU" sz="1000" b="0" smtClean="0">
              <a:latin typeface="Times New Roman" panose="02020603050405020304" pitchFamily="18" charset="0"/>
              <a:cs typeface="Times New Roman" panose="02020603050405020304" pitchFamily="18" charset="0"/>
            </a:rPr>
            <a:t>АНПОО "Сургутский институт экономики , управления и права"</a:t>
          </a:r>
          <a:endParaRPr lang="ru-RU" sz="10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C76F1E-7CDC-4560-99F5-EF0C7CE3C4BB}" type="parTrans" cxnId="{087D194A-7D35-41EF-A7F1-49F1AC6014F2}">
      <dgm:prSet/>
      <dgm:spPr/>
      <dgm:t>
        <a:bodyPr/>
        <a:lstStyle/>
        <a:p>
          <a:endParaRPr lang="ru-RU" sz="1000" b="0">
            <a:solidFill>
              <a:schemeClr val="tx1"/>
            </a:solidFill>
          </a:endParaRPr>
        </a:p>
      </dgm:t>
    </dgm:pt>
    <dgm:pt modelId="{2CCEC61E-BA0F-4964-B603-8F975326005C}" type="sibTrans" cxnId="{087D194A-7D35-41EF-A7F1-49F1AC6014F2}">
      <dgm:prSet/>
      <dgm:spPr/>
      <dgm:t>
        <a:bodyPr/>
        <a:lstStyle/>
        <a:p>
          <a:endParaRPr lang="ru-RU" sz="1000" b="0">
            <a:solidFill>
              <a:schemeClr val="tx1"/>
            </a:solidFill>
          </a:endParaRPr>
        </a:p>
      </dgm:t>
    </dgm:pt>
    <dgm:pt modelId="{5130E616-244B-4446-A7A4-B2FF6ADFB879}">
      <dgm:prSet phldrT="[Текст]" custT="1"/>
      <dgm:spPr>
        <a:scene3d>
          <a:camera prst="orthographicFront"/>
          <a:lightRig rig="chilly" dir="t"/>
        </a:scene3d>
        <a:sp3d z="-12700" extrusionH="1700" prstMaterial="dkEdge">
          <a:bevelT w="25400" h="6350" prst="artDeco"/>
          <a:bevelB w="0" h="0" prst="convex"/>
        </a:sp3d>
      </dgm:spPr>
      <dgm:t>
        <a:bodyPr/>
        <a:lstStyle/>
        <a:p>
          <a:r>
            <a:rPr lang="ru-RU" sz="1000" b="0" smtClean="0">
              <a:latin typeface="Times New Roman" panose="02020603050405020304" pitchFamily="18" charset="0"/>
              <a:cs typeface="Times New Roman" panose="02020603050405020304" pitchFamily="18" charset="0"/>
            </a:rPr>
            <a:t>3 филиала средних специальных учебных заведений</a:t>
          </a:r>
          <a:endParaRPr lang="ru-RU" sz="10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5B3ED2-6FDE-4112-85ED-322FEE69B21F}" type="parTrans" cxnId="{458B2C0A-2D2C-45F5-AC81-0B0C1AF67684}">
      <dgm:prSet/>
      <dgm:spPr/>
      <dgm:t>
        <a:bodyPr/>
        <a:lstStyle/>
        <a:p>
          <a:endParaRPr lang="ru-RU" sz="1000" b="0">
            <a:solidFill>
              <a:schemeClr val="tx1"/>
            </a:solidFill>
          </a:endParaRPr>
        </a:p>
      </dgm:t>
    </dgm:pt>
    <dgm:pt modelId="{138AA1E7-A4AE-4FED-A322-A364A2A4C7A8}" type="sibTrans" cxnId="{458B2C0A-2D2C-45F5-AC81-0B0C1AF67684}">
      <dgm:prSet/>
      <dgm:spPr/>
      <dgm:t>
        <a:bodyPr/>
        <a:lstStyle/>
        <a:p>
          <a:endParaRPr lang="ru-RU" sz="1000" b="0">
            <a:solidFill>
              <a:schemeClr val="tx1"/>
            </a:solidFill>
          </a:endParaRPr>
        </a:p>
      </dgm:t>
    </dgm:pt>
    <dgm:pt modelId="{F4D84E55-450D-4C09-AC37-0D937F0C2D2D}">
      <dgm:prSet phldrT="[Текст]" custT="1"/>
      <dgm:spPr>
        <a:scene3d>
          <a:camera prst="orthographicFront"/>
          <a:lightRig rig="chilly" dir="t"/>
        </a:scene3d>
        <a:sp3d>
          <a:bevelT w="114300" prst="hardEdge"/>
        </a:sp3d>
      </dgm:spPr>
      <dgm:t>
        <a:bodyPr/>
        <a:lstStyle/>
        <a:p>
          <a:pPr algn="ctr"/>
          <a:r>
            <a:rPr lang="ru-RU" sz="1000" b="0" smtClean="0">
              <a:latin typeface="Times New Roman" panose="02020603050405020304" pitchFamily="18" charset="0"/>
              <a:cs typeface="Times New Roman" panose="02020603050405020304" pitchFamily="18" charset="0"/>
            </a:rPr>
            <a:t>   5 учреждений высшего    профессионального образования</a:t>
          </a:r>
          <a:endParaRPr lang="ru-RU" sz="10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FB85D5-3C89-4229-8C9E-02349F9C0B95}" type="parTrans" cxnId="{0C7C0A57-1EDD-41C4-AFB9-0BA43E7E1209}">
      <dgm:prSet/>
      <dgm:spPr/>
      <dgm:t>
        <a:bodyPr/>
        <a:lstStyle/>
        <a:p>
          <a:endParaRPr lang="ru-RU" sz="1000" b="0">
            <a:solidFill>
              <a:schemeClr val="tx1"/>
            </a:solidFill>
          </a:endParaRPr>
        </a:p>
      </dgm:t>
    </dgm:pt>
    <dgm:pt modelId="{0A892A4E-8350-49CC-9BFE-3BB6D735F0CF}" type="sibTrans" cxnId="{0C7C0A57-1EDD-41C4-AFB9-0BA43E7E1209}">
      <dgm:prSet/>
      <dgm:spPr/>
      <dgm:t>
        <a:bodyPr/>
        <a:lstStyle/>
        <a:p>
          <a:endParaRPr lang="ru-RU" sz="1000" b="0">
            <a:solidFill>
              <a:schemeClr val="tx1"/>
            </a:solidFill>
          </a:endParaRPr>
        </a:p>
      </dgm:t>
    </dgm:pt>
    <dgm:pt modelId="{F4CE298B-761A-4424-85B3-9D4EB9373F66}">
      <dgm:prSet phldrT="[Текст]" custT="1"/>
      <dgm:spPr>
        <a:scene3d>
          <a:camera prst="orthographicFront"/>
          <a:lightRig rig="chilly" dir="t"/>
        </a:scene3d>
        <a:sp3d z="-12700" extrusionH="1700" prstMaterial="dkEdge">
          <a:bevelT w="25400" h="6350" prst="artDeco"/>
          <a:bevelB w="0" h="0" prst="convex"/>
        </a:sp3d>
      </dgm:spPr>
      <dgm:t>
        <a:bodyPr/>
        <a:lstStyle/>
        <a:p>
          <a:r>
            <a:rPr lang="ru-RU" sz="900" b="0" smtClean="0">
              <a:latin typeface="Times New Roman" panose="02020603050405020304" pitchFamily="18" charset="0"/>
              <a:cs typeface="Times New Roman" panose="02020603050405020304" pitchFamily="18" charset="0"/>
            </a:rPr>
            <a:t> Сургсткий государственный университет ХМАО-Югры</a:t>
          </a:r>
          <a:endParaRPr lang="ru-RU" sz="9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3F7EC3-02C2-48C3-B919-ACDE4A5C80AF}" type="parTrans" cxnId="{C65C83FF-4415-4ABB-A56C-B29665198569}">
      <dgm:prSet/>
      <dgm:spPr/>
      <dgm:t>
        <a:bodyPr/>
        <a:lstStyle/>
        <a:p>
          <a:endParaRPr lang="ru-RU" sz="1000" b="0">
            <a:solidFill>
              <a:schemeClr val="tx1"/>
            </a:solidFill>
          </a:endParaRPr>
        </a:p>
      </dgm:t>
    </dgm:pt>
    <dgm:pt modelId="{1D0B0483-B1DB-4D65-AA36-A0D473CF0F05}" type="sibTrans" cxnId="{C65C83FF-4415-4ABB-A56C-B29665198569}">
      <dgm:prSet/>
      <dgm:spPr/>
      <dgm:t>
        <a:bodyPr/>
        <a:lstStyle/>
        <a:p>
          <a:endParaRPr lang="ru-RU" sz="1000" b="0">
            <a:solidFill>
              <a:schemeClr val="tx1"/>
            </a:solidFill>
          </a:endParaRPr>
        </a:p>
      </dgm:t>
    </dgm:pt>
    <dgm:pt modelId="{D38FD29E-1118-40DC-AB6D-003DC37E136A}">
      <dgm:prSet phldrT="[Текст]" custT="1"/>
      <dgm:spPr>
        <a:scene3d>
          <a:camera prst="orthographicFront"/>
          <a:lightRig rig="chilly" dir="t"/>
        </a:scene3d>
        <a:sp3d z="-12700" extrusionH="1700" prstMaterial="dkEdge">
          <a:bevelT w="25400" h="6350" prst="artDeco"/>
          <a:bevelB w="0" h="0" prst="convex"/>
        </a:sp3d>
      </dgm:spPr>
      <dgm:t>
        <a:bodyPr/>
        <a:lstStyle/>
        <a:p>
          <a:r>
            <a:rPr lang="ru-RU" sz="900" b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Сургутский педагогический университет</a:t>
          </a:r>
          <a:endParaRPr lang="ru-RU" sz="9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B5BB2A-AE87-4357-877E-F40E1D95CF73}" type="parTrans" cxnId="{F96626FF-2C8D-4FA8-ABC7-0DA2A2DEF571}">
      <dgm:prSet/>
      <dgm:spPr/>
      <dgm:t>
        <a:bodyPr/>
        <a:lstStyle/>
        <a:p>
          <a:endParaRPr lang="ru-RU" sz="1000" b="0">
            <a:solidFill>
              <a:schemeClr val="tx1"/>
            </a:solidFill>
          </a:endParaRPr>
        </a:p>
      </dgm:t>
    </dgm:pt>
    <dgm:pt modelId="{669BB9EB-D968-4C4D-9070-195689466E1A}" type="sibTrans" cxnId="{F96626FF-2C8D-4FA8-ABC7-0DA2A2DEF571}">
      <dgm:prSet/>
      <dgm:spPr/>
      <dgm:t>
        <a:bodyPr/>
        <a:lstStyle/>
        <a:p>
          <a:endParaRPr lang="ru-RU" sz="1000" b="0">
            <a:solidFill>
              <a:schemeClr val="tx1"/>
            </a:solidFill>
          </a:endParaRPr>
        </a:p>
      </dgm:t>
    </dgm:pt>
    <dgm:pt modelId="{384D6D8B-1CED-4096-A158-97805740F89A}">
      <dgm:prSet phldrT="[Текст]" custT="1"/>
      <dgm:spPr>
        <a:scene3d>
          <a:camera prst="orthographicFront"/>
          <a:lightRig rig="chilly" dir="t"/>
        </a:scene3d>
        <a:sp3d z="-12700" extrusionH="1700" prstMaterial="dkEdge">
          <a:bevelT w="25400" h="6350" prst="artDeco"/>
          <a:bevelB w="0" h="0" prst="convex"/>
        </a:sp3d>
      </dgm:spPr>
      <dgm:t>
        <a:bodyPr/>
        <a:lstStyle/>
        <a:p>
          <a:r>
            <a:rPr lang="ru-RU" sz="900" b="0" smtClean="0">
              <a:latin typeface="Times New Roman" panose="02020603050405020304" pitchFamily="18" charset="0"/>
              <a:cs typeface="Times New Roman" panose="02020603050405020304" pitchFamily="18" charset="0"/>
            </a:rPr>
            <a:t>Частное образовательное учреждение ВПО "Сургутский институт мировой экономики и бизнеса "Планета"</a:t>
          </a:r>
          <a:endParaRPr lang="ru-RU" sz="9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57D6CA-5CC4-4436-BE8A-23534ADBF36E}" type="parTrans" cxnId="{1C0675FD-471A-4D3F-A6B9-D64C55505212}">
      <dgm:prSet/>
      <dgm:spPr/>
      <dgm:t>
        <a:bodyPr/>
        <a:lstStyle/>
        <a:p>
          <a:endParaRPr lang="ru-RU" sz="1000" b="0">
            <a:solidFill>
              <a:schemeClr val="tx1"/>
            </a:solidFill>
          </a:endParaRPr>
        </a:p>
      </dgm:t>
    </dgm:pt>
    <dgm:pt modelId="{C3B1DA51-A00C-46CA-918D-0AD6E51CA408}" type="sibTrans" cxnId="{1C0675FD-471A-4D3F-A6B9-D64C55505212}">
      <dgm:prSet/>
      <dgm:spPr/>
      <dgm:t>
        <a:bodyPr/>
        <a:lstStyle/>
        <a:p>
          <a:endParaRPr lang="ru-RU" sz="1000" b="0">
            <a:solidFill>
              <a:schemeClr val="tx1"/>
            </a:solidFill>
          </a:endParaRPr>
        </a:p>
      </dgm:t>
    </dgm:pt>
    <dgm:pt modelId="{C70E3BBD-970A-475B-82A8-012AA516AAC2}">
      <dgm:prSet phldrT="[Текст]" custT="1"/>
      <dgm:spPr>
        <a:scene3d>
          <a:camera prst="orthographicFront"/>
          <a:lightRig rig="chilly" dir="t"/>
        </a:scene3d>
        <a:sp3d z="-12700" extrusionH="1700" prstMaterial="dkEdge">
          <a:bevelT w="25400" h="6350" prst="artDeco"/>
          <a:bevelB w="0" h="0" prst="convex"/>
        </a:sp3d>
      </dgm:spPr>
      <dgm:t>
        <a:bodyPr/>
        <a:lstStyle/>
        <a:p>
          <a:r>
            <a:rPr lang="ru-RU" sz="9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Сургутский институт нефти и газа (филиал) федерального государственного бюджетного образовательного учреждения высшего образования «Тюменский индустриальный университет»</a:t>
          </a:r>
          <a:endParaRPr lang="ru-RU" sz="9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D192C9-37C8-44F1-B934-23F1861D7EDD}" type="parTrans" cxnId="{76F37671-1A84-46E0-8106-35D10D753D6B}">
      <dgm:prSet/>
      <dgm:spPr/>
      <dgm:t>
        <a:bodyPr/>
        <a:lstStyle/>
        <a:p>
          <a:endParaRPr lang="ru-RU" sz="1000" b="0">
            <a:solidFill>
              <a:schemeClr val="tx1"/>
            </a:solidFill>
          </a:endParaRPr>
        </a:p>
      </dgm:t>
    </dgm:pt>
    <dgm:pt modelId="{3323A85A-51F7-4589-B066-FA1C7A7B114D}" type="sibTrans" cxnId="{76F37671-1A84-46E0-8106-35D10D753D6B}">
      <dgm:prSet/>
      <dgm:spPr/>
      <dgm:t>
        <a:bodyPr/>
        <a:lstStyle/>
        <a:p>
          <a:endParaRPr lang="ru-RU" sz="1000" b="0">
            <a:solidFill>
              <a:schemeClr val="tx1"/>
            </a:solidFill>
          </a:endParaRPr>
        </a:p>
      </dgm:t>
    </dgm:pt>
    <dgm:pt modelId="{3AFF4D70-B9B6-49BF-93FB-34F94CB0C332}">
      <dgm:prSet phldrT="[Текст]" custT="1"/>
      <dgm:spPr>
        <a:scene3d>
          <a:camera prst="orthographicFront"/>
          <a:lightRig rig="chilly" dir="t"/>
        </a:scene3d>
        <a:sp3d z="-12700" extrusionH="1700" prstMaterial="dkEdge">
          <a:bevelT w="25400" h="6350" prst="artDeco"/>
          <a:bevelB w="0" h="0" prst="convex"/>
        </a:sp3d>
      </dgm:spPr>
      <dgm:t>
        <a:bodyPr/>
        <a:lstStyle/>
        <a:p>
          <a:endParaRPr lang="ru-RU" sz="9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7E882F-6405-4413-920A-0E479116FC75}" type="parTrans" cxnId="{E457CA5E-3AAF-4B5E-BE2B-5BC2E02A3BD9}">
      <dgm:prSet/>
      <dgm:spPr/>
      <dgm:t>
        <a:bodyPr/>
        <a:lstStyle/>
        <a:p>
          <a:endParaRPr lang="ru-RU"/>
        </a:p>
      </dgm:t>
    </dgm:pt>
    <dgm:pt modelId="{C4CA0964-FEF9-41AC-AF39-108D72DDE0F7}" type="sibTrans" cxnId="{E457CA5E-3AAF-4B5E-BE2B-5BC2E02A3BD9}">
      <dgm:prSet/>
      <dgm:spPr/>
      <dgm:t>
        <a:bodyPr/>
        <a:lstStyle/>
        <a:p>
          <a:endParaRPr lang="ru-RU"/>
        </a:p>
      </dgm:t>
    </dgm:pt>
    <dgm:pt modelId="{6E4C499E-8174-4A66-A146-854A78363E79}">
      <dgm:prSet phldrT="[Текст]" custT="1"/>
      <dgm:spPr>
        <a:scene3d>
          <a:camera prst="orthographicFront"/>
          <a:lightRig rig="chilly" dir="t"/>
        </a:scene3d>
        <a:sp3d z="-12700" extrusionH="1700" prstMaterial="dkEdge">
          <a:bevelT w="25400" h="6350" prst="artDeco"/>
          <a:bevelB w="0" h="0" prst="convex"/>
        </a:sp3d>
      </dgm:spPr>
      <dgm:t>
        <a:bodyPr/>
        <a:lstStyle/>
        <a:p>
          <a:r>
            <a:rPr lang="ru-RU" sz="9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Сургутский институт экономики, управления и права (филиал) ФГАОУВО «Тюменский государственный университет»</a:t>
          </a:r>
          <a:endParaRPr lang="ru-RU" sz="9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808940-CC32-497E-B6AC-D300E797A4F6}" type="parTrans" cxnId="{50AB9FCE-F36D-437F-A224-867551A262F4}">
      <dgm:prSet/>
      <dgm:spPr/>
      <dgm:t>
        <a:bodyPr/>
        <a:lstStyle/>
        <a:p>
          <a:endParaRPr lang="ru-RU"/>
        </a:p>
      </dgm:t>
    </dgm:pt>
    <dgm:pt modelId="{951611D9-7EFB-4778-ACE5-1469F3F81B8B}" type="sibTrans" cxnId="{50AB9FCE-F36D-437F-A224-867551A262F4}">
      <dgm:prSet/>
      <dgm:spPr/>
      <dgm:t>
        <a:bodyPr/>
        <a:lstStyle/>
        <a:p>
          <a:endParaRPr lang="ru-RU"/>
        </a:p>
      </dgm:t>
    </dgm:pt>
    <dgm:pt modelId="{8C7345B6-6747-4E3F-92C6-3AF0C6E7AB7C}" type="pres">
      <dgm:prSet presAssocID="{9111CA41-C4BB-41AA-9D50-F4521AE81246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DA4D162-9DAC-4796-8FF1-0634C11E9DF0}" type="pres">
      <dgm:prSet presAssocID="{EA8EC8E2-27F3-48ED-AF5B-CF9E8063C897}" presName="comp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ru-RU"/>
        </a:p>
      </dgm:t>
    </dgm:pt>
    <dgm:pt modelId="{F43C7409-B400-4070-85EE-2BFC600809AA}" type="pres">
      <dgm:prSet presAssocID="{EA8EC8E2-27F3-48ED-AF5B-CF9E8063C897}" presName="childRect" presStyleLbl="bg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F54536-3DA1-4E49-8DF9-FDB96F32D860}" type="pres">
      <dgm:prSet presAssocID="{EA8EC8E2-27F3-48ED-AF5B-CF9E8063C89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CC16AF-752D-4D95-8064-630908524790}" type="pres">
      <dgm:prSet presAssocID="{EA8EC8E2-27F3-48ED-AF5B-CF9E8063C897}" presName="parentRect" presStyleLbl="alignNode1" presStyleIdx="0" presStyleCnt="6"/>
      <dgm:spPr/>
      <dgm:t>
        <a:bodyPr/>
        <a:lstStyle/>
        <a:p>
          <a:endParaRPr lang="ru-RU"/>
        </a:p>
      </dgm:t>
    </dgm:pt>
    <dgm:pt modelId="{7FBDF251-975B-4C33-B122-FDA03CCB97EC}" type="pres">
      <dgm:prSet presAssocID="{EA8EC8E2-27F3-48ED-AF5B-CF9E8063C897}" presName="adorn" presStyleLbl="fgAccFollowNode1" presStyleIdx="0" presStyleCnt="6"/>
      <dgm:spPr>
        <a:scene3d>
          <a:camera prst="orthographicFront"/>
          <a:lightRig rig="chilly" dir="t"/>
        </a:scene3d>
        <a:sp3d z="12700" extrusionH="1700" prstMaterial="dkEdge">
          <a:bevelT w="25400" h="6350" prst="artDeco"/>
          <a:bevelB w="0" h="0" prst="convex"/>
        </a:sp3d>
      </dgm:spPr>
      <dgm:t>
        <a:bodyPr/>
        <a:lstStyle/>
        <a:p>
          <a:endParaRPr lang="ru-RU"/>
        </a:p>
      </dgm:t>
    </dgm:pt>
    <dgm:pt modelId="{496DBB7A-514E-4F87-8615-1BBD5DE7113C}" type="pres">
      <dgm:prSet presAssocID="{67DC9A7C-6C65-4AFD-9380-5DE6C447D93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621E16A-CC71-4794-95F9-1C76A6C24EDE}" type="pres">
      <dgm:prSet presAssocID="{786478DB-AFCC-43FD-9DE9-17DFBA4FC958}" presName="comp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ru-RU"/>
        </a:p>
      </dgm:t>
    </dgm:pt>
    <dgm:pt modelId="{49B4631F-D40C-4DD5-AFF6-35823F736219}" type="pres">
      <dgm:prSet presAssocID="{786478DB-AFCC-43FD-9DE9-17DFBA4FC958}" presName="childRect" presStyleLbl="bg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339BC3-2D5E-4132-A779-1D56E08B7D48}" type="pres">
      <dgm:prSet presAssocID="{786478DB-AFCC-43FD-9DE9-17DFBA4FC958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32E212-334A-41DA-A762-C933B9409CDE}" type="pres">
      <dgm:prSet presAssocID="{786478DB-AFCC-43FD-9DE9-17DFBA4FC958}" presName="parentRect" presStyleLbl="alignNode1" presStyleIdx="1" presStyleCnt="6"/>
      <dgm:spPr/>
      <dgm:t>
        <a:bodyPr/>
        <a:lstStyle/>
        <a:p>
          <a:endParaRPr lang="ru-RU"/>
        </a:p>
      </dgm:t>
    </dgm:pt>
    <dgm:pt modelId="{1B1F38F8-5C28-4D8D-B7E4-22343E547728}" type="pres">
      <dgm:prSet presAssocID="{786478DB-AFCC-43FD-9DE9-17DFBA4FC958}" presName="adorn" presStyleLbl="fgAccFollowNode1" presStyleIdx="1" presStyleCnt="6"/>
      <dgm:spPr>
        <a:scene3d>
          <a:camera prst="orthographicFront"/>
          <a:lightRig rig="chilly" dir="t"/>
        </a:scene3d>
        <a:sp3d z="12700" extrusionH="1700" prstMaterial="dkEdge">
          <a:bevelT w="25400" h="6350" prst="artDeco"/>
          <a:bevelB w="0" h="0" prst="convex"/>
        </a:sp3d>
      </dgm:spPr>
      <dgm:t>
        <a:bodyPr/>
        <a:lstStyle/>
        <a:p>
          <a:endParaRPr lang="ru-RU"/>
        </a:p>
      </dgm:t>
    </dgm:pt>
    <dgm:pt modelId="{B14B1807-12E5-4CB5-A1AA-934E7A7F70F1}" type="pres">
      <dgm:prSet presAssocID="{F63F64CD-CA4F-441B-98A6-02875A235D0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68E20D4-6E36-475F-9ACE-3F5F49D56A48}" type="pres">
      <dgm:prSet presAssocID="{BB0CCA2C-F7C1-4FF3-BBAD-FEE05A13C2F5}" presName="comp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ru-RU"/>
        </a:p>
      </dgm:t>
    </dgm:pt>
    <dgm:pt modelId="{C2E8C9DB-1DFD-4285-883F-B11145F8B536}" type="pres">
      <dgm:prSet presAssocID="{BB0CCA2C-F7C1-4FF3-BBAD-FEE05A13C2F5}" presName="childRect" presStyleLbl="bg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04B4DA-7BE6-4EC8-B8C6-FA2E2D200C1A}" type="pres">
      <dgm:prSet presAssocID="{BB0CCA2C-F7C1-4FF3-BBAD-FEE05A13C2F5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69386A-D790-4BB5-8117-E4CE78525B93}" type="pres">
      <dgm:prSet presAssocID="{BB0CCA2C-F7C1-4FF3-BBAD-FEE05A13C2F5}" presName="parentRect" presStyleLbl="alignNode1" presStyleIdx="2" presStyleCnt="6"/>
      <dgm:spPr/>
      <dgm:t>
        <a:bodyPr/>
        <a:lstStyle/>
        <a:p>
          <a:endParaRPr lang="ru-RU"/>
        </a:p>
      </dgm:t>
    </dgm:pt>
    <dgm:pt modelId="{8067D72C-C865-4A64-99EB-957C50F03AEF}" type="pres">
      <dgm:prSet presAssocID="{BB0CCA2C-F7C1-4FF3-BBAD-FEE05A13C2F5}" presName="adorn" presStyleLbl="fgAccFollowNode1" presStyleIdx="2" presStyleCnt="6"/>
      <dgm:spPr>
        <a:scene3d>
          <a:camera prst="orthographicFront"/>
          <a:lightRig rig="chilly" dir="t"/>
        </a:scene3d>
        <a:sp3d z="12700" extrusionH="1700" prstMaterial="dkEdge">
          <a:bevelT w="25400" h="6350" prst="artDeco"/>
          <a:bevelB w="0" h="0" prst="convex"/>
        </a:sp3d>
      </dgm:spPr>
      <dgm:t>
        <a:bodyPr/>
        <a:lstStyle/>
        <a:p>
          <a:endParaRPr lang="ru-RU"/>
        </a:p>
      </dgm:t>
    </dgm:pt>
    <dgm:pt modelId="{4D850202-AA24-479E-9A91-1F9992FFAC84}" type="pres">
      <dgm:prSet presAssocID="{A827C7F2-378C-4DC0-9BBB-08EF301444F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BEF33E0-621A-4715-8A13-CB8312F66398}" type="pres">
      <dgm:prSet presAssocID="{A34F0101-2FC1-42CA-BB4D-35E5A8A78D4E}" presName="comp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ru-RU"/>
        </a:p>
      </dgm:t>
    </dgm:pt>
    <dgm:pt modelId="{18707B75-2EB1-4110-AFD6-7AA4E58A876C}" type="pres">
      <dgm:prSet presAssocID="{A34F0101-2FC1-42CA-BB4D-35E5A8A78D4E}" presName="childRect" presStyleLbl="bgAcc1" presStyleIdx="3" presStyleCnt="6" custScaleY="1376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CDA48E-1619-4C81-890A-DD660F6CB9A4}" type="pres">
      <dgm:prSet presAssocID="{A34F0101-2FC1-42CA-BB4D-35E5A8A78D4E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635C10-8BC4-4C1E-8939-67EDF4E26247}" type="pres">
      <dgm:prSet presAssocID="{A34F0101-2FC1-42CA-BB4D-35E5A8A78D4E}" presName="parentRect" presStyleLbl="alignNode1" presStyleIdx="3" presStyleCnt="6" custScaleY="115583" custLinFactNeighborX="-1076" custLinFactNeighborY="22371"/>
      <dgm:spPr/>
      <dgm:t>
        <a:bodyPr/>
        <a:lstStyle/>
        <a:p>
          <a:endParaRPr lang="ru-RU"/>
        </a:p>
      </dgm:t>
    </dgm:pt>
    <dgm:pt modelId="{29436B95-E816-429A-BD8A-0DAC1FAF5B27}" type="pres">
      <dgm:prSet presAssocID="{A34F0101-2FC1-42CA-BB4D-35E5A8A78D4E}" presName="adorn" presStyleLbl="fgAccFollowNode1" presStyleIdx="3" presStyleCnt="6"/>
      <dgm:spPr>
        <a:scene3d>
          <a:camera prst="orthographicFront"/>
          <a:lightRig rig="chilly" dir="t"/>
        </a:scene3d>
        <a:sp3d z="12700" extrusionH="1700" prstMaterial="dkEdge">
          <a:bevelT w="25400" h="6350" prst="artDeco"/>
          <a:bevelB w="0" h="0" prst="convex"/>
        </a:sp3d>
      </dgm:spPr>
      <dgm:t>
        <a:bodyPr/>
        <a:lstStyle/>
        <a:p>
          <a:endParaRPr lang="ru-RU"/>
        </a:p>
      </dgm:t>
    </dgm:pt>
    <dgm:pt modelId="{5D5C6AC4-E79F-41CB-AF60-8691ECEA6A67}" type="pres">
      <dgm:prSet presAssocID="{199F92CC-CB2C-444E-8642-F0F4499141E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34CA808-DD9D-493E-BB9B-DD9B62FFEA6C}" type="pres">
      <dgm:prSet presAssocID="{132A54CF-8200-425D-B263-581BD1D0280C}" presName="comp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ru-RU"/>
        </a:p>
      </dgm:t>
    </dgm:pt>
    <dgm:pt modelId="{AF2F1A12-2E3F-4371-B321-BBFBA82D3A88}" type="pres">
      <dgm:prSet presAssocID="{132A54CF-8200-425D-B263-581BD1D0280C}" presName="childRect" presStyleLbl="bgAcc1" presStyleIdx="4" presStyleCnt="6" custScaleY="1401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FAA5B6-A684-42D4-8ABF-5DB02D8A20D9}" type="pres">
      <dgm:prSet presAssocID="{132A54CF-8200-425D-B263-581BD1D0280C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CFB5CC-8439-4996-8431-66EE583008D2}" type="pres">
      <dgm:prSet presAssocID="{132A54CF-8200-425D-B263-581BD1D0280C}" presName="parentRect" presStyleLbl="alignNode1" presStyleIdx="4" presStyleCnt="6" custLinFactNeighborX="-1690" custLinFactNeighborY="21499"/>
      <dgm:spPr/>
      <dgm:t>
        <a:bodyPr/>
        <a:lstStyle/>
        <a:p>
          <a:endParaRPr lang="ru-RU"/>
        </a:p>
      </dgm:t>
    </dgm:pt>
    <dgm:pt modelId="{0A303165-6925-4804-B384-367D7C2125DC}" type="pres">
      <dgm:prSet presAssocID="{132A54CF-8200-425D-B263-581BD1D0280C}" presName="adorn" presStyleLbl="fgAccFollowNode1" presStyleIdx="4" presStyleCnt="6"/>
      <dgm:spPr>
        <a:scene3d>
          <a:camera prst="orthographicFront"/>
          <a:lightRig rig="chilly" dir="t"/>
        </a:scene3d>
        <a:sp3d z="12700" extrusionH="1700" prstMaterial="dkEdge">
          <a:bevelT w="25400" h="6350" prst="artDeco"/>
          <a:bevelB w="0" h="0" prst="convex"/>
        </a:sp3d>
      </dgm:spPr>
      <dgm:t>
        <a:bodyPr/>
        <a:lstStyle/>
        <a:p>
          <a:endParaRPr lang="ru-RU"/>
        </a:p>
      </dgm:t>
    </dgm:pt>
    <dgm:pt modelId="{A25065AE-8CB9-47F0-BD5D-9556B577856C}" type="pres">
      <dgm:prSet presAssocID="{653E5176-C92A-4F1B-A925-D76E4166F94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55558EE-9DD0-43DE-B782-C45C3272F800}" type="pres">
      <dgm:prSet presAssocID="{F4D84E55-450D-4C09-AC37-0D937F0C2D2D}" presName="comp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ru-RU"/>
        </a:p>
      </dgm:t>
    </dgm:pt>
    <dgm:pt modelId="{8A693DF1-B4F8-47C7-A078-B8D0871DCDEE}" type="pres">
      <dgm:prSet presAssocID="{F4D84E55-450D-4C09-AC37-0D937F0C2D2D}" presName="childRect" presStyleLbl="bgAcc1" presStyleIdx="5" presStyleCnt="6" custScaleY="1558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57E822-AA7B-431F-8807-24A777BA21C0}" type="pres">
      <dgm:prSet presAssocID="{F4D84E55-450D-4C09-AC37-0D937F0C2D2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E85E59-8B48-496C-B45E-F9D7A99873B7}" type="pres">
      <dgm:prSet presAssocID="{F4D84E55-450D-4C09-AC37-0D937F0C2D2D}" presName="parentRect" presStyleLbl="alignNode1" presStyleIdx="5" presStyleCnt="6" custLinFactNeighborY="18423"/>
      <dgm:spPr/>
      <dgm:t>
        <a:bodyPr/>
        <a:lstStyle/>
        <a:p>
          <a:endParaRPr lang="ru-RU"/>
        </a:p>
      </dgm:t>
    </dgm:pt>
    <dgm:pt modelId="{DA406C42-30C9-4071-91FC-76DF7FDAB4E5}" type="pres">
      <dgm:prSet presAssocID="{F4D84E55-450D-4C09-AC37-0D937F0C2D2D}" presName="adorn" presStyleLbl="fgAccFollowNode1" presStyleIdx="5" presStyleCnt="6"/>
      <dgm:spPr>
        <a:scene3d>
          <a:camera prst="orthographicFront"/>
          <a:lightRig rig="chilly" dir="t"/>
        </a:scene3d>
        <a:sp3d z="12700" extrusionH="1700" prstMaterial="dkEdge">
          <a:bevelT w="25400" h="6350" prst="artDeco"/>
          <a:bevelB w="0" h="0" prst="convex"/>
        </a:sp3d>
      </dgm:spPr>
      <dgm:t>
        <a:bodyPr/>
        <a:lstStyle/>
        <a:p>
          <a:endParaRPr lang="ru-RU"/>
        </a:p>
      </dgm:t>
    </dgm:pt>
  </dgm:ptLst>
  <dgm:cxnLst>
    <dgm:cxn modelId="{C4E04D47-78D2-465B-B571-F861220CB4EB}" type="presOf" srcId="{132A54CF-8200-425D-B263-581BD1D0280C}" destId="{BFCFB5CC-8439-4996-8431-66EE583008D2}" srcOrd="1" destOrd="0" presId="urn:microsoft.com/office/officeart/2005/8/layout/bList2"/>
    <dgm:cxn modelId="{83D6A1DD-7F48-402B-AF05-231786A15D49}" type="presOf" srcId="{A827C7F2-378C-4DC0-9BBB-08EF301444F8}" destId="{4D850202-AA24-479E-9A91-1F9992FFAC84}" srcOrd="0" destOrd="0" presId="urn:microsoft.com/office/officeart/2005/8/layout/bList2"/>
    <dgm:cxn modelId="{50AB9FCE-F36D-437F-A224-867551A262F4}" srcId="{F4D84E55-450D-4C09-AC37-0D937F0C2D2D}" destId="{6E4C499E-8174-4A66-A146-854A78363E79}" srcOrd="4" destOrd="0" parTransId="{F6808940-CC32-497E-B6AC-D300E797A4F6}" sibTransId="{951611D9-7EFB-4778-ACE5-1469F3F81B8B}"/>
    <dgm:cxn modelId="{B9C4BC3B-48E0-4EE2-9E69-CF84FF14DCE5}" type="presOf" srcId="{B0133BC5-5B74-4B0F-B51B-33E6C0A94A9B}" destId="{18707B75-2EB1-4110-AFD6-7AA4E58A876C}" srcOrd="0" destOrd="3" presId="urn:microsoft.com/office/officeart/2005/8/layout/bList2"/>
    <dgm:cxn modelId="{A111263C-8C31-4FA7-8DDE-FC35AE74C2AE}" srcId="{EA8EC8E2-27F3-48ED-AF5B-CF9E8063C897}" destId="{D774EED8-4C9D-425D-8CA7-5656BBCF9EAF}" srcOrd="0" destOrd="0" parTransId="{D2AACF2C-F588-481D-B83F-1DF28A8FEAA2}" sibTransId="{33FF32E2-0BB5-4EDC-994B-9E286441AC65}"/>
    <dgm:cxn modelId="{24F1B320-D558-4D5F-9386-B2C5AB677075}" srcId="{A34F0101-2FC1-42CA-BB4D-35E5A8A78D4E}" destId="{EA0E69AD-8297-454E-9635-CD134A265B08}" srcOrd="0" destOrd="0" parTransId="{2ED08031-3502-47E6-A1D1-0190B835721E}" sibTransId="{891F94A1-FBBD-405C-9FC3-212405242DC5}"/>
    <dgm:cxn modelId="{8BB784EE-BE80-4A1D-ACA9-68CB516F910D}" type="presOf" srcId="{4D5242E6-358F-476D-ABE7-F9BD6F995B99}" destId="{18707B75-2EB1-4110-AFD6-7AA4E58A876C}" srcOrd="0" destOrd="2" presId="urn:microsoft.com/office/officeart/2005/8/layout/bList2"/>
    <dgm:cxn modelId="{C8CA52D0-73DC-48F9-99AF-1B1D712757FB}" srcId="{9111CA41-C4BB-41AA-9D50-F4521AE81246}" destId="{BB0CCA2C-F7C1-4FF3-BBAD-FEE05A13C2F5}" srcOrd="2" destOrd="0" parTransId="{29E05FAA-FBA1-4156-A69F-544BAE91A576}" sibTransId="{A827C7F2-378C-4DC0-9BBB-08EF301444F8}"/>
    <dgm:cxn modelId="{E30AFE07-C78D-421F-8429-05AE8583226D}" type="presOf" srcId="{F63F64CD-CA4F-441B-98A6-02875A235D0C}" destId="{B14B1807-12E5-4CB5-A1AA-934E7A7F70F1}" srcOrd="0" destOrd="0" presId="urn:microsoft.com/office/officeart/2005/8/layout/bList2"/>
    <dgm:cxn modelId="{97019B95-0BCB-4128-9FFE-30EC2E402200}" type="presOf" srcId="{A34F0101-2FC1-42CA-BB4D-35E5A8A78D4E}" destId="{97635C10-8BC4-4C1E-8939-67EDF4E26247}" srcOrd="1" destOrd="0" presId="urn:microsoft.com/office/officeart/2005/8/layout/bList2"/>
    <dgm:cxn modelId="{8274D9B9-E5B0-4522-AC2B-E76DB8E13A83}" type="presOf" srcId="{A80C9BD6-5270-443E-989A-3C839DDBBC00}" destId="{18707B75-2EB1-4110-AFD6-7AA4E58A876C}" srcOrd="0" destOrd="1" presId="urn:microsoft.com/office/officeart/2005/8/layout/bList2"/>
    <dgm:cxn modelId="{CD51DD71-8FF3-4A08-A890-1DC9FE95AE97}" type="presOf" srcId="{199F92CC-CB2C-444E-8642-F0F4499141E9}" destId="{5D5C6AC4-E79F-41CB-AF60-8691ECEA6A67}" srcOrd="0" destOrd="0" presId="urn:microsoft.com/office/officeart/2005/8/layout/bList2"/>
    <dgm:cxn modelId="{7E7F304B-C717-4759-B16A-08D067443D1B}" type="presOf" srcId="{BB0CCA2C-F7C1-4FF3-BBAD-FEE05A13C2F5}" destId="{FB69386A-D790-4BB5-8117-E4CE78525B93}" srcOrd="1" destOrd="0" presId="urn:microsoft.com/office/officeart/2005/8/layout/bList2"/>
    <dgm:cxn modelId="{2885B042-D7D9-454A-9AC3-DD528D10EEC8}" srcId="{A34F0101-2FC1-42CA-BB4D-35E5A8A78D4E}" destId="{CA143CFF-3643-4478-B5AB-0F30271BF54D}" srcOrd="4" destOrd="0" parTransId="{768D75E8-0E0C-45F7-BB1A-20B82F0E9798}" sibTransId="{E3A718D4-52F4-4745-AD18-AC2DD638706D}"/>
    <dgm:cxn modelId="{4987D0FD-9C70-47D4-AA9F-2973AE86420F}" type="presOf" srcId="{8D46BCB4-3511-48B2-A41F-13D86A3F291F}" destId="{AF2F1A12-2E3F-4371-B321-BBFBA82D3A88}" srcOrd="0" destOrd="5" presId="urn:microsoft.com/office/officeart/2005/8/layout/bList2"/>
    <dgm:cxn modelId="{8F45CC93-54E3-4A01-8EA0-29D2402C1ED4}" type="presOf" srcId="{9111CA41-C4BB-41AA-9D50-F4521AE81246}" destId="{8C7345B6-6747-4E3F-92C6-3AF0C6E7AB7C}" srcOrd="0" destOrd="0" presId="urn:microsoft.com/office/officeart/2005/8/layout/bList2"/>
    <dgm:cxn modelId="{1413E98C-112D-4369-A2F1-518301B91B17}" type="presOf" srcId="{CA143CFF-3643-4478-B5AB-0F30271BF54D}" destId="{18707B75-2EB1-4110-AFD6-7AA4E58A876C}" srcOrd="0" destOrd="4" presId="urn:microsoft.com/office/officeart/2005/8/layout/bList2"/>
    <dgm:cxn modelId="{18EF3CFC-3D30-45C1-B2C8-FA2570A5627C}" type="presOf" srcId="{67DC9A7C-6C65-4AFD-9380-5DE6C447D93A}" destId="{496DBB7A-514E-4F87-8615-1BBD5DE7113C}" srcOrd="0" destOrd="0" presId="urn:microsoft.com/office/officeart/2005/8/layout/bList2"/>
    <dgm:cxn modelId="{FD121AB8-E2D8-40B2-8BBC-959A58157A7C}" type="presOf" srcId="{F4D84E55-450D-4C09-AC37-0D937F0C2D2D}" destId="{6A57E822-AA7B-431F-8807-24A777BA21C0}" srcOrd="0" destOrd="0" presId="urn:microsoft.com/office/officeart/2005/8/layout/bList2"/>
    <dgm:cxn modelId="{0510CF82-CFA3-428D-B4AF-1239EC19326B}" type="presOf" srcId="{3AFF4D70-B9B6-49BF-93FB-34F94CB0C332}" destId="{8A693DF1-B4F8-47C7-A078-B8D0871DCDEE}" srcOrd="0" destOrd="5" presId="urn:microsoft.com/office/officeart/2005/8/layout/bList2"/>
    <dgm:cxn modelId="{D7115626-CED9-4BEA-8EBE-6101E01274ED}" type="presOf" srcId="{858BC63B-1EDF-4018-A5E6-ECB136B2001C}" destId="{C2E8C9DB-1DFD-4285-883F-B11145F8B536}" srcOrd="0" destOrd="0" presId="urn:microsoft.com/office/officeart/2005/8/layout/bList2"/>
    <dgm:cxn modelId="{E457CA5E-3AAF-4B5E-BE2B-5BC2E02A3BD9}" srcId="{F4D84E55-450D-4C09-AC37-0D937F0C2D2D}" destId="{3AFF4D70-B9B6-49BF-93FB-34F94CB0C332}" srcOrd="5" destOrd="0" parTransId="{2A7E882F-6405-4413-920A-0E479116FC75}" sibTransId="{C4CA0964-FEF9-41AC-AF39-108D72DDE0F7}"/>
    <dgm:cxn modelId="{BFE6C812-EE9E-4082-A63B-D80A875CC510}" srcId="{132A54CF-8200-425D-B263-581BD1D0280C}" destId="{C35B0468-128D-44F3-85E8-78C9203219DF}" srcOrd="0" destOrd="0" parTransId="{7AD55B30-54EE-4091-A823-056DADEFD8E6}" sibTransId="{CD7CAE2F-EEE7-4D4A-ACE3-76167EAF15BE}"/>
    <dgm:cxn modelId="{0C7C0A57-1EDD-41C4-AFB9-0BA43E7E1209}" srcId="{9111CA41-C4BB-41AA-9D50-F4521AE81246}" destId="{F4D84E55-450D-4C09-AC37-0D937F0C2D2D}" srcOrd="5" destOrd="0" parTransId="{DFFB85D5-3C89-4229-8C9E-02349F9C0B95}" sibTransId="{0A892A4E-8350-49CC-9BFE-3BB6D735F0CF}"/>
    <dgm:cxn modelId="{00E8A003-F5E6-4E1C-B00D-197E4A4EE290}" srcId="{132A54CF-8200-425D-B263-581BD1D0280C}" destId="{52F80AA2-1C0D-4AB9-A9B6-E368DD92FFC8}" srcOrd="1" destOrd="0" parTransId="{67F42028-70D2-4144-94D0-DBD8D1E290F5}" sibTransId="{4DE191FF-9D9E-4701-9BAD-92901E7A618E}"/>
    <dgm:cxn modelId="{D9D133B4-F939-4A9E-BF16-DD47D6B576DF}" type="presOf" srcId="{653E5176-C92A-4F1B-A925-D76E4166F94C}" destId="{A25065AE-8CB9-47F0-BD5D-9556B577856C}" srcOrd="0" destOrd="0" presId="urn:microsoft.com/office/officeart/2005/8/layout/bList2"/>
    <dgm:cxn modelId="{F26E4E36-4EEE-4B03-847E-ACBEC289674C}" type="presOf" srcId="{132A54CF-8200-425D-B263-581BD1D0280C}" destId="{C3FAA5B6-A684-42D4-8ABF-5DB02D8A20D9}" srcOrd="0" destOrd="0" presId="urn:microsoft.com/office/officeart/2005/8/layout/bList2"/>
    <dgm:cxn modelId="{F96626FF-2C8D-4FA8-ABC7-0DA2A2DEF571}" srcId="{F4D84E55-450D-4C09-AC37-0D937F0C2D2D}" destId="{D38FD29E-1118-40DC-AB6D-003DC37E136A}" srcOrd="1" destOrd="0" parTransId="{22B5BB2A-AE87-4357-877E-F40E1D95CF73}" sibTransId="{669BB9EB-D968-4C4D-9070-195689466E1A}"/>
    <dgm:cxn modelId="{B083527A-C6A0-4B8C-AF65-37B83C75BFA7}" type="presOf" srcId="{B483FBD7-0110-4A6F-BD73-5D611914800F}" destId="{F43C7409-B400-4070-85EE-2BFC600809AA}" srcOrd="0" destOrd="1" presId="urn:microsoft.com/office/officeart/2005/8/layout/bList2"/>
    <dgm:cxn modelId="{5BEC5B10-F106-4C46-A5B8-913213A9A5BF}" srcId="{9111CA41-C4BB-41AA-9D50-F4521AE81246}" destId="{A34F0101-2FC1-42CA-BB4D-35E5A8A78D4E}" srcOrd="3" destOrd="0" parTransId="{6ADA5150-8917-4D69-847E-F6919366EEE4}" sibTransId="{199F92CC-CB2C-444E-8642-F0F4499141E9}"/>
    <dgm:cxn modelId="{50BC8942-99D8-4643-9B3A-0FE8A7F772AA}" type="presOf" srcId="{CFE34282-643A-4C68-9CCA-F699F730A0BC}" destId="{AF2F1A12-2E3F-4371-B321-BBFBA82D3A88}" srcOrd="0" destOrd="4" presId="urn:microsoft.com/office/officeart/2005/8/layout/bList2"/>
    <dgm:cxn modelId="{9A866792-585C-4928-ACAD-EF64E41875EE}" type="presOf" srcId="{F4D84E55-450D-4C09-AC37-0D937F0C2D2D}" destId="{04E85E59-8B48-496C-B45E-F9D7A99873B7}" srcOrd="1" destOrd="0" presId="urn:microsoft.com/office/officeart/2005/8/layout/bList2"/>
    <dgm:cxn modelId="{1C0675FD-471A-4D3F-A6B9-D64C55505212}" srcId="{F4D84E55-450D-4C09-AC37-0D937F0C2D2D}" destId="{384D6D8B-1CED-4096-A158-97805740F89A}" srcOrd="2" destOrd="0" parTransId="{9A57D6CA-5CC4-4436-BE8A-23534ADBF36E}" sibTransId="{C3B1DA51-A00C-46CA-918D-0AD6E51CA408}"/>
    <dgm:cxn modelId="{087D194A-7D35-41EF-A7F1-49F1AC6014F2}" srcId="{132A54CF-8200-425D-B263-581BD1D0280C}" destId="{8D46BCB4-3511-48B2-A41F-13D86A3F291F}" srcOrd="5" destOrd="0" parTransId="{02C76F1E-7CDC-4560-99F5-EF0C7CE3C4BB}" sibTransId="{2CCEC61E-BA0F-4964-B603-8F975326005C}"/>
    <dgm:cxn modelId="{A7AAE1E5-FCD5-4369-B0A2-F2E19A3FD2CC}" type="presOf" srcId="{C70E3BBD-970A-475B-82A8-012AA516AAC2}" destId="{8A693DF1-B4F8-47C7-A078-B8D0871DCDEE}" srcOrd="0" destOrd="3" presId="urn:microsoft.com/office/officeart/2005/8/layout/bList2"/>
    <dgm:cxn modelId="{2293AAB2-158D-4476-B8AE-1FA4A9531012}" type="presOf" srcId="{16E108A2-BB5D-4E4B-B988-CA6404C859E7}" destId="{AF2F1A12-2E3F-4371-B321-BBFBA82D3A88}" srcOrd="0" destOrd="3" presId="urn:microsoft.com/office/officeart/2005/8/layout/bList2"/>
    <dgm:cxn modelId="{20000AC4-8777-42D2-9AA5-B824328A4449}" srcId="{EA8EC8E2-27F3-48ED-AF5B-CF9E8063C897}" destId="{B483FBD7-0110-4A6F-BD73-5D611914800F}" srcOrd="1" destOrd="0" parTransId="{6844B5D8-CD39-42DD-97FE-419F0C2DFBF6}" sibTransId="{9AE3A6C8-62AE-45C4-8FAE-A1C156E7426A}"/>
    <dgm:cxn modelId="{76F37671-1A84-46E0-8106-35D10D753D6B}" srcId="{F4D84E55-450D-4C09-AC37-0D937F0C2D2D}" destId="{C70E3BBD-970A-475B-82A8-012AA516AAC2}" srcOrd="3" destOrd="0" parTransId="{10D192C9-37C8-44F1-B934-23F1861D7EDD}" sibTransId="{3323A85A-51F7-4589-B066-FA1C7A7B114D}"/>
    <dgm:cxn modelId="{994DBFE1-0FA4-4001-B11A-9986A4B8BDDA}" srcId="{132A54CF-8200-425D-B263-581BD1D0280C}" destId="{CFE34282-643A-4C68-9CCA-F699F730A0BC}" srcOrd="4" destOrd="0" parTransId="{CB80846E-D4CA-45E4-A6F6-1BA3A4842CBF}" sibTransId="{66F6DC2B-68AF-441F-B8C5-CDD41EAD7BD3}"/>
    <dgm:cxn modelId="{2B6755FD-9CAA-496F-9949-3CB1D1CD01ED}" srcId="{BB0CCA2C-F7C1-4FF3-BBAD-FEE05A13C2F5}" destId="{858BC63B-1EDF-4018-A5E6-ECB136B2001C}" srcOrd="0" destOrd="0" parTransId="{F76B0FE9-7E90-4C08-B435-0AFFC877A507}" sibTransId="{A860FF08-D66E-4EEE-949F-1C03CC97D26E}"/>
    <dgm:cxn modelId="{EF44E64A-5EA1-467E-966C-6A9B47D7EC63}" srcId="{A34F0101-2FC1-42CA-BB4D-35E5A8A78D4E}" destId="{B0133BC5-5B74-4B0F-B51B-33E6C0A94A9B}" srcOrd="3" destOrd="0" parTransId="{DA7D547A-3483-4235-9454-870D7B7F5CC3}" sibTransId="{AB8232CC-2EB6-4239-9BF3-9C48C2BE3227}"/>
    <dgm:cxn modelId="{C65C83FF-4415-4ABB-A56C-B29665198569}" srcId="{F4D84E55-450D-4C09-AC37-0D937F0C2D2D}" destId="{F4CE298B-761A-4424-85B3-9D4EB9373F66}" srcOrd="0" destOrd="0" parTransId="{873F7EC3-02C2-48C3-B919-ACDE4A5C80AF}" sibTransId="{1D0B0483-B1DB-4D65-AA36-A0D473CF0F05}"/>
    <dgm:cxn modelId="{36D35A31-317B-41D4-81F8-BACD1828AE49}" type="presOf" srcId="{A34F0101-2FC1-42CA-BB4D-35E5A8A78D4E}" destId="{45CDA48E-1619-4C81-890A-DD660F6CB9A4}" srcOrd="0" destOrd="0" presId="urn:microsoft.com/office/officeart/2005/8/layout/bList2"/>
    <dgm:cxn modelId="{EC553AC7-CF3A-4938-8E96-2D9CE9F87A21}" type="presOf" srcId="{D38FD29E-1118-40DC-AB6D-003DC37E136A}" destId="{8A693DF1-B4F8-47C7-A078-B8D0871DCDEE}" srcOrd="0" destOrd="1" presId="urn:microsoft.com/office/officeart/2005/8/layout/bList2"/>
    <dgm:cxn modelId="{14EB961E-1432-4682-9DBA-DD073BBF57EA}" type="presOf" srcId="{EA8EC8E2-27F3-48ED-AF5B-CF9E8063C897}" destId="{7ACC16AF-752D-4D95-8064-630908524790}" srcOrd="1" destOrd="0" presId="urn:microsoft.com/office/officeart/2005/8/layout/bList2"/>
    <dgm:cxn modelId="{44F58349-3E16-4C1B-94B8-8FBF28446B5A}" type="presOf" srcId="{786478DB-AFCC-43FD-9DE9-17DFBA4FC958}" destId="{06339BC3-2D5E-4132-A779-1D56E08B7D48}" srcOrd="0" destOrd="0" presId="urn:microsoft.com/office/officeart/2005/8/layout/bList2"/>
    <dgm:cxn modelId="{880B24CF-601B-4AD7-9694-324B749F60D1}" type="presOf" srcId="{D774EED8-4C9D-425D-8CA7-5656BBCF9EAF}" destId="{F43C7409-B400-4070-85EE-2BFC600809AA}" srcOrd="0" destOrd="0" presId="urn:microsoft.com/office/officeart/2005/8/layout/bList2"/>
    <dgm:cxn modelId="{458B2C0A-2D2C-45F5-AC81-0B0C1AF67684}" srcId="{132A54CF-8200-425D-B263-581BD1D0280C}" destId="{5130E616-244B-4446-A7A4-B2FF6ADFB879}" srcOrd="6" destOrd="0" parTransId="{BD5B3ED2-6FDE-4112-85ED-322FEE69B21F}" sibTransId="{138AA1E7-A4AE-4FED-A322-A364A2A4C7A8}"/>
    <dgm:cxn modelId="{5F0C7804-D41D-4E62-990C-223D3C4D0C00}" type="presOf" srcId="{BB0CCA2C-F7C1-4FF3-BBAD-FEE05A13C2F5}" destId="{4A04B4DA-7BE6-4EC8-B8C6-FA2E2D200C1A}" srcOrd="0" destOrd="0" presId="urn:microsoft.com/office/officeart/2005/8/layout/bList2"/>
    <dgm:cxn modelId="{02755362-20CF-47E8-A6C0-B827ACADCEB6}" type="presOf" srcId="{0AC54703-43EC-4BA9-BD25-A9BD2FED7B04}" destId="{F43C7409-B400-4070-85EE-2BFC600809AA}" srcOrd="0" destOrd="2" presId="urn:microsoft.com/office/officeart/2005/8/layout/bList2"/>
    <dgm:cxn modelId="{E62B78B3-A7E9-4790-943C-473BBF68B465}" type="presOf" srcId="{7DC9191C-CBB0-497C-906C-E70F5E515444}" destId="{49B4631F-D40C-4DD5-AFF6-35823F736219}" srcOrd="0" destOrd="0" presId="urn:microsoft.com/office/officeart/2005/8/layout/bList2"/>
    <dgm:cxn modelId="{43AE24A3-9C61-4002-AC81-DB55FCA191E2}" srcId="{A34F0101-2FC1-42CA-BB4D-35E5A8A78D4E}" destId="{4D5242E6-358F-476D-ABE7-F9BD6F995B99}" srcOrd="2" destOrd="0" parTransId="{89753CDD-83C8-430B-A014-B1C432AF4508}" sibTransId="{E83E1E4F-F9C0-40DD-BD8B-80E33AB520F3}"/>
    <dgm:cxn modelId="{90E06B81-41B8-46DC-8744-E87B566B0E97}" type="presOf" srcId="{F4CE298B-761A-4424-85B3-9D4EB9373F66}" destId="{8A693DF1-B4F8-47C7-A078-B8D0871DCDEE}" srcOrd="0" destOrd="0" presId="urn:microsoft.com/office/officeart/2005/8/layout/bList2"/>
    <dgm:cxn modelId="{B75A087D-AE8A-4F2F-9E16-C883A4C34ED2}" type="presOf" srcId="{92F2F8E9-0B37-425A-8D25-8E1278E2FE75}" destId="{AF2F1A12-2E3F-4371-B321-BBFBA82D3A88}" srcOrd="0" destOrd="2" presId="urn:microsoft.com/office/officeart/2005/8/layout/bList2"/>
    <dgm:cxn modelId="{9F28536D-ED26-47FE-B6DA-B4BAB32CE2A6}" srcId="{132A54CF-8200-425D-B263-581BD1D0280C}" destId="{16E108A2-BB5D-4E4B-B988-CA6404C859E7}" srcOrd="3" destOrd="0" parTransId="{AC2D2D9C-64D2-4B64-B7B2-E8CFA1D1BFF3}" sibTransId="{35081FD1-D7B5-42B5-BC81-35760BB82D1F}"/>
    <dgm:cxn modelId="{081AEA78-2D12-43A9-B1BA-46D3193FBAAD}" srcId="{A34F0101-2FC1-42CA-BB4D-35E5A8A78D4E}" destId="{A80C9BD6-5270-443E-989A-3C839DDBBC00}" srcOrd="1" destOrd="0" parTransId="{EF2FAE7C-9E86-4F96-9633-00D7502762D3}" sibTransId="{A09BFC54-08FC-4065-9666-9230322870AF}"/>
    <dgm:cxn modelId="{8E97D04F-431F-4CFC-931E-7D6D77D53985}" srcId="{9111CA41-C4BB-41AA-9D50-F4521AE81246}" destId="{EA8EC8E2-27F3-48ED-AF5B-CF9E8063C897}" srcOrd="0" destOrd="0" parTransId="{F2C0F431-B1EA-4661-B53D-9B6AFF03047E}" sibTransId="{67DC9A7C-6C65-4AFD-9380-5DE6C447D93A}"/>
    <dgm:cxn modelId="{EA49F720-3956-4956-8CCF-581846B9DF0D}" srcId="{9111CA41-C4BB-41AA-9D50-F4521AE81246}" destId="{132A54CF-8200-425D-B263-581BD1D0280C}" srcOrd="4" destOrd="0" parTransId="{B0D9852C-71C7-4744-9CE8-4EB7E08FF509}" sibTransId="{653E5176-C92A-4F1B-A925-D76E4166F94C}"/>
    <dgm:cxn modelId="{DAEDE79B-2FF5-4587-A2BA-4EFBBC024E4A}" srcId="{786478DB-AFCC-43FD-9DE9-17DFBA4FC958}" destId="{7DC9191C-CBB0-497C-906C-E70F5E515444}" srcOrd="0" destOrd="0" parTransId="{FCEE029D-FA03-4BFA-8085-BD0DFBC66337}" sibTransId="{48CF27F6-71FE-4DA4-A13D-0CFB59AA089C}"/>
    <dgm:cxn modelId="{655C0420-2336-4411-BE78-918B462C7E1C}" type="presOf" srcId="{384D6D8B-1CED-4096-A158-97805740F89A}" destId="{8A693DF1-B4F8-47C7-A078-B8D0871DCDEE}" srcOrd="0" destOrd="2" presId="urn:microsoft.com/office/officeart/2005/8/layout/bList2"/>
    <dgm:cxn modelId="{0E0E177C-DD35-4590-8363-D67B31DE0818}" type="presOf" srcId="{52F80AA2-1C0D-4AB9-A9B6-E368DD92FFC8}" destId="{AF2F1A12-2E3F-4371-B321-BBFBA82D3A88}" srcOrd="0" destOrd="1" presId="urn:microsoft.com/office/officeart/2005/8/layout/bList2"/>
    <dgm:cxn modelId="{222838AA-5687-432B-910B-0AA3C1E58EE0}" type="presOf" srcId="{5130E616-244B-4446-A7A4-B2FF6ADFB879}" destId="{AF2F1A12-2E3F-4371-B321-BBFBA82D3A88}" srcOrd="0" destOrd="6" presId="urn:microsoft.com/office/officeart/2005/8/layout/bList2"/>
    <dgm:cxn modelId="{D46FCEFD-EF15-4D68-B99D-5883325763C3}" srcId="{EA8EC8E2-27F3-48ED-AF5B-CF9E8063C897}" destId="{0AC54703-43EC-4BA9-BD25-A9BD2FED7B04}" srcOrd="2" destOrd="0" parTransId="{475EF865-1393-48C9-82A2-F87EAF4C826F}" sibTransId="{A1DF2A8A-FC61-462E-AF2F-E0BB1C39C7F6}"/>
    <dgm:cxn modelId="{43368C57-4295-4C38-8EFC-24BC7C2BBBBF}" srcId="{9111CA41-C4BB-41AA-9D50-F4521AE81246}" destId="{786478DB-AFCC-43FD-9DE9-17DFBA4FC958}" srcOrd="1" destOrd="0" parTransId="{BA17931B-9D22-48B7-ACEA-92385C3BAA5E}" sibTransId="{F63F64CD-CA4F-441B-98A6-02875A235D0C}"/>
    <dgm:cxn modelId="{7F9A60C1-E25E-4F85-AD38-96CE7E890BB8}" type="presOf" srcId="{EA0E69AD-8297-454E-9635-CD134A265B08}" destId="{18707B75-2EB1-4110-AFD6-7AA4E58A876C}" srcOrd="0" destOrd="0" presId="urn:microsoft.com/office/officeart/2005/8/layout/bList2"/>
    <dgm:cxn modelId="{0E9131D7-0CD9-4E59-ADCD-8CA4F7B82272}" type="presOf" srcId="{EA8EC8E2-27F3-48ED-AF5B-CF9E8063C897}" destId="{FBF54536-3DA1-4E49-8DF9-FDB96F32D860}" srcOrd="0" destOrd="0" presId="urn:microsoft.com/office/officeart/2005/8/layout/bList2"/>
    <dgm:cxn modelId="{76475AD0-4D71-4A89-8898-0F94F512DCE8}" srcId="{132A54CF-8200-425D-B263-581BD1D0280C}" destId="{92F2F8E9-0B37-425A-8D25-8E1278E2FE75}" srcOrd="2" destOrd="0" parTransId="{C49854EC-2F52-4018-9342-C728EFB092A5}" sibTransId="{92728E75-3248-404F-ADA0-5E0489431DB0}"/>
    <dgm:cxn modelId="{AB224BCF-198F-406A-B2D9-B8DB367462F6}" type="presOf" srcId="{C35B0468-128D-44F3-85E8-78C9203219DF}" destId="{AF2F1A12-2E3F-4371-B321-BBFBA82D3A88}" srcOrd="0" destOrd="0" presId="urn:microsoft.com/office/officeart/2005/8/layout/bList2"/>
    <dgm:cxn modelId="{643D6FD2-BAF3-4539-9F65-5A301C3776C6}" type="presOf" srcId="{786478DB-AFCC-43FD-9DE9-17DFBA4FC958}" destId="{A832E212-334A-41DA-A762-C933B9409CDE}" srcOrd="1" destOrd="0" presId="urn:microsoft.com/office/officeart/2005/8/layout/bList2"/>
    <dgm:cxn modelId="{C3D1DE3C-0A10-44B5-9BB7-9B2B154859A5}" type="presOf" srcId="{6E4C499E-8174-4A66-A146-854A78363E79}" destId="{8A693DF1-B4F8-47C7-A078-B8D0871DCDEE}" srcOrd="0" destOrd="4" presId="urn:microsoft.com/office/officeart/2005/8/layout/bList2"/>
    <dgm:cxn modelId="{627D671E-D69B-4B3A-90E5-6414066A8219}" type="presParOf" srcId="{8C7345B6-6747-4E3F-92C6-3AF0C6E7AB7C}" destId="{ADA4D162-9DAC-4796-8FF1-0634C11E9DF0}" srcOrd="0" destOrd="0" presId="urn:microsoft.com/office/officeart/2005/8/layout/bList2"/>
    <dgm:cxn modelId="{F2361649-5D0E-4A6C-A170-4236E99599F4}" type="presParOf" srcId="{ADA4D162-9DAC-4796-8FF1-0634C11E9DF0}" destId="{F43C7409-B400-4070-85EE-2BFC600809AA}" srcOrd="0" destOrd="0" presId="urn:microsoft.com/office/officeart/2005/8/layout/bList2"/>
    <dgm:cxn modelId="{C24A516F-20B1-498F-BC6B-887DF2E48306}" type="presParOf" srcId="{ADA4D162-9DAC-4796-8FF1-0634C11E9DF0}" destId="{FBF54536-3DA1-4E49-8DF9-FDB96F32D860}" srcOrd="1" destOrd="0" presId="urn:microsoft.com/office/officeart/2005/8/layout/bList2"/>
    <dgm:cxn modelId="{7688122D-5091-41D9-801E-B1311AF5A42E}" type="presParOf" srcId="{ADA4D162-9DAC-4796-8FF1-0634C11E9DF0}" destId="{7ACC16AF-752D-4D95-8064-630908524790}" srcOrd="2" destOrd="0" presId="urn:microsoft.com/office/officeart/2005/8/layout/bList2"/>
    <dgm:cxn modelId="{A3347F8D-BD69-48E6-BA94-A2371B25F694}" type="presParOf" srcId="{ADA4D162-9DAC-4796-8FF1-0634C11E9DF0}" destId="{7FBDF251-975B-4C33-B122-FDA03CCB97EC}" srcOrd="3" destOrd="0" presId="urn:microsoft.com/office/officeart/2005/8/layout/bList2"/>
    <dgm:cxn modelId="{6336CDE6-0C27-4EB0-8C47-645C8ED1A32C}" type="presParOf" srcId="{8C7345B6-6747-4E3F-92C6-3AF0C6E7AB7C}" destId="{496DBB7A-514E-4F87-8615-1BBD5DE7113C}" srcOrd="1" destOrd="0" presId="urn:microsoft.com/office/officeart/2005/8/layout/bList2"/>
    <dgm:cxn modelId="{1D7A5104-E618-4EB4-810C-83F1F7C3D46B}" type="presParOf" srcId="{8C7345B6-6747-4E3F-92C6-3AF0C6E7AB7C}" destId="{D621E16A-CC71-4794-95F9-1C76A6C24EDE}" srcOrd="2" destOrd="0" presId="urn:microsoft.com/office/officeart/2005/8/layout/bList2"/>
    <dgm:cxn modelId="{19A2D2E6-C06F-4912-8B71-E199D458D6B8}" type="presParOf" srcId="{D621E16A-CC71-4794-95F9-1C76A6C24EDE}" destId="{49B4631F-D40C-4DD5-AFF6-35823F736219}" srcOrd="0" destOrd="0" presId="urn:microsoft.com/office/officeart/2005/8/layout/bList2"/>
    <dgm:cxn modelId="{FB1C793A-E427-4AB3-A22C-16AF1BCB6811}" type="presParOf" srcId="{D621E16A-CC71-4794-95F9-1C76A6C24EDE}" destId="{06339BC3-2D5E-4132-A779-1D56E08B7D48}" srcOrd="1" destOrd="0" presId="urn:microsoft.com/office/officeart/2005/8/layout/bList2"/>
    <dgm:cxn modelId="{F909541A-C193-4B59-AF95-D44D56D8C16C}" type="presParOf" srcId="{D621E16A-CC71-4794-95F9-1C76A6C24EDE}" destId="{A832E212-334A-41DA-A762-C933B9409CDE}" srcOrd="2" destOrd="0" presId="urn:microsoft.com/office/officeart/2005/8/layout/bList2"/>
    <dgm:cxn modelId="{A7737A1D-BBE2-483F-8C28-6B5998C49AAE}" type="presParOf" srcId="{D621E16A-CC71-4794-95F9-1C76A6C24EDE}" destId="{1B1F38F8-5C28-4D8D-B7E4-22343E547728}" srcOrd="3" destOrd="0" presId="urn:microsoft.com/office/officeart/2005/8/layout/bList2"/>
    <dgm:cxn modelId="{F731516E-4A39-42BB-AA0A-1552B5F0F4F4}" type="presParOf" srcId="{8C7345B6-6747-4E3F-92C6-3AF0C6E7AB7C}" destId="{B14B1807-12E5-4CB5-A1AA-934E7A7F70F1}" srcOrd="3" destOrd="0" presId="urn:microsoft.com/office/officeart/2005/8/layout/bList2"/>
    <dgm:cxn modelId="{39A671DA-FA50-4B4C-820D-07E11E233757}" type="presParOf" srcId="{8C7345B6-6747-4E3F-92C6-3AF0C6E7AB7C}" destId="{C68E20D4-6E36-475F-9ACE-3F5F49D56A48}" srcOrd="4" destOrd="0" presId="urn:microsoft.com/office/officeart/2005/8/layout/bList2"/>
    <dgm:cxn modelId="{34614410-AA3B-48A9-BF30-1B4BAB61DF20}" type="presParOf" srcId="{C68E20D4-6E36-475F-9ACE-3F5F49D56A48}" destId="{C2E8C9DB-1DFD-4285-883F-B11145F8B536}" srcOrd="0" destOrd="0" presId="urn:microsoft.com/office/officeart/2005/8/layout/bList2"/>
    <dgm:cxn modelId="{0770DB73-A802-4CF9-ADD1-0F0EFED7B524}" type="presParOf" srcId="{C68E20D4-6E36-475F-9ACE-3F5F49D56A48}" destId="{4A04B4DA-7BE6-4EC8-B8C6-FA2E2D200C1A}" srcOrd="1" destOrd="0" presId="urn:microsoft.com/office/officeart/2005/8/layout/bList2"/>
    <dgm:cxn modelId="{B185A8C6-0C98-42F5-915B-C2A6F30204EF}" type="presParOf" srcId="{C68E20D4-6E36-475F-9ACE-3F5F49D56A48}" destId="{FB69386A-D790-4BB5-8117-E4CE78525B93}" srcOrd="2" destOrd="0" presId="urn:microsoft.com/office/officeart/2005/8/layout/bList2"/>
    <dgm:cxn modelId="{0888424F-2062-42BF-A9D4-2D46FD484788}" type="presParOf" srcId="{C68E20D4-6E36-475F-9ACE-3F5F49D56A48}" destId="{8067D72C-C865-4A64-99EB-957C50F03AEF}" srcOrd="3" destOrd="0" presId="urn:microsoft.com/office/officeart/2005/8/layout/bList2"/>
    <dgm:cxn modelId="{796CCF8D-B42D-4E0A-8677-85C2E11AE881}" type="presParOf" srcId="{8C7345B6-6747-4E3F-92C6-3AF0C6E7AB7C}" destId="{4D850202-AA24-479E-9A91-1F9992FFAC84}" srcOrd="5" destOrd="0" presId="urn:microsoft.com/office/officeart/2005/8/layout/bList2"/>
    <dgm:cxn modelId="{4ABCD802-2D11-445C-A4ED-C769930F0092}" type="presParOf" srcId="{8C7345B6-6747-4E3F-92C6-3AF0C6E7AB7C}" destId="{9BEF33E0-621A-4715-8A13-CB8312F66398}" srcOrd="6" destOrd="0" presId="urn:microsoft.com/office/officeart/2005/8/layout/bList2"/>
    <dgm:cxn modelId="{F1953C9F-0EDE-4186-ACE0-C9333817ABBC}" type="presParOf" srcId="{9BEF33E0-621A-4715-8A13-CB8312F66398}" destId="{18707B75-2EB1-4110-AFD6-7AA4E58A876C}" srcOrd="0" destOrd="0" presId="urn:microsoft.com/office/officeart/2005/8/layout/bList2"/>
    <dgm:cxn modelId="{BC8C3181-4103-4A97-8D17-822ADD7D858F}" type="presParOf" srcId="{9BEF33E0-621A-4715-8A13-CB8312F66398}" destId="{45CDA48E-1619-4C81-890A-DD660F6CB9A4}" srcOrd="1" destOrd="0" presId="urn:microsoft.com/office/officeart/2005/8/layout/bList2"/>
    <dgm:cxn modelId="{D8DAB322-3E9A-4A54-80C7-1130962D66C3}" type="presParOf" srcId="{9BEF33E0-621A-4715-8A13-CB8312F66398}" destId="{97635C10-8BC4-4C1E-8939-67EDF4E26247}" srcOrd="2" destOrd="0" presId="urn:microsoft.com/office/officeart/2005/8/layout/bList2"/>
    <dgm:cxn modelId="{47231F47-915C-48F9-A582-C1C23F0F1E82}" type="presParOf" srcId="{9BEF33E0-621A-4715-8A13-CB8312F66398}" destId="{29436B95-E816-429A-BD8A-0DAC1FAF5B27}" srcOrd="3" destOrd="0" presId="urn:microsoft.com/office/officeart/2005/8/layout/bList2"/>
    <dgm:cxn modelId="{5C9198C1-888A-4CD0-AB1B-03A4F39F5BD5}" type="presParOf" srcId="{8C7345B6-6747-4E3F-92C6-3AF0C6E7AB7C}" destId="{5D5C6AC4-E79F-41CB-AF60-8691ECEA6A67}" srcOrd="7" destOrd="0" presId="urn:microsoft.com/office/officeart/2005/8/layout/bList2"/>
    <dgm:cxn modelId="{673FE5C5-E176-44A1-A946-F66EA0F11572}" type="presParOf" srcId="{8C7345B6-6747-4E3F-92C6-3AF0C6E7AB7C}" destId="{B34CA808-DD9D-493E-BB9B-DD9B62FFEA6C}" srcOrd="8" destOrd="0" presId="urn:microsoft.com/office/officeart/2005/8/layout/bList2"/>
    <dgm:cxn modelId="{32C402A6-252C-495A-A232-B3C05F3D68F1}" type="presParOf" srcId="{B34CA808-DD9D-493E-BB9B-DD9B62FFEA6C}" destId="{AF2F1A12-2E3F-4371-B321-BBFBA82D3A88}" srcOrd="0" destOrd="0" presId="urn:microsoft.com/office/officeart/2005/8/layout/bList2"/>
    <dgm:cxn modelId="{18A57C30-809B-4B8C-AA82-D5F114F34B60}" type="presParOf" srcId="{B34CA808-DD9D-493E-BB9B-DD9B62FFEA6C}" destId="{C3FAA5B6-A684-42D4-8ABF-5DB02D8A20D9}" srcOrd="1" destOrd="0" presId="urn:microsoft.com/office/officeart/2005/8/layout/bList2"/>
    <dgm:cxn modelId="{575775FE-1C19-411E-8E31-232300BB1EE3}" type="presParOf" srcId="{B34CA808-DD9D-493E-BB9B-DD9B62FFEA6C}" destId="{BFCFB5CC-8439-4996-8431-66EE583008D2}" srcOrd="2" destOrd="0" presId="urn:microsoft.com/office/officeart/2005/8/layout/bList2"/>
    <dgm:cxn modelId="{C9C425B3-6220-4819-8AE9-7FF47B9FC227}" type="presParOf" srcId="{B34CA808-DD9D-493E-BB9B-DD9B62FFEA6C}" destId="{0A303165-6925-4804-B384-367D7C2125DC}" srcOrd="3" destOrd="0" presId="urn:microsoft.com/office/officeart/2005/8/layout/bList2"/>
    <dgm:cxn modelId="{311BFA11-32BE-4430-B94F-84DC10ABC3FF}" type="presParOf" srcId="{8C7345B6-6747-4E3F-92C6-3AF0C6E7AB7C}" destId="{A25065AE-8CB9-47F0-BD5D-9556B577856C}" srcOrd="9" destOrd="0" presId="urn:microsoft.com/office/officeart/2005/8/layout/bList2"/>
    <dgm:cxn modelId="{D93553EE-BFBB-4B0A-802B-CA8E213A9309}" type="presParOf" srcId="{8C7345B6-6747-4E3F-92C6-3AF0C6E7AB7C}" destId="{D55558EE-9DD0-43DE-B782-C45C3272F800}" srcOrd="10" destOrd="0" presId="urn:microsoft.com/office/officeart/2005/8/layout/bList2"/>
    <dgm:cxn modelId="{F1F14C07-F2E3-4A98-A3B3-FFA63B6D8704}" type="presParOf" srcId="{D55558EE-9DD0-43DE-B782-C45C3272F800}" destId="{8A693DF1-B4F8-47C7-A078-B8D0871DCDEE}" srcOrd="0" destOrd="0" presId="urn:microsoft.com/office/officeart/2005/8/layout/bList2"/>
    <dgm:cxn modelId="{3ED8E764-A2D5-45C4-A9E4-2AF569996422}" type="presParOf" srcId="{D55558EE-9DD0-43DE-B782-C45C3272F800}" destId="{6A57E822-AA7B-431F-8807-24A777BA21C0}" srcOrd="1" destOrd="0" presId="urn:microsoft.com/office/officeart/2005/8/layout/bList2"/>
    <dgm:cxn modelId="{3876A6C0-EBAF-43C9-BC66-6AAFBF51D80C}" type="presParOf" srcId="{D55558EE-9DD0-43DE-B782-C45C3272F800}" destId="{04E85E59-8B48-496C-B45E-F9D7A99873B7}" srcOrd="2" destOrd="0" presId="urn:microsoft.com/office/officeart/2005/8/layout/bList2"/>
    <dgm:cxn modelId="{F3D86A3F-B2AF-4597-AFA4-69D2B5A2DE16}" type="presParOf" srcId="{D55558EE-9DD0-43DE-B782-C45C3272F800}" destId="{DA406C42-30C9-4071-91FC-76DF7FDAB4E5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90F6AC0-F657-4D13-9FD0-A3D41BE7FC50}" type="doc">
      <dgm:prSet loTypeId="urn:microsoft.com/office/officeart/2005/8/layout/bProcess3" loCatId="process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7400D5D7-2500-473F-B2F9-6FF256759F5E}">
      <dgm:prSet phldrT="[Текст]"/>
      <dgm:spPr/>
      <dgm:t>
        <a:bodyPr/>
        <a:lstStyle/>
        <a:p>
          <a:r>
            <a:rPr lang="ru-RU" dirty="0"/>
            <a:t>Сети теплоснабжения всего: 489,2 км</a:t>
          </a:r>
        </a:p>
      </dgm:t>
    </dgm:pt>
    <dgm:pt modelId="{D10F3B03-F848-4B02-8685-3B3369EEDA8F}" type="parTrans" cxnId="{86DC479F-71B9-4DF0-BAED-2602690C0E25}">
      <dgm:prSet/>
      <dgm:spPr/>
      <dgm:t>
        <a:bodyPr/>
        <a:lstStyle/>
        <a:p>
          <a:endParaRPr lang="ru-RU"/>
        </a:p>
      </dgm:t>
    </dgm:pt>
    <dgm:pt modelId="{2FE9D9CE-90C1-44F1-9F1F-7DA2D861299C}" type="sibTrans" cxnId="{86DC479F-71B9-4DF0-BAED-2602690C0E25}">
      <dgm:prSet/>
      <dgm:spPr/>
      <dgm:t>
        <a:bodyPr/>
        <a:lstStyle/>
        <a:p>
          <a:endParaRPr lang="ru-RU"/>
        </a:p>
      </dgm:t>
    </dgm:pt>
    <dgm:pt modelId="{09A0CCD4-F2AE-4BE3-971F-F336027BCADC}">
      <dgm:prSet phldrT="[Текст]"/>
      <dgm:spPr/>
      <dgm:t>
        <a:bodyPr/>
        <a:lstStyle/>
        <a:p>
          <a:r>
            <a:rPr lang="ru-RU" dirty="0"/>
            <a:t>муниципальные - 449,8 км.</a:t>
          </a:r>
        </a:p>
      </dgm:t>
    </dgm:pt>
    <dgm:pt modelId="{B2BD3347-B6D3-4117-92BA-CCE554B5F113}" type="parTrans" cxnId="{222FDFF7-A9B0-4E89-A715-E74C72D5BD3B}">
      <dgm:prSet/>
      <dgm:spPr/>
      <dgm:t>
        <a:bodyPr/>
        <a:lstStyle/>
        <a:p>
          <a:endParaRPr lang="ru-RU"/>
        </a:p>
      </dgm:t>
    </dgm:pt>
    <dgm:pt modelId="{836DC2A7-4B6D-4C1C-BACA-ED0B00C75D1C}" type="sibTrans" cxnId="{222FDFF7-A9B0-4E89-A715-E74C72D5BD3B}">
      <dgm:prSet/>
      <dgm:spPr/>
      <dgm:t>
        <a:bodyPr/>
        <a:lstStyle/>
        <a:p>
          <a:endParaRPr lang="ru-RU"/>
        </a:p>
      </dgm:t>
    </dgm:pt>
    <dgm:pt modelId="{2898AC01-08A1-40F0-8E23-B25A3877B2B2}">
      <dgm:prSet phldrT="[Текст]"/>
      <dgm:spPr/>
      <dgm:t>
        <a:bodyPr/>
        <a:lstStyle/>
        <a:p>
          <a:r>
            <a:rPr lang="ru-RU" dirty="0"/>
            <a:t>Сети водоснабжения всего: 423,1 км</a:t>
          </a:r>
        </a:p>
      </dgm:t>
    </dgm:pt>
    <dgm:pt modelId="{53684113-9A0D-4494-92C3-08FF32017A66}" type="parTrans" cxnId="{51D4BC6E-34BF-40AD-ACCC-9D2899F9B67F}">
      <dgm:prSet/>
      <dgm:spPr/>
      <dgm:t>
        <a:bodyPr/>
        <a:lstStyle/>
        <a:p>
          <a:endParaRPr lang="ru-RU"/>
        </a:p>
      </dgm:t>
    </dgm:pt>
    <dgm:pt modelId="{C97AECAA-15E5-4062-92BD-B43FECDED9A4}" type="sibTrans" cxnId="{51D4BC6E-34BF-40AD-ACCC-9D2899F9B67F}">
      <dgm:prSet/>
      <dgm:spPr/>
      <dgm:t>
        <a:bodyPr/>
        <a:lstStyle/>
        <a:p>
          <a:endParaRPr lang="ru-RU"/>
        </a:p>
      </dgm:t>
    </dgm:pt>
    <dgm:pt modelId="{7E497B82-9AFD-4EDB-9B7B-7CCAF45AC0F5}">
      <dgm:prSet phldrT="[Текст]"/>
      <dgm:spPr/>
      <dgm:t>
        <a:bodyPr/>
        <a:lstStyle/>
        <a:p>
          <a:r>
            <a:rPr lang="ru-RU" dirty="0"/>
            <a:t>муниципальные - 414,7 км.</a:t>
          </a:r>
        </a:p>
      </dgm:t>
    </dgm:pt>
    <dgm:pt modelId="{41681CEB-684C-4780-BF97-91AF41668FA5}" type="parTrans" cxnId="{547C5783-E943-42E7-AFE7-7C28EBE2606C}">
      <dgm:prSet/>
      <dgm:spPr/>
      <dgm:t>
        <a:bodyPr/>
        <a:lstStyle/>
        <a:p>
          <a:endParaRPr lang="ru-RU"/>
        </a:p>
      </dgm:t>
    </dgm:pt>
    <dgm:pt modelId="{452E3F97-47AB-42D5-92C6-D7B942156074}" type="sibTrans" cxnId="{547C5783-E943-42E7-AFE7-7C28EBE2606C}">
      <dgm:prSet/>
      <dgm:spPr/>
      <dgm:t>
        <a:bodyPr/>
        <a:lstStyle/>
        <a:p>
          <a:endParaRPr lang="ru-RU"/>
        </a:p>
      </dgm:t>
    </dgm:pt>
    <dgm:pt modelId="{73123164-EBD7-4422-928C-98E07EA8DE29}">
      <dgm:prSet/>
      <dgm:spPr/>
      <dgm:t>
        <a:bodyPr/>
        <a:lstStyle/>
        <a:p>
          <a:r>
            <a:rPr lang="ru-RU"/>
            <a:t>Сети водоотведения всего: 417,4 км.</a:t>
          </a:r>
        </a:p>
      </dgm:t>
    </dgm:pt>
    <dgm:pt modelId="{7C8C05B1-BFEF-41FC-B383-3D20DCBA7078}" type="parTrans" cxnId="{5E8C81A7-7B9B-4873-BF2A-C6F193B234BD}">
      <dgm:prSet/>
      <dgm:spPr/>
      <dgm:t>
        <a:bodyPr/>
        <a:lstStyle/>
        <a:p>
          <a:endParaRPr lang="ru-RU"/>
        </a:p>
      </dgm:t>
    </dgm:pt>
    <dgm:pt modelId="{1CFE4D21-F828-422A-95EF-AB173C0818AC}" type="sibTrans" cxnId="{5E8C81A7-7B9B-4873-BF2A-C6F193B234BD}">
      <dgm:prSet/>
      <dgm:spPr/>
      <dgm:t>
        <a:bodyPr/>
        <a:lstStyle/>
        <a:p>
          <a:endParaRPr lang="ru-RU"/>
        </a:p>
      </dgm:t>
    </dgm:pt>
    <dgm:pt modelId="{95EB9A4B-2F51-4EAE-9BC7-6FF59E2E20F3}">
      <dgm:prSet/>
      <dgm:spPr/>
      <dgm:t>
        <a:bodyPr/>
        <a:lstStyle/>
        <a:p>
          <a:r>
            <a:rPr lang="ru-RU" dirty="0"/>
            <a:t>муниципальные - 404,6 км.</a:t>
          </a:r>
        </a:p>
      </dgm:t>
    </dgm:pt>
    <dgm:pt modelId="{2E5005D3-7B61-4F0A-A374-D946B928CB06}" type="parTrans" cxnId="{79A5D6A0-6827-4005-B105-395F34370D12}">
      <dgm:prSet/>
      <dgm:spPr/>
      <dgm:t>
        <a:bodyPr/>
        <a:lstStyle/>
        <a:p>
          <a:endParaRPr lang="ru-RU"/>
        </a:p>
      </dgm:t>
    </dgm:pt>
    <dgm:pt modelId="{4AC957DF-FB1A-472A-A2EF-677774D95E31}" type="sibTrans" cxnId="{79A5D6A0-6827-4005-B105-395F34370D12}">
      <dgm:prSet/>
      <dgm:spPr/>
      <dgm:t>
        <a:bodyPr/>
        <a:lstStyle/>
        <a:p>
          <a:endParaRPr lang="ru-RU"/>
        </a:p>
      </dgm:t>
    </dgm:pt>
    <dgm:pt modelId="{1B264698-6C91-4EC2-A8A1-A37E9426B036}">
      <dgm:prSet/>
      <dgm:spPr/>
      <dgm:t>
        <a:bodyPr/>
        <a:lstStyle/>
        <a:p>
          <a:r>
            <a:rPr lang="ru-RU"/>
            <a:t>Сети электроснабжения всего: 1875,4 км.</a:t>
          </a:r>
        </a:p>
      </dgm:t>
    </dgm:pt>
    <dgm:pt modelId="{F8377D09-81B6-4385-8F8C-70CB507B605A}" type="parTrans" cxnId="{33DF41E9-6BB7-4B04-A18A-3528EF8EB003}">
      <dgm:prSet/>
      <dgm:spPr/>
      <dgm:t>
        <a:bodyPr/>
        <a:lstStyle/>
        <a:p>
          <a:endParaRPr lang="ru-RU"/>
        </a:p>
      </dgm:t>
    </dgm:pt>
    <dgm:pt modelId="{975B0897-45CF-4785-91B2-800F78A62EF4}" type="sibTrans" cxnId="{33DF41E9-6BB7-4B04-A18A-3528EF8EB003}">
      <dgm:prSet/>
      <dgm:spPr/>
      <dgm:t>
        <a:bodyPr/>
        <a:lstStyle/>
        <a:p>
          <a:endParaRPr lang="ru-RU"/>
        </a:p>
      </dgm:t>
    </dgm:pt>
    <dgm:pt modelId="{9A38BD9B-CFF6-4497-9985-F5CAB9842407}">
      <dgm:prSet/>
      <dgm:spPr/>
      <dgm:t>
        <a:bodyPr/>
        <a:lstStyle/>
        <a:p>
          <a:r>
            <a:rPr lang="ru-RU" dirty="0"/>
            <a:t>муниципальные - 163,8 км.</a:t>
          </a:r>
        </a:p>
      </dgm:t>
    </dgm:pt>
    <dgm:pt modelId="{D545E355-9C1C-4621-9B83-0107FF67885C}" type="parTrans" cxnId="{B6C8F10D-E543-4B21-9E61-2CEF72A751D8}">
      <dgm:prSet/>
      <dgm:spPr/>
      <dgm:t>
        <a:bodyPr/>
        <a:lstStyle/>
        <a:p>
          <a:endParaRPr lang="ru-RU"/>
        </a:p>
      </dgm:t>
    </dgm:pt>
    <dgm:pt modelId="{3F4832C9-32E0-4C28-ADD7-39892929B324}" type="sibTrans" cxnId="{B6C8F10D-E543-4B21-9E61-2CEF72A751D8}">
      <dgm:prSet/>
      <dgm:spPr/>
      <dgm:t>
        <a:bodyPr/>
        <a:lstStyle/>
        <a:p>
          <a:endParaRPr lang="ru-RU"/>
        </a:p>
      </dgm:t>
    </dgm:pt>
    <dgm:pt modelId="{969AB55F-B269-47A6-ADB6-D26B7B22DDD3}">
      <dgm:prSet/>
      <dgm:spPr/>
      <dgm:t>
        <a:bodyPr/>
        <a:lstStyle/>
        <a:p>
          <a:r>
            <a:rPr lang="ru-RU"/>
            <a:t>Сети газоснабжения всего: 162 км.</a:t>
          </a:r>
        </a:p>
      </dgm:t>
    </dgm:pt>
    <dgm:pt modelId="{F5563389-4449-4968-B9FC-738A145A7286}" type="parTrans" cxnId="{3923F489-BDA8-42D9-8DF6-2C57B5FD9DB5}">
      <dgm:prSet/>
      <dgm:spPr/>
      <dgm:t>
        <a:bodyPr/>
        <a:lstStyle/>
        <a:p>
          <a:endParaRPr lang="ru-RU"/>
        </a:p>
      </dgm:t>
    </dgm:pt>
    <dgm:pt modelId="{63F56918-45D3-4B29-979E-233EF9BB6EE2}" type="sibTrans" cxnId="{3923F489-BDA8-42D9-8DF6-2C57B5FD9DB5}">
      <dgm:prSet/>
      <dgm:spPr/>
      <dgm:t>
        <a:bodyPr/>
        <a:lstStyle/>
        <a:p>
          <a:endParaRPr lang="ru-RU"/>
        </a:p>
      </dgm:t>
    </dgm:pt>
    <dgm:pt modelId="{FB4B0440-9EA5-47D2-9241-CBD000608E46}">
      <dgm:prSet/>
      <dgm:spPr/>
      <dgm:t>
        <a:bodyPr/>
        <a:lstStyle/>
        <a:p>
          <a:r>
            <a:rPr lang="ru-RU"/>
            <a:t>муниципальные - 49,1 км.</a:t>
          </a:r>
        </a:p>
      </dgm:t>
    </dgm:pt>
    <dgm:pt modelId="{315029FD-BE27-4D33-A230-1B82479F6D04}" type="parTrans" cxnId="{DA9529B7-D768-4220-B769-8BB3BDE31ADE}">
      <dgm:prSet/>
      <dgm:spPr/>
      <dgm:t>
        <a:bodyPr/>
        <a:lstStyle/>
        <a:p>
          <a:endParaRPr lang="ru-RU"/>
        </a:p>
      </dgm:t>
    </dgm:pt>
    <dgm:pt modelId="{C6853DD8-6F2C-4532-80E1-E0A4B6FC61B1}" type="sibTrans" cxnId="{DA9529B7-D768-4220-B769-8BB3BDE31ADE}">
      <dgm:prSet/>
      <dgm:spPr/>
      <dgm:t>
        <a:bodyPr/>
        <a:lstStyle/>
        <a:p>
          <a:endParaRPr lang="ru-RU"/>
        </a:p>
      </dgm:t>
    </dgm:pt>
    <dgm:pt modelId="{13C55D7C-3D9D-4F16-8E42-78710895A1AA}" type="pres">
      <dgm:prSet presAssocID="{290F6AC0-F657-4D13-9FD0-A3D41BE7FC5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A7F3648-6E41-414A-830C-EED8A95F3486}" type="pres">
      <dgm:prSet presAssocID="{7400D5D7-2500-473F-B2F9-6FF256759F5E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B16BDF-4330-4C93-9108-2006AA3968CB}" type="pres">
      <dgm:prSet presAssocID="{2FE9D9CE-90C1-44F1-9F1F-7DA2D861299C}" presName="sibTrans" presStyleLbl="sibTrans1D1" presStyleIdx="0" presStyleCnt="4"/>
      <dgm:spPr/>
      <dgm:t>
        <a:bodyPr/>
        <a:lstStyle/>
        <a:p>
          <a:endParaRPr lang="ru-RU"/>
        </a:p>
      </dgm:t>
    </dgm:pt>
    <dgm:pt modelId="{B5B3D612-93D5-4DD1-892E-62D4D6A72DA1}" type="pres">
      <dgm:prSet presAssocID="{2FE9D9CE-90C1-44F1-9F1F-7DA2D861299C}" presName="connectorText" presStyleLbl="sibTrans1D1" presStyleIdx="0" presStyleCnt="4"/>
      <dgm:spPr/>
      <dgm:t>
        <a:bodyPr/>
        <a:lstStyle/>
        <a:p>
          <a:endParaRPr lang="ru-RU"/>
        </a:p>
      </dgm:t>
    </dgm:pt>
    <dgm:pt modelId="{ECD89BF3-36A8-4C45-BA75-49C947A8DCC0}" type="pres">
      <dgm:prSet presAssocID="{2898AC01-08A1-40F0-8E23-B25A3877B2B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8D24A2-89AB-4870-9E55-B133F84C51AB}" type="pres">
      <dgm:prSet presAssocID="{C97AECAA-15E5-4062-92BD-B43FECDED9A4}" presName="sibTrans" presStyleLbl="sibTrans1D1" presStyleIdx="1" presStyleCnt="4"/>
      <dgm:spPr/>
      <dgm:t>
        <a:bodyPr/>
        <a:lstStyle/>
        <a:p>
          <a:endParaRPr lang="ru-RU"/>
        </a:p>
      </dgm:t>
    </dgm:pt>
    <dgm:pt modelId="{D270299F-F874-4B81-8E90-DC15CE227F0F}" type="pres">
      <dgm:prSet presAssocID="{C97AECAA-15E5-4062-92BD-B43FECDED9A4}" presName="connectorText" presStyleLbl="sibTrans1D1" presStyleIdx="1" presStyleCnt="4"/>
      <dgm:spPr/>
      <dgm:t>
        <a:bodyPr/>
        <a:lstStyle/>
        <a:p>
          <a:endParaRPr lang="ru-RU"/>
        </a:p>
      </dgm:t>
    </dgm:pt>
    <dgm:pt modelId="{F39EBC9B-8AD8-4EB3-B752-5403DF9666FA}" type="pres">
      <dgm:prSet presAssocID="{73123164-EBD7-4422-928C-98E07EA8DE2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B68D94-E5EE-4835-B14A-0E5E67C5E4AC}" type="pres">
      <dgm:prSet presAssocID="{1CFE4D21-F828-422A-95EF-AB173C0818AC}" presName="sibTrans" presStyleLbl="sibTrans1D1" presStyleIdx="2" presStyleCnt="4"/>
      <dgm:spPr/>
      <dgm:t>
        <a:bodyPr/>
        <a:lstStyle/>
        <a:p>
          <a:endParaRPr lang="ru-RU"/>
        </a:p>
      </dgm:t>
    </dgm:pt>
    <dgm:pt modelId="{A8994ED1-AB79-4D25-B137-D2F7E52CB2FB}" type="pres">
      <dgm:prSet presAssocID="{1CFE4D21-F828-422A-95EF-AB173C0818AC}" presName="connectorText" presStyleLbl="sibTrans1D1" presStyleIdx="2" presStyleCnt="4"/>
      <dgm:spPr/>
      <dgm:t>
        <a:bodyPr/>
        <a:lstStyle/>
        <a:p>
          <a:endParaRPr lang="ru-RU"/>
        </a:p>
      </dgm:t>
    </dgm:pt>
    <dgm:pt modelId="{FD7BDCB8-FBC7-4EA2-B476-AB608DA8AB3F}" type="pres">
      <dgm:prSet presAssocID="{1B264698-6C91-4EC2-A8A1-A37E9426B03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7C6236-A594-4B06-B2AF-831576F8CF91}" type="pres">
      <dgm:prSet presAssocID="{975B0897-45CF-4785-91B2-800F78A62EF4}" presName="sibTrans" presStyleLbl="sibTrans1D1" presStyleIdx="3" presStyleCnt="4"/>
      <dgm:spPr/>
      <dgm:t>
        <a:bodyPr/>
        <a:lstStyle/>
        <a:p>
          <a:endParaRPr lang="ru-RU"/>
        </a:p>
      </dgm:t>
    </dgm:pt>
    <dgm:pt modelId="{564288A4-C2C6-44DB-81F7-6B3999219D30}" type="pres">
      <dgm:prSet presAssocID="{975B0897-45CF-4785-91B2-800F78A62EF4}" presName="connectorText" presStyleLbl="sibTrans1D1" presStyleIdx="3" presStyleCnt="4"/>
      <dgm:spPr/>
      <dgm:t>
        <a:bodyPr/>
        <a:lstStyle/>
        <a:p>
          <a:endParaRPr lang="ru-RU"/>
        </a:p>
      </dgm:t>
    </dgm:pt>
    <dgm:pt modelId="{60273FAE-3402-487F-8BA6-9AEC69647D7E}" type="pres">
      <dgm:prSet presAssocID="{969AB55F-B269-47A6-ADB6-D26B7B22DDD3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1D4BC6E-34BF-40AD-ACCC-9D2899F9B67F}" srcId="{290F6AC0-F657-4D13-9FD0-A3D41BE7FC50}" destId="{2898AC01-08A1-40F0-8E23-B25A3877B2B2}" srcOrd="1" destOrd="0" parTransId="{53684113-9A0D-4494-92C3-08FF32017A66}" sibTransId="{C97AECAA-15E5-4062-92BD-B43FECDED9A4}"/>
    <dgm:cxn modelId="{CD6B3EC4-7915-485D-B537-9D89D5565F4E}" type="presOf" srcId="{1B264698-6C91-4EC2-A8A1-A37E9426B036}" destId="{FD7BDCB8-FBC7-4EA2-B476-AB608DA8AB3F}" srcOrd="0" destOrd="0" presId="urn:microsoft.com/office/officeart/2005/8/layout/bProcess3"/>
    <dgm:cxn modelId="{5263F561-928D-45A4-B5D3-1D2A13B2D339}" type="presOf" srcId="{73123164-EBD7-4422-928C-98E07EA8DE29}" destId="{F39EBC9B-8AD8-4EB3-B752-5403DF9666FA}" srcOrd="0" destOrd="0" presId="urn:microsoft.com/office/officeart/2005/8/layout/bProcess3"/>
    <dgm:cxn modelId="{79A5D6A0-6827-4005-B105-395F34370D12}" srcId="{73123164-EBD7-4422-928C-98E07EA8DE29}" destId="{95EB9A4B-2F51-4EAE-9BC7-6FF59E2E20F3}" srcOrd="0" destOrd="0" parTransId="{2E5005D3-7B61-4F0A-A374-D946B928CB06}" sibTransId="{4AC957DF-FB1A-472A-A2EF-677774D95E31}"/>
    <dgm:cxn modelId="{2E75C112-BD3D-4118-90DA-AB55E4C44016}" type="presOf" srcId="{9A38BD9B-CFF6-4497-9985-F5CAB9842407}" destId="{FD7BDCB8-FBC7-4EA2-B476-AB608DA8AB3F}" srcOrd="0" destOrd="1" presId="urn:microsoft.com/office/officeart/2005/8/layout/bProcess3"/>
    <dgm:cxn modelId="{74F31564-1495-496A-9EDC-8F5F54DEBC61}" type="presOf" srcId="{975B0897-45CF-4785-91B2-800F78A62EF4}" destId="{564288A4-C2C6-44DB-81F7-6B3999219D30}" srcOrd="1" destOrd="0" presId="urn:microsoft.com/office/officeart/2005/8/layout/bProcess3"/>
    <dgm:cxn modelId="{5E8C81A7-7B9B-4873-BF2A-C6F193B234BD}" srcId="{290F6AC0-F657-4D13-9FD0-A3D41BE7FC50}" destId="{73123164-EBD7-4422-928C-98E07EA8DE29}" srcOrd="2" destOrd="0" parTransId="{7C8C05B1-BFEF-41FC-B383-3D20DCBA7078}" sibTransId="{1CFE4D21-F828-422A-95EF-AB173C0818AC}"/>
    <dgm:cxn modelId="{45B1E217-F01A-4500-BBCB-59B01CF5CB6C}" type="presOf" srcId="{95EB9A4B-2F51-4EAE-9BC7-6FF59E2E20F3}" destId="{F39EBC9B-8AD8-4EB3-B752-5403DF9666FA}" srcOrd="0" destOrd="1" presId="urn:microsoft.com/office/officeart/2005/8/layout/bProcess3"/>
    <dgm:cxn modelId="{93A4C83E-4C34-447F-8BF2-9673F8E6F724}" type="presOf" srcId="{975B0897-45CF-4785-91B2-800F78A62EF4}" destId="{727C6236-A594-4B06-B2AF-831576F8CF91}" srcOrd="0" destOrd="0" presId="urn:microsoft.com/office/officeart/2005/8/layout/bProcess3"/>
    <dgm:cxn modelId="{3923F489-BDA8-42D9-8DF6-2C57B5FD9DB5}" srcId="{290F6AC0-F657-4D13-9FD0-A3D41BE7FC50}" destId="{969AB55F-B269-47A6-ADB6-D26B7B22DDD3}" srcOrd="4" destOrd="0" parTransId="{F5563389-4449-4968-B9FC-738A145A7286}" sibTransId="{63F56918-45D3-4B29-979E-233EF9BB6EE2}"/>
    <dgm:cxn modelId="{A5D859A5-B8C0-4619-A195-62850568E8F0}" type="presOf" srcId="{7E497B82-9AFD-4EDB-9B7B-7CCAF45AC0F5}" destId="{ECD89BF3-36A8-4C45-BA75-49C947A8DCC0}" srcOrd="0" destOrd="1" presId="urn:microsoft.com/office/officeart/2005/8/layout/bProcess3"/>
    <dgm:cxn modelId="{547C5783-E943-42E7-AFE7-7C28EBE2606C}" srcId="{2898AC01-08A1-40F0-8E23-B25A3877B2B2}" destId="{7E497B82-9AFD-4EDB-9B7B-7CCAF45AC0F5}" srcOrd="0" destOrd="0" parTransId="{41681CEB-684C-4780-BF97-91AF41668FA5}" sibTransId="{452E3F97-47AB-42D5-92C6-D7B942156074}"/>
    <dgm:cxn modelId="{BB4EDC10-2CBC-4C81-82B6-6751F9BDD85B}" type="presOf" srcId="{C97AECAA-15E5-4062-92BD-B43FECDED9A4}" destId="{D270299F-F874-4B81-8E90-DC15CE227F0F}" srcOrd="1" destOrd="0" presId="urn:microsoft.com/office/officeart/2005/8/layout/bProcess3"/>
    <dgm:cxn modelId="{DA9529B7-D768-4220-B769-8BB3BDE31ADE}" srcId="{969AB55F-B269-47A6-ADB6-D26B7B22DDD3}" destId="{FB4B0440-9EA5-47D2-9241-CBD000608E46}" srcOrd="0" destOrd="0" parTransId="{315029FD-BE27-4D33-A230-1B82479F6D04}" sibTransId="{C6853DD8-6F2C-4532-80E1-E0A4B6FC61B1}"/>
    <dgm:cxn modelId="{76DFAB10-670A-432D-8A7D-6B59E8A2D084}" type="presOf" srcId="{1CFE4D21-F828-422A-95EF-AB173C0818AC}" destId="{A8994ED1-AB79-4D25-B137-D2F7E52CB2FB}" srcOrd="1" destOrd="0" presId="urn:microsoft.com/office/officeart/2005/8/layout/bProcess3"/>
    <dgm:cxn modelId="{F072BBF4-0231-4C2C-A4C4-14CF99554052}" type="presOf" srcId="{969AB55F-B269-47A6-ADB6-D26B7B22DDD3}" destId="{60273FAE-3402-487F-8BA6-9AEC69647D7E}" srcOrd="0" destOrd="0" presId="urn:microsoft.com/office/officeart/2005/8/layout/bProcess3"/>
    <dgm:cxn modelId="{222FDFF7-A9B0-4E89-A715-E74C72D5BD3B}" srcId="{7400D5D7-2500-473F-B2F9-6FF256759F5E}" destId="{09A0CCD4-F2AE-4BE3-971F-F336027BCADC}" srcOrd="0" destOrd="0" parTransId="{B2BD3347-B6D3-4117-92BA-CCE554B5F113}" sibTransId="{836DC2A7-4B6D-4C1C-BACA-ED0B00C75D1C}"/>
    <dgm:cxn modelId="{9C2952F5-0931-4C2E-934D-6B1018E9C3EA}" type="presOf" srcId="{09A0CCD4-F2AE-4BE3-971F-F336027BCADC}" destId="{9A7F3648-6E41-414A-830C-EED8A95F3486}" srcOrd="0" destOrd="1" presId="urn:microsoft.com/office/officeart/2005/8/layout/bProcess3"/>
    <dgm:cxn modelId="{D69BCDE4-FFCB-4C0A-9F14-3DCC80D83D01}" type="presOf" srcId="{2FE9D9CE-90C1-44F1-9F1F-7DA2D861299C}" destId="{17B16BDF-4330-4C93-9108-2006AA3968CB}" srcOrd="0" destOrd="0" presId="urn:microsoft.com/office/officeart/2005/8/layout/bProcess3"/>
    <dgm:cxn modelId="{33DF41E9-6BB7-4B04-A18A-3528EF8EB003}" srcId="{290F6AC0-F657-4D13-9FD0-A3D41BE7FC50}" destId="{1B264698-6C91-4EC2-A8A1-A37E9426B036}" srcOrd="3" destOrd="0" parTransId="{F8377D09-81B6-4385-8F8C-70CB507B605A}" sibTransId="{975B0897-45CF-4785-91B2-800F78A62EF4}"/>
    <dgm:cxn modelId="{4A85990C-622F-49D7-82AA-20A2CCA3D618}" type="presOf" srcId="{7400D5D7-2500-473F-B2F9-6FF256759F5E}" destId="{9A7F3648-6E41-414A-830C-EED8A95F3486}" srcOrd="0" destOrd="0" presId="urn:microsoft.com/office/officeart/2005/8/layout/bProcess3"/>
    <dgm:cxn modelId="{86DC479F-71B9-4DF0-BAED-2602690C0E25}" srcId="{290F6AC0-F657-4D13-9FD0-A3D41BE7FC50}" destId="{7400D5D7-2500-473F-B2F9-6FF256759F5E}" srcOrd="0" destOrd="0" parTransId="{D10F3B03-F848-4B02-8685-3B3369EEDA8F}" sibTransId="{2FE9D9CE-90C1-44F1-9F1F-7DA2D861299C}"/>
    <dgm:cxn modelId="{F12C7562-4A32-492A-85E7-012086AEDEE6}" type="presOf" srcId="{FB4B0440-9EA5-47D2-9241-CBD000608E46}" destId="{60273FAE-3402-487F-8BA6-9AEC69647D7E}" srcOrd="0" destOrd="1" presId="urn:microsoft.com/office/officeart/2005/8/layout/bProcess3"/>
    <dgm:cxn modelId="{B6C8F10D-E543-4B21-9E61-2CEF72A751D8}" srcId="{1B264698-6C91-4EC2-A8A1-A37E9426B036}" destId="{9A38BD9B-CFF6-4497-9985-F5CAB9842407}" srcOrd="0" destOrd="0" parTransId="{D545E355-9C1C-4621-9B83-0107FF67885C}" sibTransId="{3F4832C9-32E0-4C28-ADD7-39892929B324}"/>
    <dgm:cxn modelId="{BAB3CBEF-157A-4752-AD15-C3EB2B1D9159}" type="presOf" srcId="{2FE9D9CE-90C1-44F1-9F1F-7DA2D861299C}" destId="{B5B3D612-93D5-4DD1-892E-62D4D6A72DA1}" srcOrd="1" destOrd="0" presId="urn:microsoft.com/office/officeart/2005/8/layout/bProcess3"/>
    <dgm:cxn modelId="{1473D046-B3A2-4201-9FB0-231D516B2D8F}" type="presOf" srcId="{2898AC01-08A1-40F0-8E23-B25A3877B2B2}" destId="{ECD89BF3-36A8-4C45-BA75-49C947A8DCC0}" srcOrd="0" destOrd="0" presId="urn:microsoft.com/office/officeart/2005/8/layout/bProcess3"/>
    <dgm:cxn modelId="{4C7C048E-564F-4434-9965-3D6008729511}" type="presOf" srcId="{290F6AC0-F657-4D13-9FD0-A3D41BE7FC50}" destId="{13C55D7C-3D9D-4F16-8E42-78710895A1AA}" srcOrd="0" destOrd="0" presId="urn:microsoft.com/office/officeart/2005/8/layout/bProcess3"/>
    <dgm:cxn modelId="{0E8BC36B-0EFA-4F08-9D75-ED755101D8E1}" type="presOf" srcId="{C97AECAA-15E5-4062-92BD-B43FECDED9A4}" destId="{888D24A2-89AB-4870-9E55-B133F84C51AB}" srcOrd="0" destOrd="0" presId="urn:microsoft.com/office/officeart/2005/8/layout/bProcess3"/>
    <dgm:cxn modelId="{DF297DF4-EC18-47AA-874E-46895591AD0C}" type="presOf" srcId="{1CFE4D21-F828-422A-95EF-AB173C0818AC}" destId="{B8B68D94-E5EE-4835-B14A-0E5E67C5E4AC}" srcOrd="0" destOrd="0" presId="urn:microsoft.com/office/officeart/2005/8/layout/bProcess3"/>
    <dgm:cxn modelId="{1B987B45-4851-4A98-8265-0C3A74E9EA80}" type="presParOf" srcId="{13C55D7C-3D9D-4F16-8E42-78710895A1AA}" destId="{9A7F3648-6E41-414A-830C-EED8A95F3486}" srcOrd="0" destOrd="0" presId="urn:microsoft.com/office/officeart/2005/8/layout/bProcess3"/>
    <dgm:cxn modelId="{AD62BC90-DFFA-4E91-8899-42FDEDB40440}" type="presParOf" srcId="{13C55D7C-3D9D-4F16-8E42-78710895A1AA}" destId="{17B16BDF-4330-4C93-9108-2006AA3968CB}" srcOrd="1" destOrd="0" presId="urn:microsoft.com/office/officeart/2005/8/layout/bProcess3"/>
    <dgm:cxn modelId="{6CE5CA4A-E61C-495B-AB6D-00DED5413B7F}" type="presParOf" srcId="{17B16BDF-4330-4C93-9108-2006AA3968CB}" destId="{B5B3D612-93D5-4DD1-892E-62D4D6A72DA1}" srcOrd="0" destOrd="0" presId="urn:microsoft.com/office/officeart/2005/8/layout/bProcess3"/>
    <dgm:cxn modelId="{3570C9FD-DBEE-4B06-86CF-4771FA07E8CC}" type="presParOf" srcId="{13C55D7C-3D9D-4F16-8E42-78710895A1AA}" destId="{ECD89BF3-36A8-4C45-BA75-49C947A8DCC0}" srcOrd="2" destOrd="0" presId="urn:microsoft.com/office/officeart/2005/8/layout/bProcess3"/>
    <dgm:cxn modelId="{F04362BA-B57F-441C-A6B5-530A619AD403}" type="presParOf" srcId="{13C55D7C-3D9D-4F16-8E42-78710895A1AA}" destId="{888D24A2-89AB-4870-9E55-B133F84C51AB}" srcOrd="3" destOrd="0" presId="urn:microsoft.com/office/officeart/2005/8/layout/bProcess3"/>
    <dgm:cxn modelId="{0C3D4574-57E0-4566-AFEE-AC190EA56FEA}" type="presParOf" srcId="{888D24A2-89AB-4870-9E55-B133F84C51AB}" destId="{D270299F-F874-4B81-8E90-DC15CE227F0F}" srcOrd="0" destOrd="0" presId="urn:microsoft.com/office/officeart/2005/8/layout/bProcess3"/>
    <dgm:cxn modelId="{A9DE7EE2-500B-4FF7-850A-F2A645EEE569}" type="presParOf" srcId="{13C55D7C-3D9D-4F16-8E42-78710895A1AA}" destId="{F39EBC9B-8AD8-4EB3-B752-5403DF9666FA}" srcOrd="4" destOrd="0" presId="urn:microsoft.com/office/officeart/2005/8/layout/bProcess3"/>
    <dgm:cxn modelId="{70067546-00A0-43C1-BFD1-7B1D9DF93702}" type="presParOf" srcId="{13C55D7C-3D9D-4F16-8E42-78710895A1AA}" destId="{B8B68D94-E5EE-4835-B14A-0E5E67C5E4AC}" srcOrd="5" destOrd="0" presId="urn:microsoft.com/office/officeart/2005/8/layout/bProcess3"/>
    <dgm:cxn modelId="{FF9EEC81-1E20-4102-950E-EEE3B9B766EB}" type="presParOf" srcId="{B8B68D94-E5EE-4835-B14A-0E5E67C5E4AC}" destId="{A8994ED1-AB79-4D25-B137-D2F7E52CB2FB}" srcOrd="0" destOrd="0" presId="urn:microsoft.com/office/officeart/2005/8/layout/bProcess3"/>
    <dgm:cxn modelId="{1131417B-D733-4DB3-AF85-84F94D14C161}" type="presParOf" srcId="{13C55D7C-3D9D-4F16-8E42-78710895A1AA}" destId="{FD7BDCB8-FBC7-4EA2-B476-AB608DA8AB3F}" srcOrd="6" destOrd="0" presId="urn:microsoft.com/office/officeart/2005/8/layout/bProcess3"/>
    <dgm:cxn modelId="{7AC63A38-C1B7-45A6-BB97-F78DE939C5A6}" type="presParOf" srcId="{13C55D7C-3D9D-4F16-8E42-78710895A1AA}" destId="{727C6236-A594-4B06-B2AF-831576F8CF91}" srcOrd="7" destOrd="0" presId="urn:microsoft.com/office/officeart/2005/8/layout/bProcess3"/>
    <dgm:cxn modelId="{438E2DB0-0A7B-4194-9064-D1406B433272}" type="presParOf" srcId="{727C6236-A594-4B06-B2AF-831576F8CF91}" destId="{564288A4-C2C6-44DB-81F7-6B3999219D30}" srcOrd="0" destOrd="0" presId="urn:microsoft.com/office/officeart/2005/8/layout/bProcess3"/>
    <dgm:cxn modelId="{EE647EE1-98A4-4062-954C-7AF94B603041}" type="presParOf" srcId="{13C55D7C-3D9D-4F16-8E42-78710895A1AA}" destId="{60273FAE-3402-487F-8BA6-9AEC69647D7E}" srcOrd="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05B562-52F3-4B62-A3A9-272D1AA15884}">
      <dsp:nvSpPr>
        <dsp:cNvPr id="0" name=""/>
        <dsp:cNvSpPr/>
      </dsp:nvSpPr>
      <dsp:spPr>
        <a:xfrm rot="10800000">
          <a:off x="1063401" y="1027"/>
          <a:ext cx="3783989" cy="913143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8395" tIns="38100" rIns="7112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объездная автомобильная дорога к дачным кооперативам «Черемушки», «Север-1» и «Север-2» в обход гидротехнических сооружений ГРЭС-1, ГРЭС-2» протяженностью 5,8 км с сетями уличного электроосвещения протяженностью 6,3 км, сетями электроснабжения протяженностью 4,1 км.</a:t>
          </a:r>
        </a:p>
      </dsp:txBody>
      <dsp:txXfrm rot="10800000">
        <a:off x="1291687" y="1027"/>
        <a:ext cx="3555703" cy="913143"/>
      </dsp:txXfrm>
    </dsp:sp>
    <dsp:sp modelId="{85D2D4F2-D655-41E4-BEF6-5A6899FCB225}">
      <dsp:nvSpPr>
        <dsp:cNvPr id="0" name=""/>
        <dsp:cNvSpPr/>
      </dsp:nvSpPr>
      <dsp:spPr>
        <a:xfrm>
          <a:off x="822520" y="209970"/>
          <a:ext cx="495258" cy="495258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ECCCD2-654E-4614-80F9-AE3FA7961170}">
      <dsp:nvSpPr>
        <dsp:cNvPr id="0" name=""/>
        <dsp:cNvSpPr/>
      </dsp:nvSpPr>
      <dsp:spPr>
        <a:xfrm rot="10800000">
          <a:off x="1073524" y="1062009"/>
          <a:ext cx="3770490" cy="495258"/>
        </a:xfrm>
        <a:prstGeom prst="homePlate">
          <a:avLst/>
        </a:prstGeom>
        <a:solidFill>
          <a:schemeClr val="accent4">
            <a:hueOff val="1299462"/>
            <a:satOff val="-5996"/>
            <a:lumOff val="221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8395" tIns="38100" rIns="7112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объездная автомобильная дорога 1 «З», VI пусковой комплекс, съезд на улицу Дзержинского протяженностью 1,9 км</a:t>
          </a:r>
        </a:p>
      </dsp:txBody>
      <dsp:txXfrm rot="10800000">
        <a:off x="1197338" y="1062009"/>
        <a:ext cx="3646676" cy="495258"/>
      </dsp:txXfrm>
    </dsp:sp>
    <dsp:sp modelId="{2277E7C6-5FAA-4C14-A39A-7DFBD3BD35DF}">
      <dsp:nvSpPr>
        <dsp:cNvPr id="0" name=""/>
        <dsp:cNvSpPr/>
      </dsp:nvSpPr>
      <dsp:spPr>
        <a:xfrm>
          <a:off x="825895" y="1062009"/>
          <a:ext cx="495258" cy="495258"/>
        </a:xfrm>
        <a:prstGeom prst="ellipse">
          <a:avLst/>
        </a:prstGeom>
        <a:solidFill>
          <a:schemeClr val="accent4">
            <a:tint val="50000"/>
            <a:hueOff val="1430941"/>
            <a:satOff val="-7519"/>
            <a:lumOff val="-544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AC6BA8-396C-4A00-90E9-4D481446E74C}">
      <dsp:nvSpPr>
        <dsp:cNvPr id="0" name=""/>
        <dsp:cNvSpPr/>
      </dsp:nvSpPr>
      <dsp:spPr>
        <a:xfrm rot="10800000">
          <a:off x="1073524" y="1705107"/>
          <a:ext cx="3770490" cy="495258"/>
        </a:xfrm>
        <a:prstGeom prst="homePlate">
          <a:avLst/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8395" tIns="38100" rIns="7112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новое кладбище «Чернореченское-2», 1 этап строительства площадью карт захоронения 23,3 тыс. кв. метров</a:t>
          </a:r>
        </a:p>
      </dsp:txBody>
      <dsp:txXfrm rot="10800000">
        <a:off x="1197338" y="1705107"/>
        <a:ext cx="3646676" cy="495258"/>
      </dsp:txXfrm>
    </dsp:sp>
    <dsp:sp modelId="{0F3868CE-952F-48FE-A66C-A3A3CD15F223}">
      <dsp:nvSpPr>
        <dsp:cNvPr id="0" name=""/>
        <dsp:cNvSpPr/>
      </dsp:nvSpPr>
      <dsp:spPr>
        <a:xfrm>
          <a:off x="825895" y="1705107"/>
          <a:ext cx="495258" cy="495258"/>
        </a:xfrm>
        <a:prstGeom prst="ellipse">
          <a:avLst/>
        </a:prstGeom>
        <a:solidFill>
          <a:schemeClr val="accent4">
            <a:tint val="50000"/>
            <a:hueOff val="2861881"/>
            <a:satOff val="-15039"/>
            <a:lumOff val="-1088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CF6C8C-6A02-4893-A91B-6C0C8FA5BE53}">
      <dsp:nvSpPr>
        <dsp:cNvPr id="0" name=""/>
        <dsp:cNvSpPr/>
      </dsp:nvSpPr>
      <dsp:spPr>
        <a:xfrm rot="10800000">
          <a:off x="1097392" y="2329597"/>
          <a:ext cx="3770490" cy="495258"/>
        </a:xfrm>
        <a:prstGeom prst="homePlate">
          <a:avLst/>
        </a:prstGeom>
        <a:solidFill>
          <a:schemeClr val="accent4">
            <a:hueOff val="3898385"/>
            <a:satOff val="-17988"/>
            <a:lumOff val="662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8395" tIns="38100" rIns="7112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общественный центр в поселке Снежный площадью 0,542 тыс. кв. метров</a:t>
          </a:r>
        </a:p>
      </dsp:txBody>
      <dsp:txXfrm rot="10800000">
        <a:off x="1221206" y="2329597"/>
        <a:ext cx="3646676" cy="495258"/>
      </dsp:txXfrm>
    </dsp:sp>
    <dsp:sp modelId="{3DDD1C98-8FC1-4EAD-B208-B9712F3DE15A}">
      <dsp:nvSpPr>
        <dsp:cNvPr id="0" name=""/>
        <dsp:cNvSpPr/>
      </dsp:nvSpPr>
      <dsp:spPr>
        <a:xfrm>
          <a:off x="825895" y="2348204"/>
          <a:ext cx="495258" cy="495258"/>
        </a:xfrm>
        <a:prstGeom prst="ellipse">
          <a:avLst/>
        </a:prstGeom>
        <a:solidFill>
          <a:schemeClr val="accent4">
            <a:tint val="50000"/>
            <a:hueOff val="4292822"/>
            <a:satOff val="-22558"/>
            <a:lumOff val="-1632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35DE34-97C7-4067-9B7E-B7545C759139}">
      <dsp:nvSpPr>
        <dsp:cNvPr id="0" name=""/>
        <dsp:cNvSpPr/>
      </dsp:nvSpPr>
      <dsp:spPr>
        <a:xfrm rot="10800000">
          <a:off x="1073524" y="2991302"/>
          <a:ext cx="3770490" cy="495258"/>
        </a:xfrm>
        <a:prstGeom prst="homePlate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8395" tIns="38100" rIns="7112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операционно-реанимационный корпус кардиологического диспансера на 18 коек площадью 8 тыс. кв. метров</a:t>
          </a:r>
        </a:p>
      </dsp:txBody>
      <dsp:txXfrm rot="10800000">
        <a:off x="1197338" y="2991302"/>
        <a:ext cx="3646676" cy="495258"/>
      </dsp:txXfrm>
    </dsp:sp>
    <dsp:sp modelId="{74EBABAB-56C6-4CB0-9C66-AA726A0B79C6}">
      <dsp:nvSpPr>
        <dsp:cNvPr id="0" name=""/>
        <dsp:cNvSpPr/>
      </dsp:nvSpPr>
      <dsp:spPr>
        <a:xfrm>
          <a:off x="825895" y="2991302"/>
          <a:ext cx="495258" cy="495258"/>
        </a:xfrm>
        <a:prstGeom prst="ellipse">
          <a:avLst/>
        </a:prstGeom>
        <a:solidFill>
          <a:schemeClr val="accent4">
            <a:tint val="50000"/>
            <a:hueOff val="5723762"/>
            <a:satOff val="-30078"/>
            <a:lumOff val="-2176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2EAFF8-A5E8-461F-94DE-D21F5184CDC1}">
      <dsp:nvSpPr>
        <dsp:cNvPr id="0" name=""/>
        <dsp:cNvSpPr/>
      </dsp:nvSpPr>
      <dsp:spPr>
        <a:xfrm rot="10800000">
          <a:off x="1073524" y="3634399"/>
          <a:ext cx="3770490" cy="495258"/>
        </a:xfrm>
        <a:prstGeom prst="homePlate">
          <a:avLst/>
        </a:prstGeom>
        <a:solidFill>
          <a:schemeClr val="accent4">
            <a:hueOff val="6497308"/>
            <a:satOff val="-29980"/>
            <a:lumOff val="1103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8395" tIns="38100" rIns="7112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поликлиника «Нефтяник» в 37 микрорайоне на 700 посещений в смену площадью 12 тыс. кв. метров</a:t>
          </a:r>
        </a:p>
      </dsp:txBody>
      <dsp:txXfrm rot="10800000">
        <a:off x="1197338" y="3634399"/>
        <a:ext cx="3646676" cy="495258"/>
      </dsp:txXfrm>
    </dsp:sp>
    <dsp:sp modelId="{22A9CDF5-4A6C-4BEC-80E9-80EFC210E496}">
      <dsp:nvSpPr>
        <dsp:cNvPr id="0" name=""/>
        <dsp:cNvSpPr/>
      </dsp:nvSpPr>
      <dsp:spPr>
        <a:xfrm>
          <a:off x="825895" y="3634399"/>
          <a:ext cx="495258" cy="495258"/>
        </a:xfrm>
        <a:prstGeom prst="ellipse">
          <a:avLst/>
        </a:prstGeom>
        <a:solidFill>
          <a:schemeClr val="accent4">
            <a:tint val="50000"/>
            <a:hueOff val="7154702"/>
            <a:satOff val="-37598"/>
            <a:lumOff val="-2721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DF5FA8-FFD3-4CEC-94C1-C4341B670111}">
      <dsp:nvSpPr>
        <dsp:cNvPr id="0" name=""/>
        <dsp:cNvSpPr/>
      </dsp:nvSpPr>
      <dsp:spPr>
        <a:xfrm rot="10800000">
          <a:off x="1073524" y="4277497"/>
          <a:ext cx="3770490" cy="495258"/>
        </a:xfrm>
        <a:prstGeom prst="homePlate">
          <a:avLst/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8395" tIns="38100" rIns="7112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детская школа искусств в микрорайоне ПИКС на 300 мест площадью 7,4 тыс. кв. метров</a:t>
          </a:r>
        </a:p>
      </dsp:txBody>
      <dsp:txXfrm rot="10800000">
        <a:off x="1197338" y="4277497"/>
        <a:ext cx="3646676" cy="495258"/>
      </dsp:txXfrm>
    </dsp:sp>
    <dsp:sp modelId="{A8DE11EF-1769-4248-ADDC-A35658F7446B}">
      <dsp:nvSpPr>
        <dsp:cNvPr id="0" name=""/>
        <dsp:cNvSpPr/>
      </dsp:nvSpPr>
      <dsp:spPr>
        <a:xfrm>
          <a:off x="825895" y="4277497"/>
          <a:ext cx="495258" cy="495258"/>
        </a:xfrm>
        <a:prstGeom prst="ellipse">
          <a:avLst/>
        </a:prstGeom>
        <a:solidFill>
          <a:schemeClr val="accent4">
            <a:tint val="50000"/>
            <a:hueOff val="8585643"/>
            <a:satOff val="-45117"/>
            <a:lumOff val="-3265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32BEE2-FA98-483C-BDF1-CDFC36482628}">
      <dsp:nvSpPr>
        <dsp:cNvPr id="0" name=""/>
        <dsp:cNvSpPr/>
      </dsp:nvSpPr>
      <dsp:spPr>
        <a:xfrm rot="10800000">
          <a:off x="1073524" y="4920594"/>
          <a:ext cx="3770490" cy="495258"/>
        </a:xfrm>
        <a:prstGeom prst="homePlate">
          <a:avLst/>
        </a:prstGeom>
        <a:solidFill>
          <a:schemeClr val="accent4">
            <a:hueOff val="9096231"/>
            <a:satOff val="-41972"/>
            <a:lumOff val="1544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8395" tIns="38100" rIns="7112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детский сад № 2 на 300 мест в 38 микрорайоне площадью 6,5 тыс. кв. метров</a:t>
          </a:r>
        </a:p>
      </dsp:txBody>
      <dsp:txXfrm rot="10800000">
        <a:off x="1197338" y="4920594"/>
        <a:ext cx="3646676" cy="495258"/>
      </dsp:txXfrm>
    </dsp:sp>
    <dsp:sp modelId="{AA9E3B6B-DC57-4068-8D8B-AFB00A2A33CE}">
      <dsp:nvSpPr>
        <dsp:cNvPr id="0" name=""/>
        <dsp:cNvSpPr/>
      </dsp:nvSpPr>
      <dsp:spPr>
        <a:xfrm>
          <a:off x="825895" y="4920594"/>
          <a:ext cx="495258" cy="495258"/>
        </a:xfrm>
        <a:prstGeom prst="ellipse">
          <a:avLst/>
        </a:prstGeom>
        <a:solidFill>
          <a:schemeClr val="accent4">
            <a:tint val="50000"/>
            <a:hueOff val="10016583"/>
            <a:satOff val="-52636"/>
            <a:lumOff val="-3809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559777-351C-44FD-A5C5-1A27E3A152D3}">
      <dsp:nvSpPr>
        <dsp:cNvPr id="0" name=""/>
        <dsp:cNvSpPr/>
      </dsp:nvSpPr>
      <dsp:spPr>
        <a:xfrm rot="10800000">
          <a:off x="1073524" y="5563692"/>
          <a:ext cx="3770490" cy="495258"/>
        </a:xfrm>
        <a:prstGeom prst="homePlate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8395" tIns="38100" rIns="7112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спортивный центр с универсальным игровым залом на территории средней образовательной школы № 26 площадью 1,5 тыс. кв. метров</a:t>
          </a:r>
        </a:p>
      </dsp:txBody>
      <dsp:txXfrm rot="10800000">
        <a:off x="1197338" y="5563692"/>
        <a:ext cx="3646676" cy="495258"/>
      </dsp:txXfrm>
    </dsp:sp>
    <dsp:sp modelId="{B321176A-4838-44F7-9790-C6834D28592F}">
      <dsp:nvSpPr>
        <dsp:cNvPr id="0" name=""/>
        <dsp:cNvSpPr/>
      </dsp:nvSpPr>
      <dsp:spPr>
        <a:xfrm>
          <a:off x="825895" y="5563692"/>
          <a:ext cx="495258" cy="495258"/>
        </a:xfrm>
        <a:prstGeom prst="ellipse">
          <a:avLst/>
        </a:prstGeom>
        <a:solidFill>
          <a:schemeClr val="accent4">
            <a:tint val="50000"/>
            <a:hueOff val="11447524"/>
            <a:satOff val="-60156"/>
            <a:lumOff val="-4353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3C9795-A247-4621-8E99-A679EC6A6441}">
      <dsp:nvSpPr>
        <dsp:cNvPr id="0" name=""/>
        <dsp:cNvSpPr/>
      </dsp:nvSpPr>
      <dsp:spPr>
        <a:xfrm>
          <a:off x="2145583" y="6121"/>
          <a:ext cx="854563" cy="4776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операции с недвижимым </a:t>
          </a:r>
          <a:r>
            <a:rPr lang="ru-RU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имуществом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– 53,4 %; </a:t>
          </a:r>
        </a:p>
      </dsp:txBody>
      <dsp:txXfrm>
        <a:off x="2145583" y="6121"/>
        <a:ext cx="854563" cy="477641"/>
      </dsp:txXfrm>
    </dsp:sp>
    <dsp:sp modelId="{FB817222-5C1F-4A71-9B5C-B67A9CAE2DF5}">
      <dsp:nvSpPr>
        <dsp:cNvPr id="0" name=""/>
        <dsp:cNvSpPr/>
      </dsp:nvSpPr>
      <dsp:spPr>
        <a:xfrm>
          <a:off x="1019471" y="145011"/>
          <a:ext cx="2333171" cy="2333171"/>
        </a:xfrm>
        <a:prstGeom prst="circularArrow">
          <a:avLst>
            <a:gd name="adj1" fmla="val 3992"/>
            <a:gd name="adj2" fmla="val 250436"/>
            <a:gd name="adj3" fmla="val 19815594"/>
            <a:gd name="adj4" fmla="val 18541835"/>
            <a:gd name="adj5" fmla="val 4657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4CF513-0021-456B-9FC0-6FF9A4BE9E34}">
      <dsp:nvSpPr>
        <dsp:cNvPr id="0" name=""/>
        <dsp:cNvSpPr/>
      </dsp:nvSpPr>
      <dsp:spPr>
        <a:xfrm>
          <a:off x="2396222" y="851698"/>
          <a:ext cx="1580426" cy="4135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образование </a:t>
          </a:r>
          <a:endParaRPr lang="ru-RU" sz="10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 здравоохранение – </a:t>
          </a:r>
          <a:r>
            <a:rPr lang="ru-RU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17,1 %</a:t>
          </a:r>
        </a:p>
      </dsp:txBody>
      <dsp:txXfrm>
        <a:off x="2396222" y="851698"/>
        <a:ext cx="1580426" cy="413504"/>
      </dsp:txXfrm>
    </dsp:sp>
    <dsp:sp modelId="{70A6DAD6-4BAC-4DFE-8714-47F872B509D1}">
      <dsp:nvSpPr>
        <dsp:cNvPr id="0" name=""/>
        <dsp:cNvSpPr/>
      </dsp:nvSpPr>
      <dsp:spPr>
        <a:xfrm>
          <a:off x="963287" y="-32006"/>
          <a:ext cx="2333171" cy="2333171"/>
        </a:xfrm>
        <a:prstGeom prst="circularArrow">
          <a:avLst>
            <a:gd name="adj1" fmla="val 3992"/>
            <a:gd name="adj2" fmla="val 250436"/>
            <a:gd name="adj3" fmla="val 2314983"/>
            <a:gd name="adj4" fmla="val 422434"/>
            <a:gd name="adj5" fmla="val 4657"/>
          </a:avLst>
        </a:prstGeom>
        <a:solidFill>
          <a:schemeClr val="accent4">
            <a:hueOff val="2079139"/>
            <a:satOff val="-9594"/>
            <a:lumOff val="353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F15B69-07C4-42C6-944B-9ACC7115A783}">
      <dsp:nvSpPr>
        <dsp:cNvPr id="0" name=""/>
        <dsp:cNvSpPr/>
      </dsp:nvSpPr>
      <dsp:spPr>
        <a:xfrm>
          <a:off x="2289197" y="1858062"/>
          <a:ext cx="725136" cy="4776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транспорт –11 % </a:t>
          </a:r>
        </a:p>
      </dsp:txBody>
      <dsp:txXfrm>
        <a:off x="2289197" y="1858062"/>
        <a:ext cx="725136" cy="477641"/>
      </dsp:txXfrm>
    </dsp:sp>
    <dsp:sp modelId="{4AD8B9E5-1A0C-4CF2-855C-AEF9A74228B3}">
      <dsp:nvSpPr>
        <dsp:cNvPr id="0" name=""/>
        <dsp:cNvSpPr/>
      </dsp:nvSpPr>
      <dsp:spPr>
        <a:xfrm>
          <a:off x="1007724" y="25878"/>
          <a:ext cx="2333171" cy="2333171"/>
        </a:xfrm>
        <a:prstGeom prst="circularArrow">
          <a:avLst>
            <a:gd name="adj1" fmla="val 3992"/>
            <a:gd name="adj2" fmla="val 250436"/>
            <a:gd name="adj3" fmla="val 5993069"/>
            <a:gd name="adj4" fmla="val 5028667"/>
            <a:gd name="adj5" fmla="val 4657"/>
          </a:avLst>
        </a:prstGeom>
        <a:solidFill>
          <a:schemeClr val="accent4">
            <a:hueOff val="4158277"/>
            <a:satOff val="-19187"/>
            <a:lumOff val="706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AE89DB-9305-4051-8639-98386833E56B}">
      <dsp:nvSpPr>
        <dsp:cNvPr id="0" name=""/>
        <dsp:cNvSpPr/>
      </dsp:nvSpPr>
      <dsp:spPr>
        <a:xfrm>
          <a:off x="1098919" y="1851940"/>
          <a:ext cx="816524" cy="4776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культура и спорт –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10 %</a:t>
          </a:r>
        </a:p>
      </dsp:txBody>
      <dsp:txXfrm>
        <a:off x="1098919" y="1851940"/>
        <a:ext cx="816524" cy="477641"/>
      </dsp:txXfrm>
    </dsp:sp>
    <dsp:sp modelId="{7AFA0520-7E31-4893-B7DE-CDFB4E1B9C0E}">
      <dsp:nvSpPr>
        <dsp:cNvPr id="0" name=""/>
        <dsp:cNvSpPr/>
      </dsp:nvSpPr>
      <dsp:spPr>
        <a:xfrm>
          <a:off x="873437" y="1266"/>
          <a:ext cx="2333171" cy="2333171"/>
        </a:xfrm>
        <a:prstGeom prst="circularArrow">
          <a:avLst>
            <a:gd name="adj1" fmla="val 3992"/>
            <a:gd name="adj2" fmla="val 250436"/>
            <a:gd name="adj3" fmla="val 9772562"/>
            <a:gd name="adj4" fmla="val 8403873"/>
            <a:gd name="adj5" fmla="val 4657"/>
          </a:avLst>
        </a:prstGeom>
        <a:solidFill>
          <a:schemeClr val="accent4">
            <a:hueOff val="6237415"/>
            <a:satOff val="-28781"/>
            <a:lumOff val="1059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E75C98-51E9-449D-BB72-A16367D704A6}">
      <dsp:nvSpPr>
        <dsp:cNvPr id="0" name=""/>
        <dsp:cNvSpPr/>
      </dsp:nvSpPr>
      <dsp:spPr>
        <a:xfrm>
          <a:off x="466223" y="929031"/>
          <a:ext cx="1016231" cy="4776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коммунальное хозяйство и благоустройство – 4,4 %;</a:t>
          </a:r>
        </a:p>
      </dsp:txBody>
      <dsp:txXfrm>
        <a:off x="466223" y="929031"/>
        <a:ext cx="1016231" cy="477641"/>
      </dsp:txXfrm>
    </dsp:sp>
    <dsp:sp modelId="{4EA55060-E984-4E6C-B327-5007B2745644}">
      <dsp:nvSpPr>
        <dsp:cNvPr id="0" name=""/>
        <dsp:cNvSpPr/>
      </dsp:nvSpPr>
      <dsp:spPr>
        <a:xfrm>
          <a:off x="873437" y="1266"/>
          <a:ext cx="2333171" cy="2333171"/>
        </a:xfrm>
        <a:prstGeom prst="circularArrow">
          <a:avLst>
            <a:gd name="adj1" fmla="val 3992"/>
            <a:gd name="adj2" fmla="val 250436"/>
            <a:gd name="adj3" fmla="val 13165916"/>
            <a:gd name="adj4" fmla="val 11577002"/>
            <a:gd name="adj5" fmla="val 4657"/>
          </a:avLst>
        </a:prstGeom>
        <a:solidFill>
          <a:schemeClr val="accent4">
            <a:hueOff val="8316554"/>
            <a:satOff val="-38374"/>
            <a:lumOff val="1412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D24222-C8B5-43EA-8716-E43EAEC131C6}">
      <dsp:nvSpPr>
        <dsp:cNvPr id="0" name=""/>
        <dsp:cNvSpPr/>
      </dsp:nvSpPr>
      <dsp:spPr>
        <a:xfrm>
          <a:off x="1268360" y="6121"/>
          <a:ext cx="477641" cy="4776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прочие – </a:t>
          </a:r>
          <a:r>
            <a:rPr lang="ru-RU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4,1 </a:t>
          </a:r>
          <a:r>
            <a:rPr lang="ru-RU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</a:p>
      </dsp:txBody>
      <dsp:txXfrm>
        <a:off x="1268360" y="6121"/>
        <a:ext cx="477641" cy="477641"/>
      </dsp:txXfrm>
    </dsp:sp>
    <dsp:sp modelId="{1C131995-06C2-40CA-B7D9-B8E659D3BAA3}">
      <dsp:nvSpPr>
        <dsp:cNvPr id="0" name=""/>
        <dsp:cNvSpPr/>
      </dsp:nvSpPr>
      <dsp:spPr>
        <a:xfrm>
          <a:off x="873437" y="1266"/>
          <a:ext cx="2333171" cy="2333171"/>
        </a:xfrm>
        <a:prstGeom prst="circularArrow">
          <a:avLst>
            <a:gd name="adj1" fmla="val 3992"/>
            <a:gd name="adj2" fmla="val 250436"/>
            <a:gd name="adj3" fmla="val 16290645"/>
            <a:gd name="adj4" fmla="val 15239065"/>
            <a:gd name="adj5" fmla="val 4657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3C7409-B400-4070-85EE-2BFC600809AA}">
      <dsp:nvSpPr>
        <dsp:cNvPr id="0" name=""/>
        <dsp:cNvSpPr/>
      </dsp:nvSpPr>
      <dsp:spPr>
        <a:xfrm>
          <a:off x="5221" y="158662"/>
          <a:ext cx="2255018" cy="168332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artDeco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38100" rIns="12700" bIns="1270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55 дошкольных учреждений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40 образовательных учреждений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b="0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6 учреждений дополнительного образования</a:t>
          </a:r>
          <a:endParaRPr lang="ru-RU" sz="10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663" y="198104"/>
        <a:ext cx="2176134" cy="1643881"/>
      </dsp:txXfrm>
    </dsp:sp>
    <dsp:sp modelId="{7ACC16AF-752D-4D95-8064-630908524790}">
      <dsp:nvSpPr>
        <dsp:cNvPr id="0" name=""/>
        <dsp:cNvSpPr/>
      </dsp:nvSpPr>
      <dsp:spPr>
        <a:xfrm>
          <a:off x="5221" y="1841986"/>
          <a:ext cx="2255018" cy="72382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>
          <a:bevelT w="114300" prst="hardEdge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101 муниципальное учреждение</a:t>
          </a:r>
          <a:endParaRPr lang="ru-RU" sz="1000" b="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21" y="1841986"/>
        <a:ext cx="1588041" cy="723829"/>
      </dsp:txXfrm>
    </dsp:sp>
    <dsp:sp modelId="{7FBDF251-975B-4C33-B122-FDA03CCB97EC}">
      <dsp:nvSpPr>
        <dsp:cNvPr id="0" name=""/>
        <dsp:cNvSpPr/>
      </dsp:nvSpPr>
      <dsp:spPr>
        <a:xfrm>
          <a:off x="1657053" y="1956959"/>
          <a:ext cx="789256" cy="789256"/>
        </a:xfrm>
        <a:prstGeom prst="ellipse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artDeco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B4631F-D40C-4DD5-AFF6-35823F736219}">
      <dsp:nvSpPr>
        <dsp:cNvPr id="0" name=""/>
        <dsp:cNvSpPr/>
      </dsp:nvSpPr>
      <dsp:spPr>
        <a:xfrm>
          <a:off x="2641843" y="158662"/>
          <a:ext cx="2255018" cy="168332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1470669"/>
              <a:satOff val="-2046"/>
              <a:lumOff val="-784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artDeco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38100" rIns="12700" bIns="1270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специальные (коррекционные) школы</a:t>
          </a:r>
          <a:endParaRPr lang="ru-RU" sz="10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81285" y="198104"/>
        <a:ext cx="2176134" cy="1643881"/>
      </dsp:txXfrm>
    </dsp:sp>
    <dsp:sp modelId="{A832E212-334A-41DA-A762-C933B9409CDE}">
      <dsp:nvSpPr>
        <dsp:cNvPr id="0" name=""/>
        <dsp:cNvSpPr/>
      </dsp:nvSpPr>
      <dsp:spPr>
        <a:xfrm>
          <a:off x="2641843" y="1841986"/>
          <a:ext cx="2255018" cy="723829"/>
        </a:xfrm>
        <a:prstGeom prst="rect">
          <a:avLst/>
        </a:prstGeom>
        <a:solidFill>
          <a:schemeClr val="accent5">
            <a:hueOff val="-1470669"/>
            <a:satOff val="-2046"/>
            <a:lumOff val="-784"/>
            <a:alphaOff val="0"/>
          </a:schemeClr>
        </a:solidFill>
        <a:ln w="15875" cap="flat" cmpd="sng" algn="ctr">
          <a:solidFill>
            <a:schemeClr val="accent5">
              <a:hueOff val="-1470669"/>
              <a:satOff val="-2046"/>
              <a:lumOff val="-784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>
          <a:bevelT w="114300" prst="hardEdge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3 государственные образовательные учреждения</a:t>
          </a:r>
          <a:endParaRPr lang="ru-RU" sz="10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41843" y="1841986"/>
        <a:ext cx="1588041" cy="723829"/>
      </dsp:txXfrm>
    </dsp:sp>
    <dsp:sp modelId="{1B1F38F8-5C28-4D8D-B7E4-22343E547728}">
      <dsp:nvSpPr>
        <dsp:cNvPr id="0" name=""/>
        <dsp:cNvSpPr/>
      </dsp:nvSpPr>
      <dsp:spPr>
        <a:xfrm>
          <a:off x="4293675" y="1956959"/>
          <a:ext cx="789256" cy="789256"/>
        </a:xfrm>
        <a:prstGeom prst="ellipse">
          <a:avLst/>
        </a:prstGeom>
        <a:solidFill>
          <a:schemeClr val="accent5">
            <a:tint val="40000"/>
            <a:alpha val="90000"/>
            <a:hueOff val="-1478351"/>
            <a:satOff val="-2563"/>
            <a:lumOff val="-258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artDeco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E8C9DB-1DFD-4285-883F-B11145F8B536}">
      <dsp:nvSpPr>
        <dsp:cNvPr id="0" name=""/>
        <dsp:cNvSpPr/>
      </dsp:nvSpPr>
      <dsp:spPr>
        <a:xfrm>
          <a:off x="5278465" y="158662"/>
          <a:ext cx="2255018" cy="168332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2941338"/>
              <a:satOff val="-4091"/>
              <a:lumOff val="-1569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artDeco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38100" rIns="12700" bIns="1270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частное образовательное учреждение гимназия во имя Святителя Николая Чудотворца</a:t>
          </a:r>
          <a:endParaRPr lang="ru-RU" sz="1000" b="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17907" y="198104"/>
        <a:ext cx="2176134" cy="1643881"/>
      </dsp:txXfrm>
    </dsp:sp>
    <dsp:sp modelId="{FB69386A-D790-4BB5-8117-E4CE78525B93}">
      <dsp:nvSpPr>
        <dsp:cNvPr id="0" name=""/>
        <dsp:cNvSpPr/>
      </dsp:nvSpPr>
      <dsp:spPr>
        <a:xfrm>
          <a:off x="5278465" y="1841986"/>
          <a:ext cx="2255018" cy="723829"/>
        </a:xfrm>
        <a:prstGeom prst="rect">
          <a:avLst/>
        </a:prstGeom>
        <a:solidFill>
          <a:schemeClr val="accent5">
            <a:hueOff val="-2941338"/>
            <a:satOff val="-4091"/>
            <a:lumOff val="-1569"/>
            <a:alphaOff val="0"/>
          </a:schemeClr>
        </a:solidFill>
        <a:ln w="15875" cap="flat" cmpd="sng" algn="ctr">
          <a:solidFill>
            <a:schemeClr val="accent5">
              <a:hueOff val="-2941338"/>
              <a:satOff val="-4091"/>
              <a:lumOff val="-1569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>
          <a:bevelT w="114300" prst="hardEdge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  1 частное образовательное учреждение</a:t>
          </a:r>
          <a:endParaRPr lang="ru-RU" sz="10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78465" y="1841986"/>
        <a:ext cx="1588041" cy="723829"/>
      </dsp:txXfrm>
    </dsp:sp>
    <dsp:sp modelId="{8067D72C-C865-4A64-99EB-957C50F03AEF}">
      <dsp:nvSpPr>
        <dsp:cNvPr id="0" name=""/>
        <dsp:cNvSpPr/>
      </dsp:nvSpPr>
      <dsp:spPr>
        <a:xfrm>
          <a:off x="6930297" y="1956959"/>
          <a:ext cx="789256" cy="789256"/>
        </a:xfrm>
        <a:prstGeom prst="ellipse">
          <a:avLst/>
        </a:prstGeom>
        <a:solidFill>
          <a:schemeClr val="accent5">
            <a:tint val="40000"/>
            <a:alpha val="90000"/>
            <a:hueOff val="-2956702"/>
            <a:satOff val="-5126"/>
            <a:lumOff val="-516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artDeco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707B75-2EB1-4110-AFD6-7AA4E58A876C}">
      <dsp:nvSpPr>
        <dsp:cNvPr id="0" name=""/>
        <dsp:cNvSpPr/>
      </dsp:nvSpPr>
      <dsp:spPr>
        <a:xfrm>
          <a:off x="5221" y="3213768"/>
          <a:ext cx="2255018" cy="231640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4412007"/>
              <a:satOff val="-6137"/>
              <a:lumOff val="-2353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artDeco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38100" rIns="12700" bIns="1270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ООО "НДУ - центр развития ребенка "ГУЛЛИВЕР"</a:t>
          </a:r>
          <a:endParaRPr lang="ru-RU" sz="10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Некоммерческое партнерство "Центр временного пребывания детей"</a:t>
          </a:r>
          <a:endParaRPr lang="ru-RU" sz="1000" b="0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ООО Малое инновационное предприятие "Центр развития талантов ребенка"</a:t>
          </a:r>
          <a:endParaRPr lang="ru-RU" sz="1000" b="0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ООО "Счастливое детство"</a:t>
          </a:r>
          <a:endParaRPr lang="ru-RU" sz="1000" b="0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ООО "Наш Малыш"</a:t>
          </a:r>
          <a:endParaRPr lang="ru-RU" sz="1000" b="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059" y="3266606"/>
        <a:ext cx="2149342" cy="2263567"/>
      </dsp:txXfrm>
    </dsp:sp>
    <dsp:sp modelId="{97635C10-8BC4-4C1E-8939-67EDF4E26247}">
      <dsp:nvSpPr>
        <dsp:cNvPr id="0" name=""/>
        <dsp:cNvSpPr/>
      </dsp:nvSpPr>
      <dsp:spPr>
        <a:xfrm>
          <a:off x="0" y="5319164"/>
          <a:ext cx="2255018" cy="836623"/>
        </a:xfrm>
        <a:prstGeom prst="rect">
          <a:avLst/>
        </a:prstGeom>
        <a:solidFill>
          <a:schemeClr val="accent5">
            <a:hueOff val="-4412007"/>
            <a:satOff val="-6137"/>
            <a:lumOff val="-2353"/>
            <a:alphaOff val="0"/>
          </a:schemeClr>
        </a:solidFill>
        <a:ln w="15875" cap="flat" cmpd="sng" algn="ctr">
          <a:solidFill>
            <a:schemeClr val="accent5">
              <a:hueOff val="-4412007"/>
              <a:satOff val="-6137"/>
              <a:lumOff val="-2353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>
          <a:bevelT w="114300" prst="hardEdge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5 частных организаций, осуществляющих образовательную деятельность по реализации программ дошкольного образования</a:t>
          </a:r>
          <a:endParaRPr lang="ru-RU" sz="1000" b="0" kern="1200" dirty="0"/>
        </a:p>
      </dsp:txBody>
      <dsp:txXfrm>
        <a:off x="0" y="5319164"/>
        <a:ext cx="1588041" cy="836623"/>
      </dsp:txXfrm>
    </dsp:sp>
    <dsp:sp modelId="{29436B95-E816-429A-BD8A-0DAC1FAF5B27}">
      <dsp:nvSpPr>
        <dsp:cNvPr id="0" name=""/>
        <dsp:cNvSpPr/>
      </dsp:nvSpPr>
      <dsp:spPr>
        <a:xfrm>
          <a:off x="1657053" y="5328607"/>
          <a:ext cx="789256" cy="789256"/>
        </a:xfrm>
        <a:prstGeom prst="ellipse">
          <a:avLst/>
        </a:prstGeom>
        <a:solidFill>
          <a:schemeClr val="accent5">
            <a:tint val="40000"/>
            <a:alpha val="90000"/>
            <a:hueOff val="-4435053"/>
            <a:satOff val="-7690"/>
            <a:lumOff val="-773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artDeco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2F1A12-2E3F-4371-B321-BBFBA82D3A88}">
      <dsp:nvSpPr>
        <dsp:cNvPr id="0" name=""/>
        <dsp:cNvSpPr/>
      </dsp:nvSpPr>
      <dsp:spPr>
        <a:xfrm>
          <a:off x="2641843" y="3203092"/>
          <a:ext cx="2255018" cy="235911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5882676"/>
              <a:satOff val="-8182"/>
              <a:lumOff val="-3138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artDeco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38100" rIns="12700" bIns="1270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Сургутский профессиональный колледж</a:t>
          </a:r>
          <a:endParaRPr lang="ru-RU" sz="1000" b="0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Сургутский медицинский колледж</a:t>
          </a:r>
          <a:endParaRPr lang="ru-RU" sz="1000" b="0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Сургутский музыкальный колледж</a:t>
          </a:r>
          <a:endParaRPr lang="ru-RU" sz="1000" b="0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Сургутский профессиональный колледж русской культуры им. Знаменского</a:t>
          </a:r>
          <a:endParaRPr lang="ru-RU" sz="1000" b="0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Сургутский нефтяной техникум - филиал ГОУ ВПО "Югорский государственный университет"</a:t>
          </a:r>
          <a:endParaRPr lang="ru-RU" sz="1000" b="0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АНПОО "Сургутский институт экономики , управления и права"</a:t>
          </a:r>
          <a:endParaRPr lang="ru-RU" sz="1000" b="0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3 филиала средних специальных учебных заведений</a:t>
          </a:r>
          <a:endParaRPr lang="ru-RU" sz="1000" b="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94681" y="3255930"/>
        <a:ext cx="2149342" cy="2306273"/>
      </dsp:txXfrm>
    </dsp:sp>
    <dsp:sp modelId="{BFCFB5CC-8439-4996-8431-66EE583008D2}">
      <dsp:nvSpPr>
        <dsp:cNvPr id="0" name=""/>
        <dsp:cNvSpPr/>
      </dsp:nvSpPr>
      <dsp:spPr>
        <a:xfrm>
          <a:off x="2603733" y="5379925"/>
          <a:ext cx="2255018" cy="723829"/>
        </a:xfrm>
        <a:prstGeom prst="rect">
          <a:avLst/>
        </a:prstGeom>
        <a:solidFill>
          <a:schemeClr val="accent5">
            <a:hueOff val="-5882676"/>
            <a:satOff val="-8182"/>
            <a:lumOff val="-3138"/>
            <a:alphaOff val="0"/>
          </a:schemeClr>
        </a:solidFill>
        <a:ln w="15875" cap="flat" cmpd="sng" algn="ctr">
          <a:solidFill>
            <a:schemeClr val="accent5">
              <a:hueOff val="-5882676"/>
              <a:satOff val="-8182"/>
              <a:lumOff val="-3138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>
          <a:bevelT w="114300" prst="hardEdge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9 учреждений среднего профессионального образования</a:t>
          </a:r>
          <a:endParaRPr lang="ru-RU" sz="10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03733" y="5379925"/>
        <a:ext cx="1588041" cy="723829"/>
      </dsp:txXfrm>
    </dsp:sp>
    <dsp:sp modelId="{0A303165-6925-4804-B384-367D7C2125DC}">
      <dsp:nvSpPr>
        <dsp:cNvPr id="0" name=""/>
        <dsp:cNvSpPr/>
      </dsp:nvSpPr>
      <dsp:spPr>
        <a:xfrm>
          <a:off x="4293675" y="5339283"/>
          <a:ext cx="789256" cy="789256"/>
        </a:xfrm>
        <a:prstGeom prst="ellipse">
          <a:avLst/>
        </a:prstGeom>
        <a:solidFill>
          <a:schemeClr val="accent5">
            <a:tint val="40000"/>
            <a:alpha val="90000"/>
            <a:hueOff val="-5913404"/>
            <a:satOff val="-10253"/>
            <a:lumOff val="-1031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artDeco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693DF1-B4F8-47C7-A078-B8D0871DCDEE}">
      <dsp:nvSpPr>
        <dsp:cNvPr id="0" name=""/>
        <dsp:cNvSpPr/>
      </dsp:nvSpPr>
      <dsp:spPr>
        <a:xfrm>
          <a:off x="5278465" y="3137118"/>
          <a:ext cx="2255018" cy="262300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artDeco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34290" rIns="11430" bIns="11430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b="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Сургсткий государственный университет ХМАО-Югры</a:t>
          </a:r>
          <a:endParaRPr lang="ru-RU" sz="900" b="0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b="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Сургутский педагогический университет</a:t>
          </a:r>
          <a:endParaRPr lang="ru-RU" sz="900" b="0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b="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Частное образовательное учреждение ВПО "Сургутский институт мировой экономики и бизнеса "Планета"</a:t>
          </a:r>
          <a:endParaRPr lang="ru-RU" sz="900" b="0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Сургутский институт нефти и газа (филиал) федерального государственного бюджетного образовательного учреждения высшего образования «Тюменский индустриальный университет»</a:t>
          </a:r>
          <a:endParaRPr lang="ru-RU" sz="9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Сургутский институт экономики, управления и права (филиал) ФГАОУВО «Тюменский государственный университет»</a:t>
          </a:r>
          <a:endParaRPr lang="ru-RU" sz="9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9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31303" y="3189956"/>
        <a:ext cx="2149342" cy="2570167"/>
      </dsp:txXfrm>
    </dsp:sp>
    <dsp:sp modelId="{04E85E59-8B48-496C-B45E-F9D7A99873B7}">
      <dsp:nvSpPr>
        <dsp:cNvPr id="0" name=""/>
        <dsp:cNvSpPr/>
      </dsp:nvSpPr>
      <dsp:spPr>
        <a:xfrm>
          <a:off x="5278465" y="5423634"/>
          <a:ext cx="2255018" cy="723829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5875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>
          <a:bevelT w="114300" prst="hardEdge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  5 учреждений высшего    профессионального образования</a:t>
          </a:r>
          <a:endParaRPr lang="ru-RU" sz="10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78465" y="5423634"/>
        <a:ext cx="1588041" cy="723829"/>
      </dsp:txXfrm>
    </dsp:sp>
    <dsp:sp modelId="{DA406C42-30C9-4071-91FC-76DF7FDAB4E5}">
      <dsp:nvSpPr>
        <dsp:cNvPr id="0" name=""/>
        <dsp:cNvSpPr/>
      </dsp:nvSpPr>
      <dsp:spPr>
        <a:xfrm>
          <a:off x="6930297" y="5405257"/>
          <a:ext cx="789256" cy="789256"/>
        </a:xfrm>
        <a:prstGeom prst="ellipse">
          <a:avLst/>
        </a:prstGeom>
        <a:solidFill>
          <a:schemeClr val="accent5">
            <a:tint val="40000"/>
            <a:alpha val="90000"/>
            <a:hueOff val="-7391755"/>
            <a:satOff val="-12816"/>
            <a:lumOff val="-1289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artDeco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B16BDF-4330-4C93-9108-2006AA3968CB}">
      <dsp:nvSpPr>
        <dsp:cNvPr id="0" name=""/>
        <dsp:cNvSpPr/>
      </dsp:nvSpPr>
      <dsp:spPr>
        <a:xfrm>
          <a:off x="1827972" y="427669"/>
          <a:ext cx="33113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1138" y="45720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984498" y="471580"/>
        <a:ext cx="18086" cy="3617"/>
      </dsp:txXfrm>
    </dsp:sp>
    <dsp:sp modelId="{9A7F3648-6E41-414A-830C-EED8A95F3486}">
      <dsp:nvSpPr>
        <dsp:cNvPr id="0" name=""/>
        <dsp:cNvSpPr/>
      </dsp:nvSpPr>
      <dsp:spPr>
        <a:xfrm>
          <a:off x="256994" y="1556"/>
          <a:ext cx="1572777" cy="94366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5">
                <a:hueOff val="0"/>
                <a:satOff val="0"/>
                <a:lumOff val="0"/>
                <a:alphaOff val="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Сети теплоснабжения всего: 489,2 км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/>
            <a:t>муниципальные - 449,8 км.</a:t>
          </a:r>
        </a:p>
      </dsp:txBody>
      <dsp:txXfrm>
        <a:off x="256994" y="1556"/>
        <a:ext cx="1572777" cy="943666"/>
      </dsp:txXfrm>
    </dsp:sp>
    <dsp:sp modelId="{888D24A2-89AB-4870-9E55-B133F84C51AB}">
      <dsp:nvSpPr>
        <dsp:cNvPr id="0" name=""/>
        <dsp:cNvSpPr/>
      </dsp:nvSpPr>
      <dsp:spPr>
        <a:xfrm>
          <a:off x="1043383" y="943422"/>
          <a:ext cx="1934515" cy="331138"/>
        </a:xfrm>
        <a:custGeom>
          <a:avLst/>
          <a:gdLst/>
          <a:ahLst/>
          <a:cxnLst/>
          <a:rect l="0" t="0" r="0" b="0"/>
          <a:pathLst>
            <a:path>
              <a:moveTo>
                <a:pt x="1934515" y="0"/>
              </a:moveTo>
              <a:lnTo>
                <a:pt x="1934515" y="182669"/>
              </a:lnTo>
              <a:lnTo>
                <a:pt x="0" y="182669"/>
              </a:lnTo>
              <a:lnTo>
                <a:pt x="0" y="331138"/>
              </a:lnTo>
            </a:path>
          </a:pathLst>
        </a:custGeom>
        <a:noFill/>
        <a:ln w="15875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961440" y="1107183"/>
        <a:ext cx="98402" cy="3617"/>
      </dsp:txXfrm>
    </dsp:sp>
    <dsp:sp modelId="{ECD89BF3-36A8-4C45-BA75-49C947A8DCC0}">
      <dsp:nvSpPr>
        <dsp:cNvPr id="0" name=""/>
        <dsp:cNvSpPr/>
      </dsp:nvSpPr>
      <dsp:spPr>
        <a:xfrm>
          <a:off x="2191510" y="1556"/>
          <a:ext cx="1572777" cy="943666"/>
        </a:xfrm>
        <a:prstGeom prst="rect">
          <a:avLst/>
        </a:prstGeom>
        <a:gradFill rotWithShape="0">
          <a:gsLst>
            <a:gs pos="0">
              <a:schemeClr val="accent5">
                <a:hueOff val="-1838336"/>
                <a:satOff val="-2557"/>
                <a:lumOff val="-981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5">
                <a:hueOff val="-1838336"/>
                <a:satOff val="-2557"/>
                <a:lumOff val="-981"/>
                <a:alphaOff val="0"/>
                <a:shade val="100000"/>
              </a:schemeClr>
            </a:gs>
            <a:gs pos="100000">
              <a:schemeClr val="accent5">
                <a:hueOff val="-1838336"/>
                <a:satOff val="-2557"/>
                <a:lumOff val="-981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Сети водоснабжения всего: 423,1 км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/>
            <a:t>муниципальные - 414,7 км.</a:t>
          </a:r>
        </a:p>
      </dsp:txBody>
      <dsp:txXfrm>
        <a:off x="2191510" y="1556"/>
        <a:ext cx="1572777" cy="943666"/>
      </dsp:txXfrm>
    </dsp:sp>
    <dsp:sp modelId="{B8B68D94-E5EE-4835-B14A-0E5E67C5E4AC}">
      <dsp:nvSpPr>
        <dsp:cNvPr id="0" name=""/>
        <dsp:cNvSpPr/>
      </dsp:nvSpPr>
      <dsp:spPr>
        <a:xfrm>
          <a:off x="1827972" y="1733074"/>
          <a:ext cx="33113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1138" y="45720"/>
              </a:lnTo>
            </a:path>
          </a:pathLst>
        </a:custGeom>
        <a:noFill/>
        <a:ln w="15875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984498" y="1776985"/>
        <a:ext cx="18086" cy="3617"/>
      </dsp:txXfrm>
    </dsp:sp>
    <dsp:sp modelId="{F39EBC9B-8AD8-4EB3-B752-5403DF9666FA}">
      <dsp:nvSpPr>
        <dsp:cNvPr id="0" name=""/>
        <dsp:cNvSpPr/>
      </dsp:nvSpPr>
      <dsp:spPr>
        <a:xfrm>
          <a:off x="256994" y="1306961"/>
          <a:ext cx="1572777" cy="943666"/>
        </a:xfrm>
        <a:prstGeom prst="rect">
          <a:avLst/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5">
                <a:hueOff val="-3676672"/>
                <a:satOff val="-5114"/>
                <a:lumOff val="-1961"/>
                <a:alphaOff val="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/>
            <a:t>Сети водоотведения всего: 417,4 км.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/>
            <a:t>муниципальные - 404,6 км.</a:t>
          </a:r>
        </a:p>
      </dsp:txBody>
      <dsp:txXfrm>
        <a:off x="256994" y="1306961"/>
        <a:ext cx="1572777" cy="943666"/>
      </dsp:txXfrm>
    </dsp:sp>
    <dsp:sp modelId="{727C6236-A594-4B06-B2AF-831576F8CF91}">
      <dsp:nvSpPr>
        <dsp:cNvPr id="0" name=""/>
        <dsp:cNvSpPr/>
      </dsp:nvSpPr>
      <dsp:spPr>
        <a:xfrm>
          <a:off x="1043383" y="2248827"/>
          <a:ext cx="1934515" cy="331138"/>
        </a:xfrm>
        <a:custGeom>
          <a:avLst/>
          <a:gdLst/>
          <a:ahLst/>
          <a:cxnLst/>
          <a:rect l="0" t="0" r="0" b="0"/>
          <a:pathLst>
            <a:path>
              <a:moveTo>
                <a:pt x="1934515" y="0"/>
              </a:moveTo>
              <a:lnTo>
                <a:pt x="1934515" y="182669"/>
              </a:lnTo>
              <a:lnTo>
                <a:pt x="0" y="182669"/>
              </a:lnTo>
              <a:lnTo>
                <a:pt x="0" y="331138"/>
              </a:lnTo>
            </a:path>
          </a:pathLst>
        </a:custGeom>
        <a:noFill/>
        <a:ln w="15875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961440" y="2412588"/>
        <a:ext cx="98402" cy="3617"/>
      </dsp:txXfrm>
    </dsp:sp>
    <dsp:sp modelId="{FD7BDCB8-FBC7-4EA2-B476-AB608DA8AB3F}">
      <dsp:nvSpPr>
        <dsp:cNvPr id="0" name=""/>
        <dsp:cNvSpPr/>
      </dsp:nvSpPr>
      <dsp:spPr>
        <a:xfrm>
          <a:off x="2191510" y="1306961"/>
          <a:ext cx="1572777" cy="943666"/>
        </a:xfrm>
        <a:prstGeom prst="rect">
          <a:avLst/>
        </a:prstGeom>
        <a:gradFill rotWithShape="0">
          <a:gsLst>
            <a:gs pos="0">
              <a:schemeClr val="accent5">
                <a:hueOff val="-5515009"/>
                <a:satOff val="-7671"/>
                <a:lumOff val="-2942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5">
                <a:hueOff val="-5515009"/>
                <a:satOff val="-7671"/>
                <a:lumOff val="-2942"/>
                <a:alphaOff val="0"/>
                <a:shade val="100000"/>
              </a:schemeClr>
            </a:gs>
            <a:gs pos="100000">
              <a:schemeClr val="accent5">
                <a:hueOff val="-5515009"/>
                <a:satOff val="-7671"/>
                <a:lumOff val="-2942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/>
            <a:t>Сети электроснабжения всего: 1875,4 км.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/>
            <a:t>муниципальные - 163,8 км.</a:t>
          </a:r>
        </a:p>
      </dsp:txBody>
      <dsp:txXfrm>
        <a:off x="2191510" y="1306961"/>
        <a:ext cx="1572777" cy="943666"/>
      </dsp:txXfrm>
    </dsp:sp>
    <dsp:sp modelId="{60273FAE-3402-487F-8BA6-9AEC69647D7E}">
      <dsp:nvSpPr>
        <dsp:cNvPr id="0" name=""/>
        <dsp:cNvSpPr/>
      </dsp:nvSpPr>
      <dsp:spPr>
        <a:xfrm>
          <a:off x="256994" y="2612366"/>
          <a:ext cx="1572777" cy="943666"/>
        </a:xfrm>
        <a:prstGeom prst="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accent5">
                <a:hueOff val="-7353344"/>
                <a:satOff val="-10228"/>
                <a:lumOff val="-3922"/>
                <a:alphaOff val="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/>
            <a:t>Сети газоснабжения всего: 162 км.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/>
            <a:t>муниципальные - 49,1 км.</a:t>
          </a:r>
        </a:p>
      </dsp:txBody>
      <dsp:txXfrm>
        <a:off x="256994" y="2612366"/>
        <a:ext cx="1572777" cy="9436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4/18/2017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080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4/18/2017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62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4/18/2017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621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4/18/2017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314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4/18/2017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909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4/18/2017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927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4/18/2017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013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4/18/2017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173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4/18/2017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948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4/18/2017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398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4/18/2017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672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4/18/2017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302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Layout" Target="../diagrams/layout2.xml"/><Relationship Id="rId3" Type="http://schemas.openxmlformats.org/officeDocument/2006/relationships/image" Target="../media/image37.jpeg"/><Relationship Id="rId7" Type="http://schemas.openxmlformats.org/officeDocument/2006/relationships/diagramQuickStyle" Target="../diagrams/quickStyle1.xml"/><Relationship Id="rId12" Type="http://schemas.openxmlformats.org/officeDocument/2006/relationships/diagramData" Target="../diagrams/data2.xml"/><Relationship Id="rId17" Type="http://schemas.openxmlformats.org/officeDocument/2006/relationships/image" Target="../media/image41.png"/><Relationship Id="rId2" Type="http://schemas.openxmlformats.org/officeDocument/2006/relationships/image" Target="../media/image36.png"/><Relationship Id="rId16" Type="http://schemas.microsoft.com/office/2007/relationships/diagramDrawing" Target="../diagrams/drawing2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40.png"/><Relationship Id="rId5" Type="http://schemas.openxmlformats.org/officeDocument/2006/relationships/diagramData" Target="../diagrams/data1.xml"/><Relationship Id="rId15" Type="http://schemas.openxmlformats.org/officeDocument/2006/relationships/diagramColors" Target="../diagrams/colors2.xml"/><Relationship Id="rId10" Type="http://schemas.openxmlformats.org/officeDocument/2006/relationships/image" Target="../media/image39.jpeg"/><Relationship Id="rId4" Type="http://schemas.openxmlformats.org/officeDocument/2006/relationships/image" Target="../media/image38.png"/><Relationship Id="rId9" Type="http://schemas.microsoft.com/office/2007/relationships/diagramDrawing" Target="../diagrams/drawing1.xml"/><Relationship Id="rId1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admsurgut.ru/rubric/20409/Zemelnye-uchastki" TargetMode="External"/><Relationship Id="rId3" Type="http://schemas.openxmlformats.org/officeDocument/2006/relationships/image" Target="../media/image42.png"/><Relationship Id="rId7" Type="http://schemas.openxmlformats.org/officeDocument/2006/relationships/hyperlink" Target="http://admsurgut.ru/sitesearch?context=&amp;title=6361&amp;dateFrom=15.01.2016&amp;dateTo=15.01.2016&amp;searchEverywhere=1&amp;rid=376602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admsurgut.ru/sitesearch?context=&amp;title=112&amp;dateFrom=31.01.2017&amp;dateTo=31.01.2017&amp;searchEverywhere=1&amp;rid=376598" TargetMode="External"/><Relationship Id="rId11" Type="http://schemas.openxmlformats.org/officeDocument/2006/relationships/image" Target="../media/image44.png"/><Relationship Id="rId5" Type="http://schemas.openxmlformats.org/officeDocument/2006/relationships/hyperlink" Target="http://admsurgut.ru/rubric/21694/Reglamenty-predostavleniya-municipalnyh-uslug" TargetMode="External"/><Relationship Id="rId10" Type="http://schemas.openxmlformats.org/officeDocument/2006/relationships/image" Target="../media/image43.png"/><Relationship Id="rId4" Type="http://schemas.openxmlformats.org/officeDocument/2006/relationships/hyperlink" Target="http://admsurgut.ru/article/21819/93579/Karta-gradostroitelnogo-zonirovaniya" TargetMode="External"/><Relationship Id="rId9" Type="http://schemas.openxmlformats.org/officeDocument/2006/relationships/hyperlink" Target="http://admsurgut.ru/article/18984/32308/Formirovanie-blagopriyatnyh-usloviy-vedeniya-predprinimatelskoy-deyatelnosti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edu-surgut.ru/" TargetMode="External"/><Relationship Id="rId13" Type="http://schemas.openxmlformats.org/officeDocument/2006/relationships/image" Target="../media/image49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4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47.png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51.png"/><Relationship Id="rId10" Type="http://schemas.openxmlformats.org/officeDocument/2006/relationships/image" Target="../media/image46.jpeg"/><Relationship Id="rId4" Type="http://schemas.openxmlformats.org/officeDocument/2006/relationships/diagramLayout" Target="../diagrams/layout3.xml"/><Relationship Id="rId9" Type="http://schemas.openxmlformats.org/officeDocument/2006/relationships/image" Target="../media/image45.png"/><Relationship Id="rId14" Type="http://schemas.openxmlformats.org/officeDocument/2006/relationships/image" Target="../media/image5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61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.png"/><Relationship Id="rId7" Type="http://schemas.openxmlformats.org/officeDocument/2006/relationships/image" Target="../media/image9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11" Type="http://schemas.openxmlformats.org/officeDocument/2006/relationships/image" Target="../media/image5.emf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hyperlink" Target="http://admsurgut.ru/rubric/21332/Dokumenty-strategicheskogo-planirovaniya" TargetMode="Externa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budget.admsurgut.ru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17.jpeg"/><Relationship Id="rId7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n-news.ru/upload/iblock/be5/be57e7d84d9707290c8355a6625e36b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107"/>
            <a:ext cx="9143999" cy="688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0" y="0"/>
            <a:ext cx="547595" cy="65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7"/>
          <p:cNvSpPr txBox="1">
            <a:spLocks/>
          </p:cNvSpPr>
          <p:nvPr/>
        </p:nvSpPr>
        <p:spPr>
          <a:xfrm>
            <a:off x="965447" y="-49479"/>
            <a:ext cx="7482624" cy="13670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ИНВЕСТИЦИОННЫЙ ПАСПОРТ</a:t>
            </a:r>
            <a:b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муниципального образования городской округ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г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ород СУРГУТ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94389" y="6581001"/>
            <a:ext cx="14356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г. Сургут, </a:t>
            </a:r>
            <a:r>
              <a:rPr 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2017 год</a:t>
            </a:r>
          </a:p>
        </p:txBody>
      </p:sp>
    </p:spTree>
    <p:extLst>
      <p:ext uri="{BB962C8B-B14F-4D97-AF65-F5344CB8AC3E}">
        <p14:creationId xmlns:p14="http://schemas.microsoft.com/office/powerpoint/2010/main" val="74377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682" y="26479"/>
            <a:ext cx="8522947" cy="30482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3" name="Прямоугольник 2"/>
          <p:cNvSpPr/>
          <p:nvPr/>
        </p:nvSpPr>
        <p:spPr>
          <a:xfrm>
            <a:off x="3102178" y="0"/>
            <a:ext cx="27045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и инвестиции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://russtroyportal.ru/upload/iblock/99d/99d68dbfa970c59989b073e60f3a5c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928" cy="62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454" y="2734573"/>
            <a:ext cx="8425402" cy="415173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89481" y="331282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муниципальных образований автономного округа Сургут занимает лидирующие позиции по объему работ и услуг, выполненных по виду деятельности «строительство», который за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составил 32,1 млрд. рублей, индекс физического объема -  88,5 %.</a:t>
            </a:r>
          </a:p>
          <a:p>
            <a:pPr algn="just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Введено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244,6 тыс. кв. метров жилья, в том числе индивидуальными застройщиками построено 8,2 тыс. кв. метров жилья или 121,8 % к уровню 2015 года. </a:t>
            </a:r>
          </a:p>
          <a:p>
            <a:pPr algn="just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общей площади построенных зданий, доля нежилых составляет около 50 % (250 тыс. кв. метров). В структуре нежилых зданий 85,6 % приходится на здания коммерческого назначения, построенные за счет средств частных инвесторов, 14,4 % - это здания социальной направленности, построенные с привлечением бюджетных средств.</a:t>
            </a:r>
          </a:p>
        </p:txBody>
      </p: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2631673989"/>
              </p:ext>
            </p:extLst>
          </p:nvPr>
        </p:nvGraphicFramePr>
        <p:xfrm>
          <a:off x="4197645" y="646891"/>
          <a:ext cx="5669911" cy="60599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4631720" y="25745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b="1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 счет бюджетных средств построены (выкуплены) и введены </a:t>
            </a:r>
            <a:r>
              <a:rPr lang="ru-RU" sz="1200" b="1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в </a:t>
            </a:r>
            <a:r>
              <a:rPr lang="ru-RU" sz="1200" b="1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эксплуатацию</a:t>
            </a:r>
            <a:endParaRPr lang="ru-RU" sz="1200" b="1" dirty="0"/>
          </a:p>
        </p:txBody>
      </p:sp>
      <p:pic>
        <p:nvPicPr>
          <p:cNvPr id="3078" name="Picture 6" descr="http://travy.net/filemanager/clipartbest-com-6jqYbL-clipart.jpe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106" y="923472"/>
            <a:ext cx="278392" cy="27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46655" y="1773396"/>
            <a:ext cx="280440" cy="2804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61809" y="2487970"/>
            <a:ext cx="280440" cy="28044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46655" y="3094814"/>
            <a:ext cx="280440" cy="28044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61809" y="3763722"/>
            <a:ext cx="280440" cy="28044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46655" y="4412545"/>
            <a:ext cx="280440" cy="28044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46655" y="5065354"/>
            <a:ext cx="280440" cy="28044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46655" y="5686162"/>
            <a:ext cx="280440" cy="28044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46655" y="6311872"/>
            <a:ext cx="280440" cy="280440"/>
          </a:xfrm>
          <a:prstGeom prst="rect">
            <a:avLst/>
          </a:prstGeom>
        </p:spPr>
      </p:pic>
      <p:graphicFrame>
        <p:nvGraphicFramePr>
          <p:cNvPr id="26" name="Схема 25"/>
          <p:cNvGraphicFramePr/>
          <p:nvPr>
            <p:extLst>
              <p:ext uri="{D42A27DB-BD31-4B8C-83A1-F6EECF244321}">
                <p14:modId xmlns:p14="http://schemas.microsoft.com/office/powerpoint/2010/main" val="2458498417"/>
              </p:ext>
            </p:extLst>
          </p:nvPr>
        </p:nvGraphicFramePr>
        <p:xfrm>
          <a:off x="317583" y="3967274"/>
          <a:ext cx="4362144" cy="2335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23" name="Прямоугольник 22"/>
          <p:cNvSpPr/>
          <p:nvPr/>
        </p:nvSpPr>
        <p:spPr>
          <a:xfrm>
            <a:off x="212655" y="367688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Бюджетные средства в отчетном году </a:t>
            </a:r>
            <a:endParaRPr lang="ru-RU" sz="8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были направлены </a:t>
            </a:r>
            <a:r>
              <a:rPr lang="ru-RU" sz="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следующие </a:t>
            </a:r>
            <a:endParaRPr lang="ru-RU" sz="8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сферы </a:t>
            </a:r>
            <a:r>
              <a:rPr lang="ru-RU" sz="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деятельности: </a:t>
            </a:r>
            <a:endParaRPr lang="ru-RU" sz="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9065" y="2408734"/>
            <a:ext cx="709159" cy="651678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1234765" y="2229331"/>
            <a:ext cx="339471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Объем инвестиций в основной капитал за счет всех источников финансирования за 2016 год составил 34,1 млрд. рублей, в сопоставимых ценах к уровню предыдущего года – 78 %. </a:t>
            </a:r>
            <a:endParaRPr lang="ru-RU" sz="105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05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Доля </a:t>
            </a:r>
            <a:r>
              <a:rPr lang="ru-RU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бюджетных средств в общем объеме инвестиций – 10,3 % (3,5 млрд. рублей). </a:t>
            </a:r>
            <a:endParaRPr lang="ru-RU" sz="105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54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519" y="0"/>
            <a:ext cx="8055103" cy="46977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122" name="Picture 2" descr="http://www.bagb.by/netcat_files/1016_3773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2766" cy="63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556099" y="80997"/>
            <a:ext cx="48879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ИНВЕСТИЦИОННОЙ ИНФРАСТРУКТУРЫ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63534" y="1013114"/>
            <a:ext cx="7764088" cy="4538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14935" algn="just">
              <a:lnSpc>
                <a:spcPct val="107000"/>
              </a:lnSpc>
              <a:spcAft>
                <a:spcPts val="0"/>
              </a:spcAft>
            </a:pPr>
            <a:r>
              <a:rPr lang="ru-RU" sz="1000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ГЕНЕРАЛЬНЫЙ ПЛАН муниципального образования город Сургут</a:t>
            </a:r>
            <a:endParaRPr lang="ru-RU" sz="1000" u="sng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14935" algn="just">
              <a:lnSpc>
                <a:spcPct val="107000"/>
              </a:lnSpc>
              <a:spcAft>
                <a:spcPts val="0"/>
              </a:spcAft>
            </a:pPr>
            <a:endParaRPr lang="ru-RU" sz="1000" u="sng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14935" algn="just">
              <a:lnSpc>
                <a:spcPct val="107000"/>
              </a:lnSpc>
              <a:spcAft>
                <a:spcPts val="0"/>
              </a:spcAft>
            </a:pPr>
            <a:endParaRPr lang="ru-RU" sz="1000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14935" algn="just">
              <a:lnSpc>
                <a:spcPct val="107000"/>
              </a:lnSpc>
              <a:spcAft>
                <a:spcPts val="0"/>
              </a:spcAft>
            </a:pPr>
            <a:r>
              <a:rPr lang="ru-RU" sz="1000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«Дорожная карта» по реализации </a:t>
            </a:r>
            <a:r>
              <a:rPr lang="ru-RU" sz="1000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генерального </a:t>
            </a:r>
            <a:r>
              <a:rPr lang="ru-RU" sz="1000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плана муниципального </a:t>
            </a:r>
            <a:r>
              <a:rPr lang="ru-RU" sz="1000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образования </a:t>
            </a:r>
            <a:r>
              <a:rPr lang="ru-RU" sz="1000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городской округ </a:t>
            </a:r>
            <a:r>
              <a:rPr lang="ru-RU" sz="1000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город Сургут</a:t>
            </a:r>
          </a:p>
          <a:p>
            <a:pPr marR="114935" algn="just">
              <a:lnSpc>
                <a:spcPct val="107000"/>
              </a:lnSpc>
              <a:spcAft>
                <a:spcPts val="0"/>
              </a:spcAft>
            </a:pPr>
            <a:endParaRPr lang="ru-RU" sz="1000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14935" algn="just">
              <a:lnSpc>
                <a:spcPct val="107000"/>
              </a:lnSpc>
              <a:spcAft>
                <a:spcPts val="0"/>
              </a:spcAft>
            </a:pPr>
            <a:endParaRPr lang="ru-RU" sz="1000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14935" algn="just">
              <a:lnSpc>
                <a:spcPct val="107000"/>
              </a:lnSpc>
              <a:spcAft>
                <a:spcPts val="0"/>
              </a:spcAft>
            </a:pPr>
            <a:r>
              <a:rPr lang="ru-RU" sz="1000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Градостроительные регламенты</a:t>
            </a:r>
            <a:endParaRPr lang="ru-RU" sz="1000" u="sng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14935" algn="just">
              <a:lnSpc>
                <a:spcPct val="107000"/>
              </a:lnSpc>
              <a:spcAft>
                <a:spcPts val="0"/>
              </a:spcAft>
            </a:pPr>
            <a:endParaRPr lang="ru-RU" sz="1000" u="sng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14935" algn="just">
              <a:lnSpc>
                <a:spcPct val="107000"/>
              </a:lnSpc>
              <a:spcAft>
                <a:spcPts val="0"/>
              </a:spcAft>
            </a:pPr>
            <a:endParaRPr lang="ru-RU" sz="1000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14935" algn="just">
              <a:lnSpc>
                <a:spcPct val="107000"/>
              </a:lnSpc>
              <a:spcAft>
                <a:spcPts val="0"/>
              </a:spcAft>
            </a:pPr>
            <a:r>
              <a:rPr lang="ru-RU" sz="1000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Карта </a:t>
            </a:r>
            <a:r>
              <a:rPr lang="ru-RU" sz="1000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градостроительного </a:t>
            </a:r>
            <a:r>
              <a:rPr lang="ru-RU" sz="1000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зонирования</a:t>
            </a:r>
            <a:endParaRPr lang="ru-RU" sz="1000" u="sng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14935" algn="just">
              <a:lnSpc>
                <a:spcPct val="107000"/>
              </a:lnSpc>
              <a:spcAft>
                <a:spcPts val="0"/>
              </a:spcAft>
            </a:pPr>
            <a:endParaRPr lang="ru-RU" sz="1000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14935" algn="just">
              <a:lnSpc>
                <a:spcPct val="107000"/>
              </a:lnSpc>
              <a:spcAft>
                <a:spcPts val="0"/>
              </a:spcAft>
            </a:pPr>
            <a:endParaRPr lang="ru-RU" sz="1000" u="sng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14935" algn="just">
              <a:lnSpc>
                <a:spcPct val="107000"/>
              </a:lnSpc>
              <a:spcAft>
                <a:spcPts val="0"/>
              </a:spcAft>
            </a:pPr>
            <a:r>
              <a:rPr lang="x-none" sz="1000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П</a:t>
            </a:r>
            <a:r>
              <a:rPr lang="ru-RU" sz="1000" u="sng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еречень</a:t>
            </a:r>
            <a:r>
              <a:rPr lang="ru-RU" sz="1000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 </a:t>
            </a:r>
            <a:r>
              <a:rPr lang="ru-RU" sz="1000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объектов</a:t>
            </a:r>
            <a:r>
              <a:rPr lang="ru-RU" sz="1000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, в отношении которых планируется заключение концессионных соглашений муниципальным образованием городской округ город </a:t>
            </a:r>
            <a:r>
              <a:rPr lang="ru-RU" sz="1000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Сургут</a:t>
            </a:r>
            <a:r>
              <a:rPr lang="ru-RU" sz="1000" u="sng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 </a:t>
            </a:r>
            <a:r>
              <a:rPr lang="ru-RU" sz="1000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в </a:t>
            </a:r>
            <a:r>
              <a:rPr lang="ru-RU" sz="1000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2017 </a:t>
            </a:r>
            <a:r>
              <a:rPr lang="ru-RU" sz="1000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году</a:t>
            </a:r>
            <a:endParaRPr lang="ru-RU" sz="1000" u="sng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14935" algn="just">
              <a:lnSpc>
                <a:spcPct val="107000"/>
              </a:lnSpc>
              <a:spcAft>
                <a:spcPts val="0"/>
              </a:spcAft>
            </a:pPr>
            <a:endParaRPr lang="ru-RU" sz="1000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14935" algn="just">
              <a:lnSpc>
                <a:spcPct val="107000"/>
              </a:lnSpc>
              <a:spcAft>
                <a:spcPts val="0"/>
              </a:spcAft>
            </a:pPr>
            <a:r>
              <a:rPr lang="ru-RU" sz="1000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Реестр земельных участков, которые могут быть предоставлены юридическим лицам в аренду без проведения торгов для размещения объектов  социально-культурного и коммунально-бытового назначения, реализации масштабных инвестиционных проектов в ХМАО-Югре</a:t>
            </a:r>
            <a:endParaRPr lang="ru-RU" sz="1000" u="sng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14935" algn="just">
              <a:lnSpc>
                <a:spcPct val="107000"/>
              </a:lnSpc>
              <a:spcAft>
                <a:spcPts val="0"/>
              </a:spcAft>
            </a:pPr>
            <a:endParaRPr lang="ru-RU" sz="1000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14935" algn="just">
              <a:lnSpc>
                <a:spcPct val="107000"/>
              </a:lnSpc>
              <a:spcAft>
                <a:spcPts val="0"/>
              </a:spcAft>
            </a:pPr>
            <a:r>
              <a:rPr lang="ru-RU" sz="1000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Схемы земельных участков, которые могут быть предоставлены юридическим лицам в аренду без проведения торгов для размещения объектов социально-культурного и коммунально-бытового назначения, реализации масштабных инвестиционных проектов в Ханты-Мансийском автономном округе – Югре</a:t>
            </a:r>
            <a:endParaRPr lang="ru-RU" sz="1000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14935" algn="just">
              <a:lnSpc>
                <a:spcPct val="107000"/>
              </a:lnSpc>
              <a:spcAft>
                <a:spcPts val="0"/>
              </a:spcAft>
            </a:pPr>
            <a:endParaRPr lang="ru-RU" sz="10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14935" algn="just">
              <a:lnSpc>
                <a:spcPct val="107000"/>
              </a:lnSpc>
              <a:spcAft>
                <a:spcPts val="0"/>
              </a:spcAft>
            </a:pPr>
            <a:r>
              <a:rPr lang="ru-RU" sz="1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План-график </a:t>
            </a:r>
            <a:r>
              <a:rPr lang="ru-RU" sz="1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проведения аукционов по продаже и (или предоставлению в аренду) земельных участков, предназначенных для реализации инвестиционных проектов, предусматривающих строительство объектов соцкультбыта, промышленное строительство, размещение территорий сельскохозяйственного назначения, автомобильных стоянок  на 2017 год </a:t>
            </a:r>
            <a:endParaRPr lang="ru-RU" sz="100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14935" algn="just">
              <a:lnSpc>
                <a:spcPct val="107000"/>
              </a:lnSpc>
              <a:spcAft>
                <a:spcPts val="0"/>
              </a:spcAft>
            </a:pPr>
            <a:endParaRPr lang="ru-RU" sz="10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hlinkClick r:id="rId4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1278" y="1013114"/>
            <a:ext cx="462482" cy="4582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1278" y="1504574"/>
            <a:ext cx="457240" cy="457240"/>
          </a:xfrm>
          <a:prstGeom prst="rect">
            <a:avLst/>
          </a:prstGeom>
        </p:spPr>
      </p:pic>
      <p:pic>
        <p:nvPicPr>
          <p:cNvPr id="9" name="Рисунок 8">
            <a:hlinkClick r:id="rId5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1278" y="1995035"/>
            <a:ext cx="457240" cy="4572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1278" y="2485496"/>
            <a:ext cx="457240" cy="4572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1278" y="2975957"/>
            <a:ext cx="457240" cy="45724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7844" y="3526574"/>
            <a:ext cx="457240" cy="45724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7844" y="4176941"/>
            <a:ext cx="457240" cy="45724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6520" y="4823399"/>
            <a:ext cx="457240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91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519" y="0"/>
            <a:ext cx="8055103" cy="3887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8" name="Прямоугольник 7"/>
          <p:cNvSpPr/>
          <p:nvPr/>
        </p:nvSpPr>
        <p:spPr>
          <a:xfrm>
            <a:off x="4274273" y="0"/>
            <a:ext cx="12339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edu-surgut.ru/img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72519" cy="89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6258" y="696791"/>
            <a:ext cx="3915294" cy="4044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Численность детей, посещающих муниципальные образовательные учреждения, реализующие программы дошкольного образования, включая численность детей, посещающих группы 12-ти часового пребывания, группы кратковременного пребывания в данных образовательных учреждения составляет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24 511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человек. Количество мест для воспитанников в муниципальных образовательных учреждениях, реализующих программу дошкольного образования составляет 24 005 мест.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муниципальных образовательных учреждениях численность детей составляет 44 008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человек.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Численность студентов в учреждениях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профессионального образования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расположенных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на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территории города, составляет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19 008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чел., в том числе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учреждениях среднего профессионального образования – 6 667 человек.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Пропускная способность существующих зданий составляет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31 010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учащихся (без учета мощности коррекционных и негосударственных учреждений города).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398964" y="528895"/>
            <a:ext cx="4572000" cy="17834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Государственной программой «Развитие образования в </a:t>
            </a:r>
            <a:r>
              <a:rPr lang="ru-RU" sz="1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ХМАО-Югре </a:t>
            </a:r>
            <a:r>
              <a:rPr lang="ru-RU" sz="1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2016 – 2020 годы» предусмотрено строительство </a:t>
            </a:r>
            <a:r>
              <a:rPr lang="ru-RU" sz="1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11 </a:t>
            </a:r>
            <a:r>
              <a:rPr lang="ru-RU" sz="1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объектов для создания 2 260 мест в дошкольных образовательных учреждениях, из них: </a:t>
            </a:r>
            <a:endParaRPr lang="ru-RU" sz="1200" b="1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spcAft>
                <a:spcPts val="800"/>
              </a:spcAft>
              <a:buFontTx/>
              <a:buChar char="-"/>
            </a:pPr>
            <a:r>
              <a:rPr lang="ru-RU" sz="12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билдинг</a:t>
            </a:r>
            <a:r>
              <a:rPr lang="ru-RU" sz="1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-садов- </a:t>
            </a:r>
            <a:r>
              <a:rPr lang="ru-RU" sz="1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ru-RU" sz="1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объекта;</a:t>
            </a:r>
          </a:p>
          <a:p>
            <a:pPr marL="171450" indent="-171450" algn="just">
              <a:spcAft>
                <a:spcPts val="800"/>
              </a:spcAft>
              <a:buFontTx/>
              <a:buChar char="-"/>
            </a:pPr>
            <a:r>
              <a:rPr lang="ru-RU" sz="1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детских садов – 5 </a:t>
            </a:r>
            <a:r>
              <a:rPr lang="ru-RU" sz="1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объектов;</a:t>
            </a:r>
          </a:p>
          <a:p>
            <a:pPr marL="171450" indent="-171450" algn="just">
              <a:spcAft>
                <a:spcPts val="800"/>
              </a:spcAft>
              <a:buFontTx/>
              <a:buChar char="-"/>
            </a:pPr>
            <a:r>
              <a:rPr lang="ru-RU" sz="1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школ-детских садов  - 3 объекта.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7520475"/>
              </p:ext>
            </p:extLst>
          </p:nvPr>
        </p:nvGraphicFramePr>
        <p:xfrm>
          <a:off x="4398964" y="2312876"/>
          <a:ext cx="4745036" cy="45596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72518">
                  <a:extLst>
                    <a:ext uri="{9D8B030D-6E8A-4147-A177-3AD203B41FA5}">
                      <a16:colId xmlns:a16="http://schemas.microsoft.com/office/drawing/2014/main" val="2125320716"/>
                    </a:ext>
                  </a:extLst>
                </a:gridCol>
                <a:gridCol w="2372518">
                  <a:extLst>
                    <a:ext uri="{9D8B030D-6E8A-4147-A177-3AD203B41FA5}">
                      <a16:colId xmlns:a16="http://schemas.microsoft.com/office/drawing/2014/main" val="3942808679"/>
                    </a:ext>
                  </a:extLst>
                </a:gridCol>
              </a:tblGrid>
              <a:tr h="609265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Государственная </a:t>
                      </a:r>
                      <a:r>
                        <a:rPr lang="ru-RU" sz="1100" dirty="0" smtClean="0">
                          <a:effectLst/>
                        </a:rPr>
                        <a:t>программа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 </a:t>
                      </a:r>
                      <a:r>
                        <a:rPr lang="ru-RU" sz="1100" dirty="0">
                          <a:effectLst/>
                        </a:rPr>
                        <a:t>«Развитие образования в ХМАО-Югре на 2016 – 2020 годы»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6766485"/>
                  </a:ext>
                </a:extLst>
              </a:tr>
              <a:tr h="412257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Реконструкция 2-х объектов общей мощностью 500 учащихся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КСБ МБОУ СОШ № </a:t>
                      </a:r>
                      <a:r>
                        <a:rPr lang="ru-RU" sz="1100" dirty="0" smtClean="0">
                          <a:effectLst/>
                        </a:rPr>
                        <a:t>38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00785964"/>
                  </a:ext>
                </a:extLst>
              </a:tr>
              <a:tr h="6183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Здание школьного отделения МБОУ НШ «Перспектива» по адресу: г.Сургут, ул. 30 лет Победы, 54/1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02023977"/>
                  </a:ext>
                </a:extLst>
              </a:tr>
              <a:tr h="412257">
                <a:tc rowSpan="8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Строительство 23 объектов общего образования на 24 120 учащихся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 школы-детских сада мощностью 100, 200, 300 школьных мест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11523349"/>
                  </a:ext>
                </a:extLst>
              </a:tr>
              <a:tr h="2061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 школ мощностью  по 1500 мест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66703808"/>
                  </a:ext>
                </a:extLst>
              </a:tr>
              <a:tr h="10306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 школы по 1200 мест (в том числе образовательное учреждение профильного обучения </a:t>
                      </a:r>
                      <a:r>
                        <a:rPr lang="ru-RU" sz="1100" dirty="0" err="1">
                          <a:effectLst/>
                        </a:rPr>
                        <a:t>кампусного</a:t>
                      </a:r>
                      <a:r>
                        <a:rPr lang="ru-RU" sz="1100" dirty="0">
                          <a:effectLst/>
                        </a:rPr>
                        <a:t> типа на территории «Университетского городка»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99994913"/>
                  </a:ext>
                </a:extLst>
              </a:tr>
              <a:tr h="2061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 школа на 1300 </a:t>
                      </a:r>
                      <a:r>
                        <a:rPr lang="ru-RU" sz="1000" dirty="0" smtClean="0">
                          <a:effectLst/>
                        </a:rPr>
                        <a:t>мест (мкр.27»А»)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75144917"/>
                  </a:ext>
                </a:extLst>
              </a:tr>
              <a:tr h="2061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 школы по 990 </a:t>
                      </a:r>
                      <a:r>
                        <a:rPr lang="ru-RU" sz="1000" dirty="0" smtClean="0">
                          <a:effectLst/>
                        </a:rPr>
                        <a:t>мест (мкр.20А, мкр.43, </a:t>
                      </a:r>
                      <a:r>
                        <a:rPr lang="ru-RU" sz="1000" dirty="0" err="1" smtClean="0">
                          <a:effectLst/>
                        </a:rPr>
                        <a:t>мкр</a:t>
                      </a:r>
                      <a:r>
                        <a:rPr lang="ru-RU" sz="1000" dirty="0" smtClean="0">
                          <a:effectLst/>
                        </a:rPr>
                        <a:t>. 31 «Б»)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06007368"/>
                  </a:ext>
                </a:extLst>
              </a:tr>
              <a:tr h="2061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4 школы по 900 </a:t>
                      </a:r>
                      <a:r>
                        <a:rPr lang="ru-RU" sz="1000" dirty="0" smtClean="0">
                          <a:effectLst/>
                        </a:rPr>
                        <a:t>мест (мкр.32, мкр.33, мкр.16А, мкр.42)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36534960"/>
                  </a:ext>
                </a:extLst>
              </a:tr>
              <a:tr h="2061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 школа на 700 </a:t>
                      </a:r>
                      <a:r>
                        <a:rPr lang="ru-RU" sz="1000" dirty="0" smtClean="0">
                          <a:effectLst/>
                        </a:rPr>
                        <a:t>мест (</a:t>
                      </a:r>
                      <a:r>
                        <a:rPr lang="ru-RU" sz="1000" dirty="0" err="1" smtClean="0">
                          <a:effectLst/>
                        </a:rPr>
                        <a:t>мкр</a:t>
                      </a:r>
                      <a:r>
                        <a:rPr lang="ru-RU" sz="1000" dirty="0" smtClean="0">
                          <a:effectLst/>
                        </a:rPr>
                        <a:t>. 28)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5826782"/>
                  </a:ext>
                </a:extLst>
              </a:tr>
              <a:tr h="2061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 школа на 550 </a:t>
                      </a:r>
                      <a:r>
                        <a:rPr lang="ru-RU" sz="1000" dirty="0" smtClean="0">
                          <a:effectLst/>
                        </a:rPr>
                        <a:t>мест (мкр.39)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488301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351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519" y="0"/>
            <a:ext cx="8055103" cy="3887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8" name="Прямоугольник 7"/>
          <p:cNvSpPr/>
          <p:nvPr/>
        </p:nvSpPr>
        <p:spPr>
          <a:xfrm>
            <a:off x="4274273" y="0"/>
            <a:ext cx="12339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1733313886"/>
              </p:ext>
            </p:extLst>
          </p:nvPr>
        </p:nvGraphicFramePr>
        <p:xfrm>
          <a:off x="892492" y="684674"/>
          <a:ext cx="7724775" cy="6353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 descr="http://edu-surgut.ru/img/logo.pn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72519" cy="89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02873" y="523251"/>
            <a:ext cx="4572000" cy="32284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Сеть образовательных учреждений 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города Сургута</a:t>
            </a:r>
            <a:endParaRPr lang="ru-RU" sz="1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://www.delovie.ru/wp-content/uploads/2016/05/obrazovanie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560" y="6263536"/>
            <a:ext cx="518858" cy="49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06411" y="6134576"/>
            <a:ext cx="534785" cy="45018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32116" y="2803029"/>
            <a:ext cx="459970" cy="45997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48461" y="2786646"/>
            <a:ext cx="492735" cy="492735"/>
          </a:xfrm>
          <a:prstGeom prst="rect">
            <a:avLst/>
          </a:prstGeom>
        </p:spPr>
      </p:pic>
      <p:pic>
        <p:nvPicPr>
          <p:cNvPr id="2054" name="Picture 6" descr="http://www.sadik137.ru/images/kartinki/doskol-copy.gi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86" y="6134576"/>
            <a:ext cx="610431" cy="45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30636" y="2817868"/>
            <a:ext cx="570689" cy="46151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940122" y="297540"/>
            <a:ext cx="841834" cy="322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2016 год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1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149" y="60908"/>
            <a:ext cx="8055103" cy="3887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8" name="Прямоугольник 7"/>
          <p:cNvSpPr/>
          <p:nvPr/>
        </p:nvSpPr>
        <p:spPr>
          <a:xfrm>
            <a:off x="4120151" y="60908"/>
            <a:ext cx="15770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33" y="60908"/>
            <a:ext cx="669677" cy="58508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75852" y="635927"/>
            <a:ext cx="3690851" cy="5747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spcAft>
                <a:spcPts val="0"/>
              </a:spcAft>
            </a:pP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35 </a:t>
            </a: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медицинских организаций 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реализуют </a:t>
            </a: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территории города Сургута территориальную программу государственных гарантий бесплатного оказания гражданам медицинской помощи: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05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 амбулаторно-поликлинических государственных учреждений здравоохранения</a:t>
            </a: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имеющих прикрепленное население, оказывающих первичную медико-санитарную помощь (4 поликлиники для детского и взрослого населения, 1 детская поликлиника, 2 стоматологических поликлиники): </a:t>
            </a:r>
          </a:p>
          <a:p>
            <a:pPr>
              <a:spcAft>
                <a:spcPts val="0"/>
              </a:spcAft>
            </a:pP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Бюджетное учреждение Ханты –Мансийского округа – Югры (далее - БУ ХМАО-Югры) «</a:t>
            </a:r>
            <a:r>
              <a:rPr lang="ru-RU" sz="105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Сургутская</a:t>
            </a: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городская клиническая поликлиника №1»;</a:t>
            </a:r>
          </a:p>
          <a:p>
            <a:pPr>
              <a:spcAft>
                <a:spcPts val="0"/>
              </a:spcAft>
            </a:pP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БУ ХМАО-Югры «</a:t>
            </a:r>
            <a:r>
              <a:rPr lang="ru-RU" sz="105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Сургутская</a:t>
            </a: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городская клиническая поликлиника №2»;</a:t>
            </a:r>
          </a:p>
          <a:p>
            <a:pPr>
              <a:spcAft>
                <a:spcPts val="0"/>
              </a:spcAft>
            </a:pP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БУ ХМАО-Югры «</a:t>
            </a:r>
            <a:r>
              <a:rPr lang="ru-RU" sz="105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Сургутская</a:t>
            </a: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городская клиническая поликлиника №3»;</a:t>
            </a:r>
          </a:p>
          <a:p>
            <a:pPr>
              <a:spcAft>
                <a:spcPts val="0"/>
              </a:spcAft>
            </a:pP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БУ ХМАО-Югры «</a:t>
            </a:r>
            <a:r>
              <a:rPr lang="ru-RU" sz="105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Сургутская</a:t>
            </a: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городская клиническая поликлиника №4»;</a:t>
            </a:r>
          </a:p>
          <a:p>
            <a:pPr>
              <a:spcAft>
                <a:spcPts val="0"/>
              </a:spcAft>
            </a:pP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БУ ХМАО-Югры «</a:t>
            </a:r>
            <a:r>
              <a:rPr lang="ru-RU" sz="105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Сургутская</a:t>
            </a: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городская клиническая поликлиника №5»;</a:t>
            </a:r>
          </a:p>
          <a:p>
            <a:pPr>
              <a:spcAft>
                <a:spcPts val="0"/>
              </a:spcAft>
            </a:pP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БУ ХМАО – Югры «</a:t>
            </a:r>
            <a:r>
              <a:rPr lang="ru-RU" sz="105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Сургутская</a:t>
            </a: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городская стоматологическая поликлиника № 1»;</a:t>
            </a:r>
          </a:p>
          <a:p>
            <a:pPr>
              <a:spcAft>
                <a:spcPts val="0"/>
              </a:spcAft>
            </a:pP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БУ ХМАО – Югры «</a:t>
            </a:r>
            <a:r>
              <a:rPr lang="ru-RU" sz="105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Сургутская</a:t>
            </a: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городская стоматологическая поликлиника № 2».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05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 частных стоматологических </a:t>
            </a:r>
            <a:r>
              <a:rPr lang="ru-RU" sz="105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клиник, оказывающих услугу по полису ОМС:</a:t>
            </a:r>
            <a:endParaRPr lang="ru-RU" sz="105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Общество с ограниченной ответственностью (далее –ООО) «</a:t>
            </a:r>
            <a:r>
              <a:rPr lang="ru-RU" sz="105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Дента</a:t>
            </a: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-М»;</a:t>
            </a:r>
          </a:p>
          <a:p>
            <a:pPr>
              <a:spcAft>
                <a:spcPts val="0"/>
              </a:spcAft>
            </a:pP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ООО «</a:t>
            </a:r>
            <a:r>
              <a:rPr lang="ru-RU" sz="105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Крома</a:t>
            </a: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»;</a:t>
            </a:r>
          </a:p>
          <a:p>
            <a:pPr>
              <a:spcAft>
                <a:spcPts val="0"/>
              </a:spcAft>
            </a:pP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ООО «</a:t>
            </a:r>
            <a:r>
              <a:rPr lang="ru-RU" sz="105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Югория</a:t>
            </a: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ru-RU" sz="105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Дент</a:t>
            </a: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»;</a:t>
            </a:r>
          </a:p>
          <a:p>
            <a:pPr>
              <a:spcAft>
                <a:spcPts val="0"/>
              </a:spcAft>
            </a:pP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ООО «</a:t>
            </a:r>
            <a:r>
              <a:rPr lang="ru-RU" sz="105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Дента</a:t>
            </a: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Плюс»;</a:t>
            </a:r>
          </a:p>
          <a:p>
            <a:pPr>
              <a:spcAft>
                <a:spcPts val="0"/>
              </a:spcAft>
            </a:pP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ООО «</a:t>
            </a:r>
            <a:r>
              <a:rPr lang="ru-RU" sz="105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Дентал</a:t>
            </a: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105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»;</a:t>
            </a:r>
          </a:p>
          <a:p>
            <a:pPr>
              <a:spcAft>
                <a:spcPts val="0"/>
              </a:spcAft>
            </a:pP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ООО «</a:t>
            </a:r>
            <a:r>
              <a:rPr lang="ru-RU" sz="105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Дентал</a:t>
            </a: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-С»;</a:t>
            </a:r>
          </a:p>
          <a:p>
            <a:pPr>
              <a:spcAft>
                <a:spcPts val="0"/>
              </a:spcAft>
            </a:pP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ООО «</a:t>
            </a:r>
            <a:r>
              <a:rPr lang="ru-RU" sz="105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Денталюкс</a:t>
            </a: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»;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058142" y="591586"/>
            <a:ext cx="496948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Одно государственное учреждение, оказывающее скорую, в том числе специализированную медицинскую помощь:</a:t>
            </a:r>
          </a:p>
          <a:p>
            <a:pPr algn="just">
              <a:spcAft>
                <a:spcPts val="0"/>
              </a:spcAft>
            </a:pPr>
            <a:r>
              <a:rPr lang="ru-RU" sz="1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БУ ХМАО – Югры «</a:t>
            </a:r>
            <a:r>
              <a:rPr lang="ru-RU" sz="1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Сургутская</a:t>
            </a:r>
            <a:r>
              <a:rPr lang="ru-RU" sz="1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городская клиническая станция скорой медицинской помощи»;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11 государственных медицинских организаций, оказывающих специализированную</a:t>
            </a:r>
            <a:r>
              <a:rPr lang="ru-RU" sz="1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в том числе высокотехнологичную медицинскую помощь:</a:t>
            </a:r>
          </a:p>
          <a:p>
            <a:pPr algn="just">
              <a:spcAft>
                <a:spcPts val="0"/>
              </a:spcAft>
            </a:pPr>
            <a:r>
              <a:rPr lang="ru-RU" sz="1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БУ ХМАО-Югры «</a:t>
            </a:r>
            <a:r>
              <a:rPr lang="ru-RU" sz="1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Сургутский</a:t>
            </a:r>
            <a:r>
              <a:rPr lang="ru-RU" sz="1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клинический перинатальный центр»;</a:t>
            </a:r>
          </a:p>
          <a:p>
            <a:pPr algn="just">
              <a:spcAft>
                <a:spcPts val="0"/>
              </a:spcAft>
            </a:pPr>
            <a:r>
              <a:rPr lang="ru-RU" sz="1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БУ ХМАО-Югры «</a:t>
            </a:r>
            <a:r>
              <a:rPr lang="ru-RU" sz="1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Сургутская</a:t>
            </a:r>
            <a:r>
              <a:rPr lang="ru-RU" sz="1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окружная клиническая больница»;</a:t>
            </a:r>
          </a:p>
          <a:p>
            <a:pPr algn="just">
              <a:spcAft>
                <a:spcPts val="0"/>
              </a:spcAft>
            </a:pPr>
            <a:r>
              <a:rPr lang="ru-RU" sz="1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БУ ХМАО-Югры «</a:t>
            </a:r>
            <a:r>
              <a:rPr lang="ru-RU" sz="1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Сургутская</a:t>
            </a:r>
            <a:r>
              <a:rPr lang="ru-RU" sz="1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городская клиническая больница»;</a:t>
            </a:r>
          </a:p>
          <a:p>
            <a:pPr algn="just">
              <a:spcAft>
                <a:spcPts val="0"/>
              </a:spcAft>
            </a:pPr>
            <a:r>
              <a:rPr lang="ru-RU" sz="1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БУ ХМАО – Югры «</a:t>
            </a:r>
            <a:r>
              <a:rPr lang="ru-RU" sz="1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Сургутская</a:t>
            </a:r>
            <a:r>
              <a:rPr lang="ru-RU" sz="1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клиническая травматологическая больница»;</a:t>
            </a:r>
          </a:p>
          <a:p>
            <a:pPr algn="just">
              <a:spcAft>
                <a:spcPts val="0"/>
              </a:spcAft>
            </a:pPr>
            <a:r>
              <a:rPr lang="ru-RU" sz="1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БУ ХМАО-Югры «</a:t>
            </a:r>
            <a:r>
              <a:rPr lang="ru-RU" sz="1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Сргутская</a:t>
            </a:r>
            <a:r>
              <a:rPr lang="ru-RU" sz="1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клиническая психоневрологическая больница»;</a:t>
            </a:r>
          </a:p>
          <a:p>
            <a:pPr algn="just">
              <a:spcAft>
                <a:spcPts val="0"/>
              </a:spcAft>
            </a:pPr>
            <a:r>
              <a:rPr lang="ru-RU" sz="1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БУ ХМАО-Югры «Окружной кардиологический диспансер «Центр диагностики и сердечно-сосудистой хирургии»;</a:t>
            </a:r>
          </a:p>
          <a:p>
            <a:pPr algn="just">
              <a:spcAft>
                <a:spcPts val="0"/>
              </a:spcAft>
            </a:pPr>
            <a:r>
              <a:rPr lang="ru-RU" sz="1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Казенное учреждение (далее – КУ) ХМАО-Югры  «</a:t>
            </a:r>
            <a:r>
              <a:rPr lang="ru-RU" sz="1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Сургутский</a:t>
            </a:r>
            <a:r>
              <a:rPr lang="ru-RU" sz="1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клинический противотуберкулезный диспансер»;</a:t>
            </a:r>
          </a:p>
          <a:p>
            <a:pPr algn="just">
              <a:spcAft>
                <a:spcPts val="0"/>
              </a:spcAft>
            </a:pPr>
            <a:r>
              <a:rPr lang="ru-RU" sz="1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БУ ХМАО-Югры «</a:t>
            </a:r>
            <a:r>
              <a:rPr lang="ru-RU" sz="1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Сургутский</a:t>
            </a:r>
            <a:r>
              <a:rPr lang="ru-RU" sz="1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клинический кожно-венерологический диспансер»;</a:t>
            </a:r>
          </a:p>
          <a:p>
            <a:pPr algn="just">
              <a:spcAft>
                <a:spcPts val="0"/>
              </a:spcAft>
            </a:pPr>
            <a:r>
              <a:rPr lang="ru-RU" sz="1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КУ ХМАО-Югры «Центр профилактики и борьбы со СПИД». Филиал в г. Сургуте;  </a:t>
            </a:r>
          </a:p>
          <a:p>
            <a:pPr algn="just">
              <a:spcAft>
                <a:spcPts val="0"/>
              </a:spcAft>
            </a:pPr>
            <a:r>
              <a:rPr lang="ru-RU" sz="1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sz="1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Сургутская</a:t>
            </a:r>
            <a:r>
              <a:rPr lang="ru-RU" sz="1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больница ФГБУЗ  «Западно-Сибирский медицинский центр Федерального медико-биологического агентства»;</a:t>
            </a:r>
          </a:p>
          <a:p>
            <a:pPr algn="just">
              <a:spcAft>
                <a:spcPts val="0"/>
              </a:spcAft>
            </a:pPr>
            <a:r>
              <a:rPr lang="ru-RU" sz="1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БУ ХМАО – Югры «Клинический врачебно-физкультурный диспансер» филиал в г. Сургуте;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 негосударственных учреждений здравоохранения</a:t>
            </a:r>
            <a:r>
              <a:rPr lang="ru-RU" sz="1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оказывающих первичную и первично-специализированную медицинскую помощь:</a:t>
            </a:r>
          </a:p>
          <a:p>
            <a:pPr algn="just">
              <a:spcAft>
                <a:spcPts val="0"/>
              </a:spcAft>
            </a:pPr>
            <a:r>
              <a:rPr lang="ru-RU" sz="1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Негосударственное учреждение здравоохранения (далее –НУЗ) "Отделенческая клиническая больница на станции Сургут ОАО "РЖД";</a:t>
            </a:r>
          </a:p>
          <a:p>
            <a:pPr algn="just">
              <a:spcAft>
                <a:spcPts val="0"/>
              </a:spcAft>
            </a:pPr>
            <a:r>
              <a:rPr lang="ru-RU" sz="1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Закрытое акционерное общество (далее –ЗАО) «Екатеринбургский центр МНТК «Микрохирургия глаза» </a:t>
            </a:r>
            <a:r>
              <a:rPr lang="ru-RU" sz="1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Сургутский</a:t>
            </a:r>
            <a:r>
              <a:rPr lang="ru-RU" sz="1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филиал»;</a:t>
            </a:r>
          </a:p>
          <a:p>
            <a:pPr algn="just">
              <a:spcAft>
                <a:spcPts val="0"/>
              </a:spcAft>
            </a:pPr>
            <a:r>
              <a:rPr lang="ru-RU" sz="1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ООО Офтальмологический центр «Визус-1»;</a:t>
            </a:r>
          </a:p>
          <a:p>
            <a:pPr algn="just">
              <a:spcAft>
                <a:spcPts val="0"/>
              </a:spcAft>
            </a:pPr>
            <a:r>
              <a:rPr lang="ru-RU" sz="1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ООО «МРТ-Эксперт Сургут»;</a:t>
            </a:r>
          </a:p>
          <a:p>
            <a:pPr algn="just">
              <a:spcAft>
                <a:spcPts val="0"/>
              </a:spcAft>
            </a:pPr>
            <a:r>
              <a:rPr lang="ru-RU" sz="1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ООО «УЗИ в Сургуте»;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Одно негосударственное учреждение здравоохранения, оказывающее паллиативную медицинскую помощь:</a:t>
            </a:r>
          </a:p>
          <a:p>
            <a:pPr algn="just">
              <a:spcAft>
                <a:spcPts val="0"/>
              </a:spcAft>
            </a:pPr>
            <a:r>
              <a:rPr lang="ru-RU" sz="1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Частное медицинское учреждение (далее - ЧМУ) «Золотое сердце»;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Одно государственное учреждение здравоо</a:t>
            </a:r>
            <a:r>
              <a:rPr lang="ru-RU" sz="1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хранения, осуществляющее медицинскую профилактику на территории города:</a:t>
            </a:r>
          </a:p>
          <a:p>
            <a:pPr algn="just">
              <a:spcAft>
                <a:spcPts val="0"/>
              </a:spcAft>
            </a:pPr>
            <a:r>
              <a:rPr lang="ru-RU" sz="1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БУ ХМАО – Югры «Центр медицинской профилактики» филиал в городе </a:t>
            </a:r>
            <a:r>
              <a:rPr lang="ru-RU" sz="1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Сургуте»</a:t>
            </a:r>
            <a:endParaRPr lang="ru-RU" sz="1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 государственных учреждения здравоохранения:</a:t>
            </a:r>
          </a:p>
          <a:p>
            <a:pPr algn="just">
              <a:spcAft>
                <a:spcPts val="0"/>
              </a:spcAft>
            </a:pPr>
            <a:r>
              <a:rPr lang="ru-RU" sz="1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КУ ХМАО-Югры «</a:t>
            </a:r>
            <a:r>
              <a:rPr lang="ru-RU" sz="1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Сургутская</a:t>
            </a:r>
            <a:r>
              <a:rPr lang="ru-RU" sz="1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станция переливания крови»;</a:t>
            </a:r>
          </a:p>
          <a:p>
            <a:pPr algn="just">
              <a:spcAft>
                <a:spcPts val="0"/>
              </a:spcAft>
            </a:pPr>
            <a:r>
              <a:rPr lang="ru-RU" sz="1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КУ ХМАО-Югры «Центр лекарственного мониторинга».</a:t>
            </a:r>
          </a:p>
        </p:txBody>
      </p:sp>
    </p:spTree>
    <p:extLst>
      <p:ext uri="{BB962C8B-B14F-4D97-AF65-F5344CB8AC3E}">
        <p14:creationId xmlns:p14="http://schemas.microsoft.com/office/powerpoint/2010/main" val="417406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704" y="18272"/>
            <a:ext cx="8055103" cy="3887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8" name="Прямоугольник 7"/>
          <p:cNvSpPr/>
          <p:nvPr/>
        </p:nvSpPr>
        <p:spPr>
          <a:xfrm>
            <a:off x="4274273" y="0"/>
            <a:ext cx="17292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и туризм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2316" y="596592"/>
            <a:ext cx="8465306" cy="106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Важнейшие показатели социально-экономического развития города – это наличие и уровень учреждений культуры, их доступность для населения. Согласно распоряжению Правительства Российской Федерации от 26 января  2017 года № 95-р «Изменения, которые вносятся в социальные нормативы и нормы, одобренные распоряжением Правительства Российской Федерации от 03 июля 1996 года № 1063-р» обеспеченность муниципального образования городской округ город Сургут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составляет: 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1698711"/>
              </p:ext>
            </p:extLst>
          </p:nvPr>
        </p:nvGraphicFramePr>
        <p:xfrm>
          <a:off x="1421476" y="1421288"/>
          <a:ext cx="3783646" cy="12205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81992">
                  <a:extLst>
                    <a:ext uri="{9D8B030D-6E8A-4147-A177-3AD203B41FA5}">
                      <a16:colId xmlns:a16="http://schemas.microsoft.com/office/drawing/2014/main" val="3651969968"/>
                    </a:ext>
                  </a:extLst>
                </a:gridCol>
                <a:gridCol w="1101654">
                  <a:extLst>
                    <a:ext uri="{9D8B030D-6E8A-4147-A177-3AD203B41FA5}">
                      <a16:colId xmlns:a16="http://schemas.microsoft.com/office/drawing/2014/main" val="2991555344"/>
                    </a:ext>
                  </a:extLst>
                </a:gridCol>
              </a:tblGrid>
              <a:tr h="1736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Общедоступные </a:t>
                      </a: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библиотеки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(без учета отделов </a:t>
                      </a:r>
                      <a:r>
                        <a:rPr lang="ru-RU" sz="11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нестационарн</a:t>
                      </a: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обслуживания)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86E2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72 %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86E2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3266448"/>
                  </a:ext>
                </a:extLst>
              </a:tr>
              <a:tr h="1736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Музеи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86E2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100 %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86E2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5173556"/>
                  </a:ext>
                </a:extLst>
              </a:tr>
              <a:tr h="1736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Детские школы искусств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86E2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57,6 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86E2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001667"/>
                  </a:ext>
                </a:extLst>
              </a:tr>
              <a:tr h="1736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Театры по видам искусств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86E2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50 %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86E2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5658377"/>
                  </a:ext>
                </a:extLst>
              </a:tr>
              <a:tr h="1736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Дома культуры всех ведомств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86E2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166,4</a:t>
                      </a: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86E2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360365"/>
                  </a:ext>
                </a:extLst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527589" y="2605451"/>
            <a:ext cx="8477038" cy="1673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городе 16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муниципальных учреждений (61 объект), в том числе муниципальные услуги оказываются в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30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объектах.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Кроме того: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учреждение располагается в арендуемом здании;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- 3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учреждения располагаются  на основании договоров безвозмездного пользования;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33 % зданий (10 объектов) муниципальных учреждений располагаются в типовых зданиях, 66,7% (20 объектов) –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в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приспособленных.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Из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шести муниципальных учреждений культурно-досугового типа имеет концертный зал МАУ 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«Городской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культурный центр», что крайне недостаточно для города.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62316" y="4544370"/>
            <a:ext cx="8390491" cy="685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С </a:t>
            </a:r>
            <a:r>
              <a:rPr lang="ru-RU" sz="1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целью улучшения состояния зданий и повышения уровня обеспеченности муниципального образования город Сургут объектами сферы культуры и искусства стратегией социально-эконмического развития муниципального образования предусмотрено строительство (реконструкция) четырех первоочередных объектов: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834163" y="4886964"/>
            <a:ext cx="6600306" cy="157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Строительство (реконструкция) здания для муниципального автономного учреждения «Театр актера и куклы «Петрушка».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Строительство объекта «Детская школа искусств в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мкр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25».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Строительство здания для муниципального автономного учреждения «Городской культурный центр».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Строительство хореографической школы на улице 30 лет Победы.</a:t>
            </a:r>
          </a:p>
        </p:txBody>
      </p:sp>
      <p:pic>
        <p:nvPicPr>
          <p:cNvPr id="4098" name="Picture 2" descr="http://i.mycdn.me/image?id=817075418259&amp;t=43&amp;plc=WEB&amp;tkn=*h5pMyovdLz5o9o2oREBDT8o5v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9" y="18272"/>
            <a:ext cx="758895" cy="75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Documents and Settings\Отдел развития №2\Рабочий стол\ФОТО\ФОТО_Хоровод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0332" y="1421288"/>
            <a:ext cx="1484295" cy="939283"/>
          </a:xfrm>
          <a:prstGeom prst="rect">
            <a:avLst/>
          </a:prstGeom>
          <a:noFill/>
        </p:spPr>
      </p:pic>
      <p:pic>
        <p:nvPicPr>
          <p:cNvPr id="4102" name="Picture 6" descr="http://utf.finnougoria.ru/upload/iblock/061/%D1%81%D1%83%D1%80%D0%B3%D1%83%D1%82%D1%81%D0%BA%D0%B0%D1%8F%20%D1%84%D0%B8%D0%BB%D0%B0%D1%80%D0%BC%D0%BE%D0%BD%D0%B8%D1%8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526" y="1801168"/>
            <a:ext cx="953529" cy="55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617" y="5220503"/>
            <a:ext cx="1110859" cy="1573717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819870" y="296042"/>
            <a:ext cx="841834" cy="322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2016 год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55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704" y="18272"/>
            <a:ext cx="8055103" cy="3887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8" name="Прямоугольник 7"/>
          <p:cNvSpPr/>
          <p:nvPr/>
        </p:nvSpPr>
        <p:spPr>
          <a:xfrm>
            <a:off x="3629900" y="18272"/>
            <a:ext cx="26339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культура и спорт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://www.murmantourism.ru/sites/default/files/images/events/festival-logo-large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14" y="18272"/>
            <a:ext cx="692109" cy="50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2386" y="416388"/>
            <a:ext cx="5680710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  <a:tabLst>
                <a:tab pos="630555" algn="l"/>
              </a:tabLst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городе систематически занимаются физической культурой и спортом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103 тысячи 753 человека или 28,9% от среднегодовой численности населения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2015 год – 91 тысяча 864 человека или 26,04%).</a:t>
            </a:r>
          </a:p>
          <a:p>
            <a:pPr indent="450215" algn="just">
              <a:spcAft>
                <a:spcPts val="0"/>
              </a:spcAft>
              <a:tabLst>
                <a:tab pos="630555" algn="l"/>
              </a:tabLst>
            </a:pP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Деятельность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сфере физической культуры и спорта на территории города осуществляют 199 организаций города (2015 год – 187 организаций), в том числе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9 муниципальных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учреждений.</a:t>
            </a:r>
          </a:p>
          <a:p>
            <a:pPr indent="450215" algn="just">
              <a:spcAft>
                <a:spcPts val="0"/>
              </a:spcAft>
              <a:tabLst>
                <a:tab pos="630555" algn="l"/>
              </a:tabLst>
            </a:pP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сфере дополнительного образования детей в городе осуществляют деятельность 9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спортивных школ: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"/>
              <a:tabLst>
                <a:tab pos="571500" algn="l"/>
                <a:tab pos="630555" algn="l"/>
              </a:tabLst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 муниципальных спортивных школ (учреждений дополнительного образования), курируемых Управлением,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"/>
              <a:tabLst>
                <a:tab pos="571500" algn="l"/>
                <a:tab pos="630555" algn="l"/>
              </a:tabLst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частные спортивные школы. </a:t>
            </a:r>
            <a:endParaRPr lang="ru-RU" sz="12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"/>
              <a:tabLst>
                <a:tab pos="571500" algn="l"/>
                <a:tab pos="630555" algn="l"/>
              </a:tabLst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Общее количество занимающихся в спортивных школах города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–10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073 человека, из них 3 483 воспитанника или 34,6% имеют спортивные разряды и звания. </a:t>
            </a:r>
            <a:endParaRPr lang="ru-RU" sz="12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SzPts val="1000"/>
              <a:tabLst>
                <a:tab pos="571500" algn="l"/>
                <a:tab pos="630555" algn="l"/>
              </a:tabLst>
            </a:pP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Большой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популярностью среди занимающихся различными видами спорта (2016 год – 61 321 чел., 2015 год – 50 964 чел.) пользуются:  </a:t>
            </a:r>
          </a:p>
          <a:p>
            <a:pPr algn="just"/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водные виды спорта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(плавание, синхронное плавание) –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10 028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или 16,3% от общего числа занимающихся видами спорта; </a:t>
            </a:r>
          </a:p>
          <a:p>
            <a:pPr algn="just"/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виды спорта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(баскетбол, волейбол, футбол) –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9 360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или 15,7% от общего числа занимающихся видами спорта.</a:t>
            </a:r>
          </a:p>
          <a:p>
            <a:pPr algn="just"/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боевые виды спорта и единоборства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10 033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или 16,4%;</a:t>
            </a:r>
          </a:p>
          <a:p>
            <a:pPr marL="171450" indent="-171450" algn="just">
              <a:buFontTx/>
              <a:buChar char="-"/>
            </a:pP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зимние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спорта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(биатлон, лыжные гонки,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полиатлон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сноуборд, фигурное катание на коньках, хоккей, керлинг) –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4 659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или 7,6% от общего числа занимающихся видами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спорта.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http://ugranow.ru/wp-content/uploads/2015/12/225259_6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096" y="1703915"/>
            <a:ext cx="1458884" cy="97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energetik86.gorodgid24.ru/accounts/1087707/photos/12831366_ZEVQBLVPAiEsDH4PvDbM2tjU6LY2vBMLPI_SlGbLtM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203" y="1687484"/>
            <a:ext cx="1340604" cy="100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otvugra.ru/userfiles/image/news/sport_v_surgut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943" y="416388"/>
            <a:ext cx="2082864" cy="122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55127" y="5057199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01.01.2017 года в городе Сургуте материально-техническую базу составляют 622 </a:t>
            </a:r>
            <a:r>
              <a:rPr lang="ru-RU" sz="10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 год – 601) </a:t>
            </a:r>
            <a:r>
              <a:rPr lang="ru-RU" sz="10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объекта </a:t>
            </a:r>
            <a:r>
              <a:rPr lang="ru-RU" sz="1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спорта, из них: </a:t>
            </a:r>
          </a:p>
          <a:p>
            <a:r>
              <a:rPr lang="ru-RU" sz="1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спортивных залов - 171 (2015 год – 167),</a:t>
            </a:r>
          </a:p>
          <a:p>
            <a:r>
              <a:rPr lang="ru-RU" sz="1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открытых плоскостных сооружений - 166 (2015 год – 159),</a:t>
            </a:r>
          </a:p>
          <a:p>
            <a:r>
              <a:rPr lang="ru-RU" sz="1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плавательных бассейнов - 19 (2015 год – 19).</a:t>
            </a:r>
          </a:p>
          <a:p>
            <a:r>
              <a:rPr lang="ru-RU" sz="1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крытые спортивные объекты с искусственным льдом - 2 (2015 год – 2),</a:t>
            </a:r>
          </a:p>
          <a:p>
            <a:r>
              <a:rPr lang="ru-RU" sz="1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лыжные базы 	- 9 (2015 год – 8),</a:t>
            </a:r>
          </a:p>
          <a:p>
            <a:r>
              <a:rPr lang="ru-RU" sz="1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сооружения для стрелковых видов спорта - 21 (20125 год – 21),</a:t>
            </a:r>
          </a:p>
          <a:p>
            <a:r>
              <a:rPr lang="ru-RU" sz="1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другие спортивные сооружения - 234 (2015 год – 225).</a:t>
            </a:r>
          </a:p>
        </p:txBody>
      </p:sp>
    </p:spTree>
    <p:extLst>
      <p:ext uri="{BB962C8B-B14F-4D97-AF65-F5344CB8AC3E}">
        <p14:creationId xmlns:p14="http://schemas.microsoft.com/office/powerpoint/2010/main" val="391934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53" y="27955"/>
            <a:ext cx="8522947" cy="30482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3" name="Прямоугольник 2"/>
          <p:cNvSpPr/>
          <p:nvPr/>
        </p:nvSpPr>
        <p:spPr>
          <a:xfrm>
            <a:off x="3102178" y="0"/>
            <a:ext cx="34788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инженерной инфраструктуры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12938" cy="490451"/>
          </a:xfrm>
          <a:prstGeom prst="rect">
            <a:avLst/>
          </a:prstGeom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4290906439"/>
              </p:ext>
            </p:extLst>
          </p:nvPr>
        </p:nvGraphicFramePr>
        <p:xfrm>
          <a:off x="5067483" y="1533828"/>
          <a:ext cx="4021283" cy="3557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24197" y="614022"/>
            <a:ext cx="443677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На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муниципального образования город Сургут 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эксплуатируются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специализированными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ресурсоснабжающими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предприятиями следующие инженерные коммуникации:</a:t>
            </a:r>
          </a:p>
          <a:p>
            <a:pPr algn="just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ети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теплоснабжения  всего: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489,2км,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муниципальные– 449,8 км; (в 2-х трубном исполнении).</a:t>
            </a:r>
          </a:p>
          <a:p>
            <a:pPr algn="just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ети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водоснабжения всего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423,1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км,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муниципальные – 414,7 км;</a:t>
            </a:r>
          </a:p>
          <a:p>
            <a:pPr algn="just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ети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водоотведения всего: 417,4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км,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муниципальные – 404,6 км.</a:t>
            </a:r>
          </a:p>
          <a:p>
            <a:pPr algn="just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ети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электроснабжения всего: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1 875,4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км, в том числе муниципальные – 163,8 км. </a:t>
            </a:r>
          </a:p>
          <a:p>
            <a:pPr algn="just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ети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газоснабжения всего:162 км, в том числе муниципальные – 49,1 км.</a:t>
            </a:r>
          </a:p>
          <a:p>
            <a:pPr algn="just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Котельные всего: 36 </a:t>
            </a:r>
            <a:r>
              <a:rPr lang="ru-RU" sz="1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муниципальные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-19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882526" y="724159"/>
            <a:ext cx="40482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800"/>
              </a:spcAft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Показатели сферы городского хозяйства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в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целом подтверждают стабильную работу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городских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 жизнеобеспечения.</a:t>
            </a:r>
            <a:endParaRPr lang="ru-RU" sz="14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1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875" y="7143"/>
            <a:ext cx="8522947" cy="30482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3" name="Прямоугольник 2"/>
          <p:cNvSpPr/>
          <p:nvPr/>
        </p:nvSpPr>
        <p:spPr>
          <a:xfrm>
            <a:off x="3102178" y="0"/>
            <a:ext cx="31582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Жилищно-коммунальный комплекс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47666" y="722321"/>
            <a:ext cx="76672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450215" algn="ctr"/>
              </a:tabLs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год,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общая площадь жилищного фонда (квартир)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города увеличилась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3 % и на 31.12.2016 составила 7,8 млн. кв. метров.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Обеспеченность населения жильем составляет около 22 кв. метров на 1 человека или 121% от социальной нормы, установленной на территории.</a:t>
            </a:r>
          </a:p>
          <a:p>
            <a:pPr algn="just">
              <a:spcAft>
                <a:spcPts val="0"/>
              </a:spcAft>
              <a:tabLst>
                <a:tab pos="450215" algn="ctr"/>
              </a:tabLst>
            </a:pP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Управление жилищным фондом осуществляется на конкурсной основе управляющими организациями различных форм собственности. 31 управляющая компания обслуживает 9 064 тыс. кв. метров. Общая площадь жилищного фонда, находящегося в управлении 41 товарищества собственников жилья, - 657 тыс. кв. метров.</a:t>
            </a:r>
          </a:p>
          <a:p>
            <a:pPr algn="just">
              <a:spcAft>
                <a:spcPts val="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Снесено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60 домов и строений общей площадью 3,1 тыс. кв. метров, из них: 55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балков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(2,8 тыс. кв. метров) и 5 домов  (0,3 тыс. кв. метров).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22088" y="3163998"/>
            <a:ext cx="811434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Реестр жилищного фонда временных ветхих, аварийных и непригодных для жилья строений </a:t>
            </a:r>
            <a:r>
              <a:rPr lang="ru-RU" sz="1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>
              <a:spcAft>
                <a:spcPts val="0"/>
              </a:spcAft>
            </a:pPr>
            <a:r>
              <a:rPr lang="ru-RU" sz="1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состоянию на 31.12.2016 включал 697 строений общей площадью 119,8 тыс. кв. метров, </a:t>
            </a:r>
            <a:endParaRPr lang="ru-RU" sz="14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том числе:</a:t>
            </a:r>
            <a:endParaRPr lang="ru-RU" sz="1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944584"/>
              </p:ext>
            </p:extLst>
          </p:nvPr>
        </p:nvGraphicFramePr>
        <p:xfrm>
          <a:off x="2138449" y="3959956"/>
          <a:ext cx="5257800" cy="1905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35100">
                  <a:extLst>
                    <a:ext uri="{9D8B030D-6E8A-4147-A177-3AD203B41FA5}">
                      <a16:colId xmlns:a16="http://schemas.microsoft.com/office/drawing/2014/main" val="2099488181"/>
                    </a:ext>
                  </a:extLst>
                </a:gridCol>
                <a:gridCol w="3822700">
                  <a:extLst>
                    <a:ext uri="{9D8B030D-6E8A-4147-A177-3AD203B41FA5}">
                      <a16:colId xmlns:a16="http://schemas.microsoft.com/office/drawing/2014/main" val="3376716841"/>
                    </a:ext>
                  </a:extLst>
                </a:gridCol>
              </a:tblGrid>
              <a:tr h="47625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406 строений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бесхозяйные жилые ветхие строения общей площадью 17,9 тыс. кв. метров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462939834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214 домов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жилищный фонд, признанный аварийным, общей площадью 81,99 тыс. кв. метров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333387618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 дома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ветхий жилищный фонд, общей площадью 19,3 тыс. кв. метров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748339479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домов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непригодный для проживания, общей площадью 0,57 тыс. кв. метров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712611601"/>
                  </a:ext>
                </a:extLst>
              </a:tr>
            </a:tbl>
          </a:graphicData>
        </a:graphic>
      </p:graphicFrame>
      <p:pic>
        <p:nvPicPr>
          <p:cNvPr id="7170" name="Picture 2" descr="http://om1.unistoreserve.ru/57b0caabf7c0795d359ed14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4800" y="-140667"/>
            <a:ext cx="896888" cy="89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5875" y="233392"/>
            <a:ext cx="841834" cy="322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2016 год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60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53" y="27955"/>
            <a:ext cx="8522947" cy="30482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3" name="Прямоугольник 2"/>
          <p:cNvSpPr/>
          <p:nvPr/>
        </p:nvSpPr>
        <p:spPr>
          <a:xfrm>
            <a:off x="3917077" y="27955"/>
            <a:ext cx="13682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Малый бизнес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8581" y="341023"/>
            <a:ext cx="8265252" cy="65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Одним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условий устойчивого социально-экономического развития является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</a:t>
            </a:r>
            <a:r>
              <a:rPr lang="ru-RU" sz="14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</a:t>
            </a:r>
            <a:r>
              <a:rPr lang="ru-RU" sz="14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благоприятных условий для осуществления предпринимательской </a:t>
            </a:r>
            <a:r>
              <a:rPr lang="ru-RU" sz="14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деятельности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На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территории города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осуществляют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свою деятельность около 9 тысяч малых предприятий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и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12,1 тысяч индивидуальных предпринимателей. </a:t>
            </a:r>
            <a:endParaRPr lang="ru-RU" sz="14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Доля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занятых в малом бизнесе около 27 % от общей численности занятых на территории города. </a:t>
            </a:r>
            <a:endParaRPr lang="ru-RU" sz="1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Оборот малого бизнеса за отчетный год составил 148 млрд. рублей, в сопоставимых ценах к уровню предыдущего года – 97,3 %.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Доля налогов, поступающих от субъектов малого предпринимательства, в налоговых поступлениях бюджета города составила 17,5 % или 1 446,2 млн. рублей (105,8 % к уровню 2015 года).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территории муниципального образования созданы позитивные условия для предпринимательской активности, заложены основы финансовой, информационной, консультационной, образовательной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и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других элементов системы поддержки малого и среднего предпринимательства, активно функционирует инфраструктура поддержки предпринимательства.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городе ежегодно проводится социологическое исследование на тему: «Развитие малого и среднего предпринимательства в городе Сургуте».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целью повышения роли малого и среднего предпринимательства в экономике города осуществляется реализация муниципальной программы «Развитие малого и среднего предпринимательства в городе Сургуте на 2016-2030 годы». </a:t>
            </a:r>
            <a:endParaRPr lang="ru-RU" sz="14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Финансовая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поддержка оказана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37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субъектам малого и среднего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предпринимательства и 1 организации        на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общую сумму 9,9 млн. рублей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87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2815903" y="794922"/>
            <a:ext cx="5995588" cy="4207790"/>
          </a:xfrm>
        </p:spPr>
        <p:txBody>
          <a:bodyPr>
            <a:normAutofit/>
          </a:bodyPr>
          <a:lstStyle/>
          <a:p>
            <a:pPr algn="ctr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партнеры, жители города!</a:t>
            </a:r>
          </a:p>
          <a:p>
            <a:pPr algn="just">
              <a:lnSpc>
                <a:spcPct val="110000"/>
              </a:lnSpc>
            </a:pP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От имени Администрации города Сургута  представляю Вам «Инвестиционный паспорт муниципального образования городской округ город Сургут». 		</a:t>
            </a:r>
          </a:p>
          <a:p>
            <a:pPr algn="just">
              <a:lnSpc>
                <a:spcPct val="110000"/>
              </a:lnSpc>
            </a:pP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Инвестиционный паспорт является своеобразным путеводителем для деловых предприимчивых людей, потенциальных инвесторов,  формирует представление  о самом городе, о возможности  реализации инвестиционных проектов  на территории нашего города. </a:t>
            </a:r>
          </a:p>
          <a:p>
            <a:pPr algn="just">
              <a:lnSpc>
                <a:spcPct val="110000"/>
              </a:lnSpc>
            </a:pP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На наш взгляд важными факторами успеха в привлечении инвестиций являются: поддержка и сопровождение инвесторов на всех этапах реализации проектов, сокращение сроков административных процедур, взвешенные решения в бизнесе.</a:t>
            </a:r>
          </a:p>
          <a:p>
            <a:pPr algn="just">
              <a:lnSpc>
                <a:spcPct val="110000"/>
              </a:lnSpc>
            </a:pP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Приглашаю к конструктивному диалогу всех заинтересованных                       в сотрудничестве партнеров.</a:t>
            </a:r>
          </a:p>
          <a:p>
            <a:pPr algn="just">
              <a:lnSpc>
                <a:spcPct val="110000"/>
              </a:lnSpc>
            </a:pP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2" y="728420"/>
            <a:ext cx="1902173" cy="2983424"/>
          </a:xfrm>
          <a:prstGeom prst="rect">
            <a:avLst/>
          </a:prstGeom>
        </p:spPr>
      </p:pic>
      <p:pic>
        <p:nvPicPr>
          <p:cNvPr id="4" name="Picture 8" descr="https://im2-tub-ru.yandex.net/i?id=74f11414a8d795e1fdee21ebece38dc0-l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2" y="66968"/>
            <a:ext cx="510830" cy="60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3906011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С уважением,</a:t>
            </a:r>
          </a:p>
          <a:p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Глава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Сургута </a:t>
            </a:r>
          </a:p>
          <a:p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Вадим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Николаевич Шувалов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2580468" y="6679108"/>
            <a:ext cx="6500858" cy="72611"/>
            <a:chOff x="1403649" y="6308716"/>
            <a:chExt cx="6500858" cy="72611"/>
          </a:xfrm>
        </p:grpSpPr>
        <p:sp>
          <p:nvSpPr>
            <p:cNvPr id="7" name="Line 18"/>
            <p:cNvSpPr>
              <a:spLocks noChangeShapeType="1"/>
            </p:cNvSpPr>
            <p:nvPr/>
          </p:nvSpPr>
          <p:spPr bwMode="auto">
            <a:xfrm rot="10800000" flipV="1">
              <a:off x="1403649" y="6308716"/>
              <a:ext cx="6500161" cy="34"/>
            </a:xfrm>
            <a:prstGeom prst="line">
              <a:avLst/>
            </a:prstGeom>
            <a:noFill/>
            <a:ln w="31750" cap="rnd" cmpd="sng">
              <a:gradFill>
                <a:gsLst>
                  <a:gs pos="0">
                    <a:schemeClr val="accent3">
                      <a:lumMod val="75000"/>
                    </a:schemeClr>
                  </a:gs>
                  <a:gs pos="55000">
                    <a:srgbClr val="13A154">
                      <a:alpha val="60000"/>
                    </a:srgbClr>
                  </a:gs>
                  <a:gs pos="30000">
                    <a:srgbClr val="009A46"/>
                  </a:gs>
                  <a:gs pos="83000">
                    <a:srgbClr val="FFFFFF">
                      <a:alpha val="0"/>
                    </a:srgbClr>
                  </a:gs>
                </a:gsLst>
                <a:lin ang="0" scaled="0"/>
              </a:gra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ru-RU" sz="1800">
                <a:solidFill>
                  <a:srgbClr val="080808"/>
                </a:solidFill>
              </a:endParaRPr>
            </a:p>
          </p:txBody>
        </p:sp>
        <p:sp>
          <p:nvSpPr>
            <p:cNvPr id="9" name="Line 18"/>
            <p:cNvSpPr>
              <a:spLocks noChangeShapeType="1"/>
            </p:cNvSpPr>
            <p:nvPr/>
          </p:nvSpPr>
          <p:spPr bwMode="auto">
            <a:xfrm rot="10800000" flipV="1">
              <a:off x="1404346" y="6381293"/>
              <a:ext cx="6500161" cy="34"/>
            </a:xfrm>
            <a:prstGeom prst="line">
              <a:avLst/>
            </a:prstGeom>
            <a:noFill/>
            <a:ln w="31750" cap="rnd" cmpd="sng">
              <a:gradFill>
                <a:gsLst>
                  <a:gs pos="0">
                    <a:schemeClr val="tx2">
                      <a:lumMod val="50000"/>
                    </a:schemeClr>
                  </a:gs>
                  <a:gs pos="50000">
                    <a:schemeClr val="tx2">
                      <a:lumMod val="75000"/>
                    </a:schemeClr>
                  </a:gs>
                  <a:gs pos="83000">
                    <a:schemeClr val="bg1">
                      <a:alpha val="0"/>
                    </a:schemeClr>
                  </a:gs>
                </a:gsLst>
                <a:lin ang="0" scaled="0"/>
              </a:gra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ru-RU" sz="1800">
                <a:solidFill>
                  <a:srgbClr val="080808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946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519" y="80996"/>
            <a:ext cx="8055103" cy="73180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18" y="131797"/>
            <a:ext cx="758523" cy="782603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072794" y="131797"/>
            <a:ext cx="72482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механизмах поддержки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инвесторов, 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инвестиционной деятельности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городе Сургуте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4" name="Picture 6" descr="http://school70-gomel.by/wp-content/uploads/2015/09/%D0%9E%D0%B4%D0%BD%D0%BE-%D0%BE%D0%BA%D0%BD%D0%BE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566" y="2123622"/>
            <a:ext cx="1963737" cy="576591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841565" y="2227252"/>
            <a:ext cx="27603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ПРЕФЕРЕНЦИИ И ЛЬГОТЫ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7565" y="4392489"/>
            <a:ext cx="3276687" cy="826136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2618509" y="4528879"/>
            <a:ext cx="4114800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Актуальные деловые 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инвестиционные новости города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6796" y="2087725"/>
            <a:ext cx="744769" cy="648476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8924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682" y="26479"/>
            <a:ext cx="8522947" cy="30482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3" name="Прямоугольник 2"/>
          <p:cNvSpPr/>
          <p:nvPr/>
        </p:nvSpPr>
        <p:spPr>
          <a:xfrm>
            <a:off x="3102178" y="0"/>
            <a:ext cx="41623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Правовые основы инвестиционной деятельности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08859" cy="68164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0945" y="307777"/>
            <a:ext cx="8789684" cy="6694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1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1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Градостроительный кодекс Российской Федерации.</a:t>
            </a:r>
          </a:p>
          <a:p>
            <a:pPr indent="450215" algn="just">
              <a:spcAft>
                <a:spcPts val="0"/>
              </a:spcAft>
            </a:pPr>
            <a:r>
              <a:rPr lang="ru-RU" sz="11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1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Земельный кодекс Российской Федерации.</a:t>
            </a:r>
          </a:p>
          <a:p>
            <a:pPr indent="450215" algn="just">
              <a:spcAft>
                <a:spcPts val="0"/>
              </a:spcAft>
            </a:pPr>
            <a:r>
              <a:rPr lang="ru-RU" sz="11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1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Налоговый кодекс Российской Федерации.</a:t>
            </a:r>
          </a:p>
          <a:p>
            <a:pPr indent="450215" algn="just">
              <a:spcAft>
                <a:spcPts val="0"/>
              </a:spcAft>
            </a:pPr>
            <a:r>
              <a:rPr lang="ru-RU" sz="11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1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Бюджетный кодекс Российской Федерации.</a:t>
            </a:r>
          </a:p>
          <a:p>
            <a:pPr indent="450215" algn="just">
              <a:spcAft>
                <a:spcPts val="0"/>
              </a:spcAft>
            </a:pPr>
            <a:r>
              <a:rPr lang="ru-RU" sz="11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1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Федеральный закон от 25.02.1999 № 39-ФЗ «Об инвестиционной деятельности в Российской Федерации, осуществляемой в форме капитальных вложений».</a:t>
            </a:r>
          </a:p>
          <a:p>
            <a:pPr indent="450215" algn="just">
              <a:spcAft>
                <a:spcPts val="0"/>
              </a:spcAft>
            </a:pPr>
            <a:r>
              <a:rPr lang="ru-RU" sz="11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1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Федеральный закон от 09.07.1999 № 160-ФЗ «Об иностранных инвестициях в Российской Федерации».</a:t>
            </a:r>
          </a:p>
          <a:p>
            <a:pPr indent="450215" algn="just">
              <a:spcAft>
                <a:spcPts val="0"/>
              </a:spcAft>
            </a:pPr>
            <a:r>
              <a:rPr lang="ru-RU" sz="11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1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Федеральный закон от 21.07.2005 № 115-ФЗ «О концессионных соглашениях».</a:t>
            </a:r>
          </a:p>
          <a:p>
            <a:pPr indent="450215" algn="just">
              <a:spcAft>
                <a:spcPts val="0"/>
              </a:spcAft>
            </a:pPr>
            <a:r>
              <a:rPr lang="ru-RU" sz="11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</a:t>
            </a:r>
            <a:r>
              <a:rPr lang="ru-RU" sz="11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Федеральный закон от 13.07.2015  № 224-ФЗ «О государственно-частном партнерстве, муниципально-частном партнерстве </a:t>
            </a:r>
            <a:r>
              <a:rPr lang="ru-RU" sz="1100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в </a:t>
            </a:r>
            <a:r>
              <a:rPr lang="ru-RU" sz="11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и внесении изменений в отдельные законодательные акты Российской Федерации».</a:t>
            </a:r>
          </a:p>
          <a:p>
            <a:pPr indent="450215" algn="just"/>
            <a:r>
              <a:rPr lang="ru-RU" sz="11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1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Закон ХМАО - Югры от 21.12.2004 № 82-оз «О налоговых льготах в Ханты-Мансийском автономном округе – Югре».</a:t>
            </a:r>
          </a:p>
          <a:p>
            <a:pPr indent="450215" algn="just"/>
            <a:r>
              <a:rPr lang="ru-RU" sz="11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11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Закон ХМАО - Югры от 12.10.2007 № 130-оз «О порядке предоставления государственных гарантий Ханты-Мансийского автономного округа – Югры».</a:t>
            </a:r>
          </a:p>
          <a:p>
            <a:pPr indent="450215" algn="just">
              <a:spcAft>
                <a:spcPts val="0"/>
              </a:spcAft>
            </a:pPr>
            <a:r>
              <a:rPr lang="ru-RU" sz="11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ru-RU" sz="1100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Закон ХМАО - Югры от 29.11.2010 № 190-оз «О налоге на имущество организаций».</a:t>
            </a:r>
          </a:p>
          <a:p>
            <a:pPr indent="450215" algn="just">
              <a:spcAft>
                <a:spcPts val="0"/>
              </a:spcAft>
            </a:pPr>
            <a:r>
              <a:rPr lang="ru-RU" sz="11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sz="11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Закон ХМАО - Югры от 30.09.2011 № 87-оз «О ставках налога на прибыль организаций, подлежащего зачислению в бюджет Ханты-Мансийского автономного округа – Югры</a:t>
            </a:r>
            <a:r>
              <a:rPr lang="ru-RU" sz="1100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sz="11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</a:p>
          <a:p>
            <a:pPr indent="450215" algn="just"/>
            <a:r>
              <a:rPr lang="ru-RU" sz="11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</a:t>
            </a:r>
            <a:r>
              <a:rPr lang="ru-RU" sz="11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Закон ХМАО - Югры от 31.03.2012 № 33-оз «О государственной поддержке инвестиционной деятельности в Ханты-Мансийском автономном округе – Югре».</a:t>
            </a:r>
          </a:p>
          <a:p>
            <a:pPr indent="450215" algn="just"/>
            <a:r>
              <a:rPr lang="ru-RU" sz="11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ru-RU" sz="11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1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Постановление Правительства ХМАО - Югры от 20.12.2007 № 326-п «О Порядке формирования Реестра инвестиционных проектов Ханты-Мансийского автономного округа - Югры в целях применения налогоплательщиками льготы по налогу на имущество организаций».</a:t>
            </a:r>
          </a:p>
          <a:p>
            <a:pPr indent="450215" algn="just">
              <a:spcAft>
                <a:spcPts val="0"/>
              </a:spcAft>
            </a:pPr>
            <a:r>
              <a:rPr lang="ru-RU" sz="11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15. </a:t>
            </a:r>
            <a:r>
              <a:rPr lang="ru-RU" sz="1100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Постановление </a:t>
            </a:r>
            <a:r>
              <a:rPr lang="ru-RU" sz="11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Правительства ХМАО - Югры от 25.03.2009 № 58-п «О реализации Закона Ханты-Мансийского автономного округа - Югры «О порядке предоставления государственных гарантий Ханты-Мансийского автономного округа – Югры».</a:t>
            </a:r>
          </a:p>
          <a:p>
            <a:pPr indent="450215" algn="just">
              <a:spcAft>
                <a:spcPts val="0"/>
              </a:spcAft>
            </a:pPr>
            <a:r>
              <a:rPr lang="ru-RU" sz="11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16.</a:t>
            </a:r>
            <a:r>
              <a:rPr lang="ru-RU" sz="1100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Постановление Правительства ХМАО - Югры от 09.11.2012 № 438-п «О Порядке формирования Реестра приоритетных инвестиционных проектов Ханты-Мансийского автономного округа – Югры».</a:t>
            </a:r>
          </a:p>
          <a:p>
            <a:pPr indent="450215" algn="just">
              <a:spcAft>
                <a:spcPts val="0"/>
              </a:spcAft>
            </a:pPr>
            <a:r>
              <a:rPr lang="ru-RU" sz="11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17.</a:t>
            </a:r>
            <a:r>
              <a:rPr lang="ru-RU" sz="1100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Постановление Правительства ХМАО - Югры от 14.08.2015 № 270-п «О Порядке предоставления земельных участков, находящихся в государственной или муниципальной собственности, юридическим лицам в аренду без проведения торгов для размещения объектов социально-культурного и коммунально-бытового назначения, реализации масштабных инвестиционных проектов в Ханты-Мансийском автономном округе – Югре».</a:t>
            </a:r>
          </a:p>
          <a:p>
            <a:pPr indent="450215" algn="just">
              <a:spcAft>
                <a:spcPts val="0"/>
              </a:spcAft>
            </a:pPr>
            <a:r>
              <a:rPr lang="ru-RU" sz="11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ru-RU" sz="11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1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Решение Думы города от 27.02.2009 № 509-IVДГ «О Порядке предоставления муниципальных гарантий городского округа город Сургут».</a:t>
            </a:r>
          </a:p>
          <a:p>
            <a:pPr indent="450215" algn="just"/>
            <a:r>
              <a:rPr lang="ru-RU" sz="11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19.</a:t>
            </a:r>
            <a:r>
              <a:rPr lang="ru-RU" sz="11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Постановление Администрации города от 29.08.2014 № 6035 «Об утверждении порядка проведения проверки инвестиционных проектов на предмет эффективности использования средств местного бюджета, направляемых на капитальные вложения».</a:t>
            </a:r>
          </a:p>
          <a:p>
            <a:pPr indent="450215" algn="just"/>
            <a:r>
              <a:rPr lang="ru-RU" sz="11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11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Распоряжение Администрации города от 04.08.2015 № 1962 «Об инвестиционном совете при Главе города Сургута».</a:t>
            </a:r>
          </a:p>
          <a:p>
            <a:pPr indent="450215" algn="just">
              <a:spcAft>
                <a:spcPts val="0"/>
              </a:spcAft>
            </a:pPr>
            <a:r>
              <a:rPr lang="ru-RU" sz="11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21. </a:t>
            </a:r>
            <a:r>
              <a:rPr lang="ru-RU" sz="1100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Постановление </a:t>
            </a:r>
            <a:r>
              <a:rPr lang="ru-RU" sz="11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Администрации города от 20.09.2016 № 7009 «Об утверждении регламента сопровождения инвестиционных проектов в Администрации города по принципу «одного окна».</a:t>
            </a:r>
          </a:p>
          <a:p>
            <a:pPr indent="450215" algn="just">
              <a:spcAft>
                <a:spcPts val="0"/>
              </a:spcAft>
            </a:pPr>
            <a:r>
              <a:rPr lang="ru-RU" sz="11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22.</a:t>
            </a:r>
            <a:r>
              <a:rPr lang="ru-RU" sz="1100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Постановление Администрации города от 20.12.2016 № 9243 «Об утверждении порядка заключения концессионного соглашения в муниципальном образовании городской округ город Сургут»</a:t>
            </a:r>
          </a:p>
          <a:p>
            <a:pPr indent="450215" algn="just">
              <a:spcAft>
                <a:spcPts val="0"/>
              </a:spcAft>
            </a:pPr>
            <a:endParaRPr lang="ru-RU" sz="11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6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73331" y="416650"/>
            <a:ext cx="79552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КОНТАКТНАЯ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ИНФОРМАЦИЯ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31520" y="769297"/>
            <a:ext cx="7897091" cy="4986301"/>
          </a:xfrm>
          <a:prstGeom prst="rect">
            <a:avLst/>
          </a:prstGeom>
          <a:ln>
            <a:noFill/>
            <a:prstDash val="sysDash"/>
          </a:ln>
          <a:effectLst>
            <a:glow rad="139700">
              <a:schemeClr val="accent6">
                <a:lumMod val="60000"/>
                <a:lumOff val="40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Глава </a:t>
            </a:r>
            <a:r>
              <a:rPr lang="ru-RU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города Сургута Шувалов Вадим Николаевич</a:t>
            </a:r>
            <a:endParaRPr lang="ru-RU" sz="14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628400, Тюменская область, Ханты-Мансийский автономный округ, г.Сургут, ул. Энгельса, 8.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Email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gorod@admsurgut.ru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(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3462) 52-20-01, факс (3462) 52-21-82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Администрация города Сургута</a:t>
            </a:r>
            <a:endParaRPr lang="ru-RU" sz="14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628400, Тюменская область, Ханты-Мансийский автономный округ, г.Сургут, ул. Энгельса, 8.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Email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gorod@admsurgut.ru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(3462) 52-20-01, факс (3462) 52-21-82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Управление экономики и стратегического планирования </a:t>
            </a:r>
            <a:r>
              <a:rPr lang="ru-RU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Администрации города</a:t>
            </a:r>
            <a:endParaRPr lang="ru-RU" sz="14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628400, Тюменская область, Ханты-Мансийский автономный округ, г.Сургут, ул. Энгельса, 8.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Email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economics@admsurgut.ru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(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3462) 52-21-93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ttp://beeavto.ru/images/Animation_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74" y="2146940"/>
            <a:ext cx="226349" cy="22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beeavto.ru/images/Animation_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89" y="3752417"/>
            <a:ext cx="269211" cy="26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beeavto.ru/images/Animation_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74" y="5397786"/>
            <a:ext cx="265141" cy="26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46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977" y="0"/>
            <a:ext cx="8299834" cy="2694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7" y="0"/>
            <a:ext cx="622827" cy="742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408218" y="-3831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Историческая справка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rasfokus.ru/images/photos/medium/d9ac54cf28a8fa5552e1025399cba94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139" y="3051732"/>
            <a:ext cx="1183672" cy="96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04000" y="1561547"/>
            <a:ext cx="3607723" cy="5488682"/>
          </a:xfrm>
          <a:prstGeom prst="rect">
            <a:avLst/>
          </a:prstGeom>
          <a:ln>
            <a:noFill/>
            <a:prstDash val="sysDash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ru-RU" sz="9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Сургут - город окружного подчинения Ханты-Мансийского автономного округа - Югры, один из старейших городов Сибири, основанный вскоре после присоединения западносибирских земель к российскому государству в конце XVI века.</a:t>
            </a:r>
          </a:p>
          <a:p>
            <a:pPr algn="just">
              <a:spcAft>
                <a:spcPts val="750"/>
              </a:spcAft>
            </a:pPr>
            <a:r>
              <a:rPr lang="ru-RU" sz="9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Как и города Санкт-Петербург, Хельсинки, Осло, Сургут расположен на шестидесятой северной широте. Но в отличие от Европы климат здесь резко континентальный. Зима длится около 7 месяцев, среднемесячная температура января - 22°С, июля +17°С. Морозы зимой порой достигают -</a:t>
            </a:r>
            <a:r>
              <a:rPr lang="ru-RU" sz="9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50°С. Город </a:t>
            </a:r>
            <a:r>
              <a:rPr lang="ru-RU" sz="9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стоит на правом берегу великой сибирской реки Оби, в среднем ее течении.</a:t>
            </a:r>
          </a:p>
          <a:p>
            <a:pPr algn="just"/>
            <a:r>
              <a:rPr lang="ru-RU" sz="9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История основания Сургута уходит во времена Ивана Грозного и Ермака. Вскоре после открытия Ермаком Зауральских земель и присоединения их к Российскому государству там стали основываться опорные центры - Тюмень, Тобольск, Тара, Обской городок. В наказе царя Федора Иоанновича от 19 февраля 1594 года говорится о строительстве города в Сургуте: «</a:t>
            </a:r>
            <a:r>
              <a:rPr lang="ru-RU" sz="9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Федору </a:t>
            </a:r>
            <a:r>
              <a:rPr lang="ru-RU" sz="9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Борятинскому</a:t>
            </a:r>
            <a:r>
              <a:rPr lang="ru-RU" sz="9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 Владимиру Аничкову...быть на службе в Сибири вверх по Оби реке, ставить город в Сургуте... А </a:t>
            </a:r>
            <a:r>
              <a:rPr lang="ru-RU" sz="9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пришед</a:t>
            </a:r>
            <a:r>
              <a:rPr lang="ru-RU" sz="9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князю Федору и Владимиру в Сургут, в котором месте пригоже, </a:t>
            </a:r>
            <a:r>
              <a:rPr lang="ru-RU" sz="9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высмотря</a:t>
            </a:r>
            <a:r>
              <a:rPr lang="ru-RU" sz="9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место крепкое, поставить город». </a:t>
            </a:r>
            <a:endParaRPr lang="ru-RU" sz="9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ru-RU" sz="9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Сегодня </a:t>
            </a:r>
            <a:r>
              <a:rPr lang="ru-RU" sz="9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Сургут - крупнейший промышленный и культурный центр Ханты-Мансийского автономного округа - Югры, Тюменской области, один из главных центров нефтедобывающей промышленности России. Его называют столицей нефтяного края, индустриальным и энергетическим сердцем Севера.</a:t>
            </a:r>
          </a:p>
          <a:p>
            <a:pPr algn="just">
              <a:spcAft>
                <a:spcPts val="750"/>
              </a:spcAft>
            </a:pPr>
            <a:r>
              <a:rPr lang="ru-RU" sz="9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 города обусловлено рядом благоприятных условий. Сургут занимает выгодное экономико-транспортно-географическое положение: он расположен на пересечении железнодорожной магистрали с мощной водной артерией - рекой Обью. Город превратился в значительный транспортный узел: через него проходят железная дорога, автомагистраль, здесь расположены международный аэропорт и речной порт. Развит трубопроводный транспорт (крупнейший узел </a:t>
            </a:r>
            <a:r>
              <a:rPr lang="ru-RU" sz="9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нефте</a:t>
            </a:r>
            <a:r>
              <a:rPr lang="ru-RU" sz="9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sz="9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и </a:t>
            </a:r>
            <a:r>
              <a:rPr lang="ru-RU" sz="9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газопроводов</a:t>
            </a:r>
            <a:r>
              <a:rPr lang="ru-RU" sz="9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</a:p>
          <a:p>
            <a:pPr algn="just">
              <a:spcAft>
                <a:spcPts val="750"/>
              </a:spcAft>
            </a:pPr>
            <a:endParaRPr lang="ru-RU" sz="9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11723" y="1561547"/>
            <a:ext cx="3443556" cy="577081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9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насыщенности автомобильным транспортом Сургут занимает одно из ведущих мест в стране. В настоящее время в городе насчитывается около 180 тысяч единиц автотранспорта.</a:t>
            </a:r>
          </a:p>
          <a:p>
            <a:pPr algn="just"/>
            <a:r>
              <a:rPr lang="ru-RU" sz="9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постоянного населения города в настоящее время – более 360 тысяч человек. Демографическая ситуация в городе характеризуется стабильным естественным приростом населения, в 2016 году он составил около 5 тысячи человек.</a:t>
            </a:r>
          </a:p>
          <a:p>
            <a:pPr algn="just"/>
            <a:r>
              <a:rPr lang="ru-RU" sz="9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 фактором экономической стабильности города остается развитие нефтедобывающей и энергетической отраслей. Градообразующим предприятием города является нефтяная компания «Сургутнефтегаз», занимающая одно из лидирующих мест среди нефтяных компаний не только в автономном округе, но и в России. Сфера деятельности компании: добыча и реализация нефти и газа, производство и сбыт нефтепродуктов и продуктов нефтехимии, разведка, обустройство и разработка нефтяных и нефтегазовых месторождений.</a:t>
            </a:r>
          </a:p>
          <a:p>
            <a:pPr algn="just"/>
            <a:r>
              <a:rPr lang="ru-RU" sz="9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Сургуте расположены филиалы крупнейших генерирующих компаний оптового рынка электроэнергии: публичного акционерного общества «ОГК-2» «</a:t>
            </a:r>
            <a:r>
              <a:rPr lang="ru-RU" sz="9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Сургутская</a:t>
            </a:r>
            <a:r>
              <a:rPr lang="ru-RU" sz="9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ГРЭС-1»; публичного акционерного общества «</a:t>
            </a:r>
            <a:r>
              <a:rPr lang="ru-RU" sz="9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Юнипро</a:t>
            </a:r>
            <a:r>
              <a:rPr lang="ru-RU" sz="9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«</a:t>
            </a:r>
            <a:r>
              <a:rPr lang="ru-RU" sz="9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Сургутская</a:t>
            </a:r>
            <a:r>
              <a:rPr lang="ru-RU" sz="9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ГРЭС-2». Среди предприятий пищевой промышленности наиболее крупными являются СГМУП «</a:t>
            </a:r>
            <a:r>
              <a:rPr lang="ru-RU" sz="9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Сургутский</a:t>
            </a:r>
            <a:r>
              <a:rPr lang="ru-RU" sz="9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хлебозавод», ООО «Мясокомбинат «</a:t>
            </a:r>
            <a:r>
              <a:rPr lang="ru-RU" sz="9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Сургутский</a:t>
            </a:r>
            <a:r>
              <a:rPr lang="ru-RU" sz="9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just"/>
            <a:r>
              <a:rPr lang="ru-RU" sz="9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Значительные инвестиции осуществляются в строительство жилья и социальных объектов. За последние десять лет введено в эксплуатацию 2,4 млн. кв. метров жилья. Развитие инвестиционной деятельности осуществляется за счет собственных средств хозяйствующих субъектов, а также бюджетных средств.</a:t>
            </a:r>
          </a:p>
          <a:p>
            <a:pPr algn="just"/>
            <a:r>
              <a:rPr lang="ru-RU" sz="9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Жилищный фонд города составляет 7.8 млн. кв. метров, средняя обеспеченность населения жильем – 22 кв. м на человека</a:t>
            </a:r>
            <a:r>
              <a:rPr lang="ru-RU" sz="9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9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9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9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9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9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9475" y="269464"/>
            <a:ext cx="698019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ru-RU" sz="1400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Сургут - это во многом уникальный российский город со своим обликом, характером и образом жизни. Город, заложенный четыре века назад и преображенный в течение нескольких последних десятилетий трудом приехавших сюда людей, может служить символом современного сибирского Севера. Края сурового, но богатого и быстро развивающегося.</a:t>
            </a:r>
            <a:endParaRPr lang="ru-RU" sz="1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8" name="Picture 4" descr="http://mtdata.ru/u1/photo33A6/20339923394-0/original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452" y="2120079"/>
            <a:ext cx="1199046" cy="87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0449" y="5794042"/>
            <a:ext cx="1207164" cy="1009304"/>
          </a:xfrm>
          <a:prstGeom prst="rect">
            <a:avLst/>
          </a:prstGeom>
        </p:spPr>
      </p:pic>
      <p:pic>
        <p:nvPicPr>
          <p:cNvPr id="12" name="Picture 8" descr="C:\Documents and Settings\Отдел развития №2\Рабочий стол\2124124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72746" y="4971977"/>
            <a:ext cx="1222569" cy="822065"/>
          </a:xfrm>
          <a:prstGeom prst="rect">
            <a:avLst/>
          </a:prstGeom>
          <a:noFill/>
        </p:spPr>
      </p:pic>
      <p:pic>
        <p:nvPicPr>
          <p:cNvPr id="1034" name="Picture 10" descr="http://petryashin.ru/images/%D0%92%D0%BE%D0%B7%D1%80%D0%BE%D0%B6%D0%B4%D0%B5%D0%BD%D0%B8%D0%B5%20%D0%A0%D1%83%D1%81%D0%B8/82075882_48aa4dd29ddc4ed28073b50709a3acea_bigUrozhay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449" y="4020926"/>
            <a:ext cx="1239489" cy="90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99672" y="332246"/>
            <a:ext cx="1379351" cy="103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75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2580468" y="6679108"/>
            <a:ext cx="6500858" cy="72611"/>
            <a:chOff x="1403649" y="6308716"/>
            <a:chExt cx="6500858" cy="72611"/>
          </a:xfrm>
        </p:grpSpPr>
        <p:sp>
          <p:nvSpPr>
            <p:cNvPr id="13" name="Line 18"/>
            <p:cNvSpPr>
              <a:spLocks noChangeShapeType="1"/>
            </p:cNvSpPr>
            <p:nvPr/>
          </p:nvSpPr>
          <p:spPr bwMode="auto">
            <a:xfrm rot="10800000" flipV="1">
              <a:off x="1403649" y="6308716"/>
              <a:ext cx="6500161" cy="34"/>
            </a:xfrm>
            <a:prstGeom prst="line">
              <a:avLst/>
            </a:prstGeom>
            <a:noFill/>
            <a:ln w="31750" cap="rnd" cmpd="sng">
              <a:gradFill>
                <a:gsLst>
                  <a:gs pos="0">
                    <a:schemeClr val="accent3">
                      <a:lumMod val="75000"/>
                    </a:schemeClr>
                  </a:gs>
                  <a:gs pos="55000">
                    <a:srgbClr val="13A154">
                      <a:alpha val="60000"/>
                    </a:srgbClr>
                  </a:gs>
                  <a:gs pos="30000">
                    <a:srgbClr val="009A46"/>
                  </a:gs>
                  <a:gs pos="83000">
                    <a:srgbClr val="FFFFFF">
                      <a:alpha val="0"/>
                    </a:srgbClr>
                  </a:gs>
                </a:gsLst>
                <a:lin ang="0" scaled="0"/>
              </a:gra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ru-RU" sz="1800">
                <a:solidFill>
                  <a:srgbClr val="080808"/>
                </a:solidFill>
              </a:endParaRPr>
            </a:p>
          </p:txBody>
        </p:sp>
        <p:sp>
          <p:nvSpPr>
            <p:cNvPr id="14" name="Line 18"/>
            <p:cNvSpPr>
              <a:spLocks noChangeShapeType="1"/>
            </p:cNvSpPr>
            <p:nvPr/>
          </p:nvSpPr>
          <p:spPr bwMode="auto">
            <a:xfrm rot="10800000" flipV="1">
              <a:off x="1404346" y="6381293"/>
              <a:ext cx="6500161" cy="34"/>
            </a:xfrm>
            <a:prstGeom prst="line">
              <a:avLst/>
            </a:prstGeom>
            <a:noFill/>
            <a:ln w="31750" cap="rnd" cmpd="sng">
              <a:gradFill>
                <a:gsLst>
                  <a:gs pos="0">
                    <a:schemeClr val="tx2">
                      <a:lumMod val="50000"/>
                    </a:schemeClr>
                  </a:gs>
                  <a:gs pos="50000">
                    <a:schemeClr val="tx2">
                      <a:lumMod val="75000"/>
                    </a:schemeClr>
                  </a:gs>
                  <a:gs pos="83000">
                    <a:schemeClr val="bg1">
                      <a:alpha val="0"/>
                    </a:schemeClr>
                  </a:gs>
                </a:gsLst>
                <a:lin ang="0" scaled="0"/>
              </a:gra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ru-RU" sz="1800">
                <a:solidFill>
                  <a:srgbClr val="080808"/>
                </a:solidFill>
              </a:endParaRPr>
            </a:p>
          </p:txBody>
        </p:sp>
      </p:grpSp>
      <p:pic>
        <p:nvPicPr>
          <p:cNvPr id="2050" name="Picture 2" descr="http://coolinfoo.ru/wp-content/uploads/2015/02/images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628035" cy="44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40223" y="740506"/>
            <a:ext cx="2727701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Географическое положение, климат</a:t>
            </a:r>
            <a:endParaRPr lang="ru-RU" sz="1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Город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Сургут расположен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Западно-Сибирской равнины, на правом берегу р.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Обь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географические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координаты равны 61</a:t>
            </a:r>
            <a:r>
              <a:rPr lang="ru-RU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с.ш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 73</a:t>
            </a:r>
            <a:r>
              <a:rPr lang="ru-RU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в.д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Протяженность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с севера на юг составляет 14,96 км,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востока на запад – 22,2 км.</a:t>
            </a:r>
          </a:p>
          <a:p>
            <a:pPr algn="just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Климат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расположения города Сургута континентальный, с большой амплитудой колебания суточных и сезонных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7456" y="4354214"/>
            <a:ext cx="25804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Геология, рельеф и почвы</a:t>
            </a:r>
            <a:endParaRPr lang="ru-RU" sz="1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Западно-Сибирская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равнина покрыта мощным чехлом новейших отложений различного генезиса, которые представлены почти горизонтально залегающими, водонасыщенными толщами песков и глин морского, водно-ледникового, аллювиально-речного и озерного происхождения.</a:t>
            </a:r>
          </a:p>
          <a:p>
            <a:pPr algn="just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Основными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почвообразующими породами являются аллювиальные, ледниковые, озерные и водно-ледниковые отложения разнообразного механического состава.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2215" y="2825836"/>
            <a:ext cx="26037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Гидрография</a:t>
            </a:r>
            <a:endParaRPr lang="ru-RU" sz="1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занимаемая Сургутом представляет вторую надпойменную террасу, проросшую живописными сосновыми насаждениями.</a:t>
            </a:r>
          </a:p>
          <a:p>
            <a:pPr algn="just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Река Обь в рекреационных целях используется для прогулок на катерах, моторных лодках, ужения рыбы.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724709" y="1149469"/>
            <a:ext cx="25448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ГОРОДА </a:t>
            </a:r>
          </a:p>
          <a:p>
            <a:r>
              <a:rPr lang="ru-RU" sz="1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353,97 </a:t>
            </a:r>
            <a:r>
              <a:rPr lang="ru-RU" sz="1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кв.км</a:t>
            </a:r>
            <a:r>
              <a:rPr lang="ru-RU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328860" y="1086557"/>
            <a:ext cx="28981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НАСЕЛЕНИЯ</a:t>
            </a:r>
          </a:p>
          <a:p>
            <a:r>
              <a:rPr lang="ru-RU" sz="1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360,6 </a:t>
            </a:r>
            <a:r>
              <a:rPr lang="ru-RU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человек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601008" y="4149275"/>
            <a:ext cx="2235356" cy="3046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КЛИМАТ континентальный </a:t>
            </a:r>
            <a:endParaRPr lang="ru-RU" sz="1200" b="1" dirty="0">
              <a:solidFill>
                <a:srgbClr val="0070C0"/>
              </a:solidFill>
              <a:ea typeface="Calibri"/>
              <a:cs typeface="Times New Roman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638218" y="4741188"/>
            <a:ext cx="27928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 </a:t>
            </a:r>
            <a:endParaRPr lang="ru-RU" sz="1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266,7 км</a:t>
            </a:r>
            <a:r>
              <a:rPr lang="ru-RU" sz="1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1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втомобильных дорог</a:t>
            </a:r>
            <a:endParaRPr lang="ru-RU" sz="1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61" name="Picture 13" descr="http://rublikis.ru/wp-content/uploads/2016/07/%D0%B2%D0%B2%D0%B2%D0%B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843" y="1125437"/>
            <a:ext cx="362542" cy="36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 descr="http://data.cyclowiki.org/images/6/61/AVIA_BUTTON_bi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003" y="5391630"/>
            <a:ext cx="410733" cy="41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9" name="Picture 21" descr="http://picsview.ru/images/2204251_sudno-p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671" y="5215520"/>
            <a:ext cx="426176" cy="42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1" name="Picture 23" descr="http://www.vana.llu.lv/getfile.php?id=6968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717" y="5132940"/>
            <a:ext cx="418360" cy="41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3" name="Picture 25" descr="http://is3.mzstatic.com/image/thumb/Purple7/v4/cb/ac/b0/cbacb079-a0a4-4ed9-9e23-60104473c91b/source/1024x1024s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127" y="4808252"/>
            <a:ext cx="389091" cy="38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5" name="Picture 27" descr="http://tmregister.ru/base/1991/DOC/DOCURUTM/DOC238V1/D23821D1/23821000/0000000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994" y="4079351"/>
            <a:ext cx="387831" cy="39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7" name="Picture 29" descr="http://icon-icons.com/icons2/90/PNG/256/places_optimization_1633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313" y="1134778"/>
            <a:ext cx="426775" cy="42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flatik.ru/flax/539/538898/538898_html_3251cc17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833" y="1672689"/>
            <a:ext cx="4165397" cy="253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28254" y="2807777"/>
            <a:ext cx="642556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000" b="1" dirty="0" smtClean="0"/>
              <a:t>г.Сургут</a:t>
            </a:r>
            <a:endParaRPr lang="ru-RU" sz="1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8035" y="54192"/>
            <a:ext cx="8299834" cy="2694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4" name="Прямоугольник 3"/>
          <p:cNvSpPr/>
          <p:nvPr/>
        </p:nvSpPr>
        <p:spPr>
          <a:xfrm>
            <a:off x="1512822" y="35099"/>
            <a:ext cx="78126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Природно-географические условия, состояние окружающей природной среды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00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2580468" y="6679108"/>
            <a:ext cx="6500858" cy="72611"/>
            <a:chOff x="1403649" y="6308716"/>
            <a:chExt cx="6500858" cy="72611"/>
          </a:xfrm>
        </p:grpSpPr>
        <p:sp>
          <p:nvSpPr>
            <p:cNvPr id="13" name="Line 18"/>
            <p:cNvSpPr>
              <a:spLocks noChangeShapeType="1"/>
            </p:cNvSpPr>
            <p:nvPr/>
          </p:nvSpPr>
          <p:spPr bwMode="auto">
            <a:xfrm rot="10800000" flipV="1">
              <a:off x="1403649" y="6308716"/>
              <a:ext cx="6500161" cy="34"/>
            </a:xfrm>
            <a:prstGeom prst="line">
              <a:avLst/>
            </a:prstGeom>
            <a:noFill/>
            <a:ln w="31750" cap="rnd" cmpd="sng">
              <a:gradFill>
                <a:gsLst>
                  <a:gs pos="0">
                    <a:schemeClr val="accent3">
                      <a:lumMod val="75000"/>
                    </a:schemeClr>
                  </a:gs>
                  <a:gs pos="55000">
                    <a:srgbClr val="13A154">
                      <a:alpha val="60000"/>
                    </a:srgbClr>
                  </a:gs>
                  <a:gs pos="30000">
                    <a:srgbClr val="009A46"/>
                  </a:gs>
                  <a:gs pos="83000">
                    <a:srgbClr val="FFFFFF">
                      <a:alpha val="0"/>
                    </a:srgbClr>
                  </a:gs>
                </a:gsLst>
                <a:lin ang="0" scaled="0"/>
              </a:gra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ru-RU" sz="1800">
                <a:solidFill>
                  <a:srgbClr val="080808"/>
                </a:solidFill>
              </a:endParaRPr>
            </a:p>
          </p:txBody>
        </p:sp>
        <p:sp>
          <p:nvSpPr>
            <p:cNvPr id="14" name="Line 18"/>
            <p:cNvSpPr>
              <a:spLocks noChangeShapeType="1"/>
            </p:cNvSpPr>
            <p:nvPr/>
          </p:nvSpPr>
          <p:spPr bwMode="auto">
            <a:xfrm rot="10800000" flipV="1">
              <a:off x="1404346" y="6381293"/>
              <a:ext cx="6500161" cy="34"/>
            </a:xfrm>
            <a:prstGeom prst="line">
              <a:avLst/>
            </a:prstGeom>
            <a:noFill/>
            <a:ln w="31750" cap="rnd" cmpd="sng">
              <a:gradFill>
                <a:gsLst>
                  <a:gs pos="0">
                    <a:schemeClr val="tx2">
                      <a:lumMod val="50000"/>
                    </a:schemeClr>
                  </a:gs>
                  <a:gs pos="50000">
                    <a:schemeClr val="tx2">
                      <a:lumMod val="75000"/>
                    </a:schemeClr>
                  </a:gs>
                  <a:gs pos="83000">
                    <a:schemeClr val="bg1">
                      <a:alpha val="0"/>
                    </a:schemeClr>
                  </a:gs>
                </a:gsLst>
                <a:lin ang="0" scaled="0"/>
              </a:gra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ru-RU" sz="1800">
                <a:solidFill>
                  <a:srgbClr val="080808"/>
                </a:solidFill>
              </a:endParaRPr>
            </a:p>
          </p:txBody>
        </p:sp>
      </p:grpSp>
      <p:pic>
        <p:nvPicPr>
          <p:cNvPr id="3074" name="Picture 2" descr="http://r37.tmbreg.ru/assets/images/HACEILEHUE/%D0%B4%D0%B5%D0%BC%D0%BE%D0%B3%D1%80%D0%B0%D1%84%D0%B8%D1%8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5" y="27449"/>
            <a:ext cx="489300" cy="48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people.sevstar.net/images/News/naseleni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37" y="525798"/>
            <a:ext cx="8324768" cy="478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853" y="2918771"/>
            <a:ext cx="20767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прирост  постоянного населения </a:t>
            </a:r>
            <a:r>
              <a:rPr lang="ru-RU" sz="12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r>
              <a:rPr lang="ru-RU" sz="12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ru-RU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человек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50843" y="737496"/>
            <a:ext cx="25729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Естественный прирост </a:t>
            </a:r>
            <a:endParaRPr lang="ru-RU" sz="1200" b="1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 4,9 </a:t>
            </a:r>
            <a:r>
              <a:rPr lang="ru-RU" sz="1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человек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50843" y="4486888"/>
            <a:ext cx="36208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рождаемости в </a:t>
            </a:r>
            <a:r>
              <a:rPr lang="ru-RU" sz="1200" b="1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3,5 </a:t>
            </a:r>
            <a:r>
              <a:rPr lang="ru-RU" sz="12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раза </a:t>
            </a:r>
            <a:endParaRPr lang="ru-RU" sz="1200" b="1" dirty="0" smtClean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превышает </a:t>
            </a:r>
            <a:r>
              <a:rPr lang="ru-RU" sz="12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смертности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34937" y="1199161"/>
            <a:ext cx="21895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Миграционный прирост – 7,1 тыс. человек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112703" y="967597"/>
            <a:ext cx="29679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постоянного населения – 360,6 тыс. человек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18469" y="5179386"/>
            <a:ext cx="85473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Демографическая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ситуация в муниципальном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образовании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характеризуется положительным естественным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и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механическим приростом населения, что обеспечивает стабильный прирост постоянного населения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Один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самых высоких уровней жизни в округе, развитая инженерная, транспортная и социальная инфраструктуры способствуют тому,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что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Сургут является самым привлекательным для жизни муниципальным образованием Ханты-Мансийского автономного округа – Югры.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38" y="75233"/>
            <a:ext cx="8324768" cy="26946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12785" y="27449"/>
            <a:ext cx="2449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03012" eaLnBrk="0" hangingPunct="0">
              <a:defRPr/>
            </a:pP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Демографическая ситуация</a:t>
            </a:r>
          </a:p>
        </p:txBody>
      </p:sp>
    </p:spTree>
    <p:extLst>
      <p:ext uri="{BB962C8B-B14F-4D97-AF65-F5344CB8AC3E}">
        <p14:creationId xmlns:p14="http://schemas.microsoft.com/office/powerpoint/2010/main" val="325037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2580468" y="6679108"/>
            <a:ext cx="6500858" cy="72611"/>
            <a:chOff x="1403649" y="6308716"/>
            <a:chExt cx="6500858" cy="72611"/>
          </a:xfrm>
        </p:grpSpPr>
        <p:sp>
          <p:nvSpPr>
            <p:cNvPr id="13" name="Line 18"/>
            <p:cNvSpPr>
              <a:spLocks noChangeShapeType="1"/>
            </p:cNvSpPr>
            <p:nvPr/>
          </p:nvSpPr>
          <p:spPr bwMode="auto">
            <a:xfrm rot="10800000" flipV="1">
              <a:off x="1403649" y="6308716"/>
              <a:ext cx="6500161" cy="34"/>
            </a:xfrm>
            <a:prstGeom prst="line">
              <a:avLst/>
            </a:prstGeom>
            <a:noFill/>
            <a:ln w="31750" cap="rnd" cmpd="sng">
              <a:gradFill>
                <a:gsLst>
                  <a:gs pos="0">
                    <a:schemeClr val="accent3">
                      <a:lumMod val="75000"/>
                    </a:schemeClr>
                  </a:gs>
                  <a:gs pos="55000">
                    <a:srgbClr val="13A154">
                      <a:alpha val="60000"/>
                    </a:srgbClr>
                  </a:gs>
                  <a:gs pos="30000">
                    <a:srgbClr val="009A46"/>
                  </a:gs>
                  <a:gs pos="83000">
                    <a:srgbClr val="FFFFFF">
                      <a:alpha val="0"/>
                    </a:srgbClr>
                  </a:gs>
                </a:gsLst>
                <a:lin ang="0" scaled="0"/>
              </a:gra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ru-RU" sz="1800">
                <a:solidFill>
                  <a:srgbClr val="080808"/>
                </a:solidFill>
              </a:endParaRPr>
            </a:p>
          </p:txBody>
        </p:sp>
        <p:sp>
          <p:nvSpPr>
            <p:cNvPr id="14" name="Line 18"/>
            <p:cNvSpPr>
              <a:spLocks noChangeShapeType="1"/>
            </p:cNvSpPr>
            <p:nvPr/>
          </p:nvSpPr>
          <p:spPr bwMode="auto">
            <a:xfrm rot="10800000" flipV="1">
              <a:off x="1404346" y="6381293"/>
              <a:ext cx="6500161" cy="34"/>
            </a:xfrm>
            <a:prstGeom prst="line">
              <a:avLst/>
            </a:prstGeom>
            <a:noFill/>
            <a:ln w="31750" cap="rnd" cmpd="sng">
              <a:gradFill>
                <a:gsLst>
                  <a:gs pos="0">
                    <a:schemeClr val="tx2">
                      <a:lumMod val="50000"/>
                    </a:schemeClr>
                  </a:gs>
                  <a:gs pos="50000">
                    <a:schemeClr val="tx2">
                      <a:lumMod val="75000"/>
                    </a:schemeClr>
                  </a:gs>
                  <a:gs pos="83000">
                    <a:schemeClr val="bg1">
                      <a:alpha val="0"/>
                    </a:schemeClr>
                  </a:gs>
                </a:gsLst>
                <a:lin ang="0" scaled="0"/>
              </a:gra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ru-RU" sz="1800">
                <a:solidFill>
                  <a:srgbClr val="080808"/>
                </a:solidFill>
              </a:endParaRPr>
            </a:p>
          </p:txBody>
        </p:sp>
      </p:grpSp>
      <p:sp>
        <p:nvSpPr>
          <p:cNvPr id="22" name="AutoShape 76"/>
          <p:cNvSpPr>
            <a:spLocks noChangeArrowheads="1"/>
          </p:cNvSpPr>
          <p:nvPr/>
        </p:nvSpPr>
        <p:spPr bwMode="auto">
          <a:xfrm>
            <a:off x="698270" y="489555"/>
            <a:ext cx="4536504" cy="628609"/>
          </a:xfrm>
          <a:prstGeom prst="roundRect">
            <a:avLst>
              <a:gd name="adj" fmla="val 12329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 lIns="80138" tIns="40069" rIns="80138" bIns="40069" anchor="ctr">
            <a:spAutoFit/>
          </a:bodyPr>
          <a:lstStyle/>
          <a:p>
            <a:pPr algn="just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Сургут в первую очередь благодаря устойчивой деятельности системообразующих предприятий, остается лидером среди муниципальных образований.</a:t>
            </a:r>
          </a:p>
        </p:txBody>
      </p:sp>
      <p:pic>
        <p:nvPicPr>
          <p:cNvPr id="4098" name="Picture 2" descr="https://financiallyfitprofessional.com/wp-content/uploads/2014/07/grap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8" y="44685"/>
            <a:ext cx="557915" cy="55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2183" y="1395243"/>
            <a:ext cx="81133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социально – экономического развития муниципального образования городской округ город Сургут за 2016 год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8465480"/>
              </p:ext>
            </p:extLst>
          </p:nvPr>
        </p:nvGraphicFramePr>
        <p:xfrm>
          <a:off x="612183" y="2072273"/>
          <a:ext cx="7943420" cy="44299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365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6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4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Показатель</a:t>
                      </a:r>
                      <a:endParaRPr lang="ru-RU" sz="9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15" marR="5791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Темп роста к уровню 2015 года</a:t>
                      </a:r>
                      <a:endParaRPr lang="ru-RU" sz="9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15" marR="5791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Индекс промышленного производства</a:t>
                      </a:r>
                      <a:endParaRPr lang="ru-RU" sz="9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15" marR="5791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99,3%</a:t>
                      </a:r>
                      <a:endParaRPr lang="ru-RU" sz="9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15" marR="5791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Инвестиции в основной капитал в сопоставимых ценах</a:t>
                      </a:r>
                      <a:endParaRPr lang="ru-RU" sz="9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15" marR="5791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78%</a:t>
                      </a:r>
                      <a:endParaRPr lang="ru-RU" sz="9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15" marR="5791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639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Объем выполненных работ и услуг по виду деятельности «строительство» </a:t>
                      </a:r>
                      <a:r>
                        <a:rPr lang="ru-RU" sz="12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                           в </a:t>
                      </a:r>
                      <a:r>
                        <a:rPr lang="ru-RU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сопоставимых ценах</a:t>
                      </a:r>
                      <a:endParaRPr lang="ru-RU" sz="9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15" marR="5791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88,5%</a:t>
                      </a:r>
                      <a:endParaRPr lang="ru-RU" sz="9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15" marR="5791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Ввод в эксплуатацию жилых домой</a:t>
                      </a:r>
                      <a:endParaRPr lang="ru-RU" sz="900" b="1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15" marR="5791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101,8%</a:t>
                      </a:r>
                      <a:endParaRPr lang="ru-RU" sz="9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15" marR="5791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44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Выполнено услуг по виду экономической деятельности «транспорт и связь» в сопоставимых ценах</a:t>
                      </a:r>
                      <a:endParaRPr lang="ru-RU" sz="9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15" marR="5791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101,2%</a:t>
                      </a:r>
                      <a:endParaRPr lang="ru-RU" sz="9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15" marR="5791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Оборот розничной торговли в сопоставимых ценах</a:t>
                      </a:r>
                      <a:endParaRPr lang="ru-RU" sz="9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15" marR="5791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89,7%</a:t>
                      </a:r>
                      <a:endParaRPr lang="ru-RU" sz="9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15" marR="5791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44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Объем платных услуг населению в сопоставимых ценах</a:t>
                      </a:r>
                      <a:endParaRPr lang="ru-RU" sz="9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15" marR="5791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87,2%</a:t>
                      </a:r>
                      <a:endParaRPr lang="ru-RU" sz="9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15" marR="5791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Поступление налоговых доходов в бюджетную систему</a:t>
                      </a:r>
                      <a:endParaRPr lang="ru-RU" sz="9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15" marR="5791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78,3%</a:t>
                      </a:r>
                      <a:endParaRPr lang="ru-RU" sz="9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15" marR="5791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Численность постоянного </a:t>
                      </a:r>
                      <a:r>
                        <a:rPr lang="ru-RU" sz="12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населения (на конец года)</a:t>
                      </a:r>
                      <a:endParaRPr lang="ru-RU" sz="9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15" marR="5791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103,4%</a:t>
                      </a:r>
                      <a:endParaRPr lang="ru-RU" sz="9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15" marR="5791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Уровень регистрируемой безработицы</a:t>
                      </a:r>
                      <a:endParaRPr lang="ru-RU" sz="9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15" marR="5791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0,25%</a:t>
                      </a:r>
                      <a:endParaRPr lang="ru-RU" sz="9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15" marR="5791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Среднемесячный душевой доход</a:t>
                      </a:r>
                      <a:endParaRPr lang="ru-RU" sz="900" b="1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15" marR="5791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101,5%</a:t>
                      </a:r>
                      <a:endParaRPr lang="ru-RU" sz="9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15" marR="5791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Среднемесячная заработная плата</a:t>
                      </a:r>
                      <a:endParaRPr lang="ru-RU" sz="900" b="1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15" marR="5791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104,9%</a:t>
                      </a:r>
                      <a:endParaRPr lang="ru-RU" sz="9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15" marR="5791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Среднемесячная трудовая пенсия по старости</a:t>
                      </a:r>
                      <a:endParaRPr lang="ru-RU" sz="900" b="1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15" marR="5791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101,8%</a:t>
                      </a:r>
                      <a:endParaRPr lang="ru-RU" sz="9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15" marR="5791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Реальные доходы населения</a:t>
                      </a:r>
                      <a:endParaRPr lang="ru-RU" sz="900" b="1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15" marR="5791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93,4%</a:t>
                      </a:r>
                      <a:endParaRPr lang="ru-RU" sz="9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15" marR="5791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Реальная заработная плата</a:t>
                      </a:r>
                      <a:endParaRPr lang="ru-RU" sz="900" b="1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15" marR="5791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96,6%</a:t>
                      </a:r>
                      <a:endParaRPr lang="ru-RU" sz="9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15" marR="5791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Реальная трудовая пенсия по старости</a:t>
                      </a:r>
                      <a:endParaRPr lang="ru-RU" sz="9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15" marR="5791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93,7%</a:t>
                      </a:r>
                      <a:endParaRPr lang="ru-RU" sz="9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15" marR="5791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063202" y="14612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270" y="44685"/>
            <a:ext cx="8133852" cy="33329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723" y="0"/>
            <a:ext cx="7730399" cy="37798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7" name="Прямоугольник 6"/>
          <p:cNvSpPr/>
          <p:nvPr/>
        </p:nvSpPr>
        <p:spPr>
          <a:xfrm>
            <a:off x="7208261" y="519514"/>
            <a:ext cx="21882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Стратегия экономического развития»</a:t>
            </a:r>
            <a:endParaRPr lang="ru-RU" sz="1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://scicommunity.ru/images/common/foto_knopka_4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982" y="621964"/>
            <a:ext cx="253279" cy="256270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09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2580468" y="6679108"/>
            <a:ext cx="6500858" cy="72611"/>
            <a:chOff x="1403649" y="6308716"/>
            <a:chExt cx="6500858" cy="72611"/>
          </a:xfrm>
        </p:grpSpPr>
        <p:sp>
          <p:nvSpPr>
            <p:cNvPr id="13" name="Line 18"/>
            <p:cNvSpPr>
              <a:spLocks noChangeShapeType="1"/>
            </p:cNvSpPr>
            <p:nvPr/>
          </p:nvSpPr>
          <p:spPr bwMode="auto">
            <a:xfrm rot="10800000" flipV="1">
              <a:off x="1403649" y="6308716"/>
              <a:ext cx="6500161" cy="34"/>
            </a:xfrm>
            <a:prstGeom prst="line">
              <a:avLst/>
            </a:prstGeom>
            <a:noFill/>
            <a:ln w="31750" cap="rnd" cmpd="sng">
              <a:gradFill>
                <a:gsLst>
                  <a:gs pos="0">
                    <a:schemeClr val="accent3">
                      <a:lumMod val="75000"/>
                    </a:schemeClr>
                  </a:gs>
                  <a:gs pos="55000">
                    <a:srgbClr val="13A154">
                      <a:alpha val="60000"/>
                    </a:srgbClr>
                  </a:gs>
                  <a:gs pos="30000">
                    <a:srgbClr val="009A46"/>
                  </a:gs>
                  <a:gs pos="83000">
                    <a:srgbClr val="FFFFFF">
                      <a:alpha val="0"/>
                    </a:srgbClr>
                  </a:gs>
                </a:gsLst>
                <a:lin ang="0" scaled="0"/>
              </a:gra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ru-RU" sz="1800">
                <a:solidFill>
                  <a:srgbClr val="080808"/>
                </a:solidFill>
              </a:endParaRPr>
            </a:p>
          </p:txBody>
        </p:sp>
        <p:sp>
          <p:nvSpPr>
            <p:cNvPr id="14" name="Line 18"/>
            <p:cNvSpPr>
              <a:spLocks noChangeShapeType="1"/>
            </p:cNvSpPr>
            <p:nvPr/>
          </p:nvSpPr>
          <p:spPr bwMode="auto">
            <a:xfrm rot="10800000" flipV="1">
              <a:off x="1404346" y="6381293"/>
              <a:ext cx="6500161" cy="34"/>
            </a:xfrm>
            <a:prstGeom prst="line">
              <a:avLst/>
            </a:prstGeom>
            <a:noFill/>
            <a:ln w="31750" cap="rnd" cmpd="sng">
              <a:gradFill>
                <a:gsLst>
                  <a:gs pos="0">
                    <a:schemeClr val="tx2">
                      <a:lumMod val="50000"/>
                    </a:schemeClr>
                  </a:gs>
                  <a:gs pos="50000">
                    <a:schemeClr val="tx2">
                      <a:lumMod val="75000"/>
                    </a:schemeClr>
                  </a:gs>
                  <a:gs pos="83000">
                    <a:schemeClr val="bg1">
                      <a:alpha val="0"/>
                    </a:schemeClr>
                  </a:gs>
                </a:gsLst>
                <a:lin ang="0" scaled="0"/>
              </a:gra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ru-RU" sz="1800">
                <a:solidFill>
                  <a:srgbClr val="080808"/>
                </a:solidFill>
              </a:endParaRPr>
            </a:p>
          </p:txBody>
        </p:sp>
      </p:grp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2104" y="-31687"/>
            <a:ext cx="9144032" cy="3571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80039" tIns="40022" rIns="80039" bIns="40022" anchor="ctr"/>
          <a:lstStyle/>
          <a:p>
            <a:pPr defTabSz="903012" eaLnBrk="0" hangingPunct="0">
              <a:defRPr/>
            </a:pP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       Бюджет и финансы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04" y="427297"/>
            <a:ext cx="90186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Arial Narrow" panose="020B0606020202030204" pitchFamily="34" charset="0"/>
                <a:ea typeface="Verdana" panose="020B0604030504040204" pitchFamily="34" charset="0"/>
                <a:cs typeface="Arabic Typesetting" panose="03020402040406030203" pitchFamily="66" charset="-78"/>
              </a:rPr>
              <a:t>	</a:t>
            </a:r>
            <a:r>
              <a:rPr lang="ru-RU" sz="1400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Обеспечение </a:t>
            </a:r>
            <a:r>
              <a:rPr lang="ru-RU" sz="14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сбалансированности и устойчивости бюджета города является </a:t>
            </a:r>
            <a:r>
              <a:rPr lang="ru-RU" sz="1400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одним из </a:t>
            </a:r>
            <a:r>
              <a:rPr lang="ru-RU" sz="14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условий достижения стратегических целей социально-экономического развития города Сургута. Город традиционно придерживается взвешенной финансовой политики, использует консервативный подход к управлению долгом, осуществляет строгий контроль за балансом доходов и расходов.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1156" y="142740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b="1" dirty="0">
                <a:latin typeface="Arial Narrow" panose="020B0606020202030204" pitchFamily="34" charset="0"/>
              </a:rPr>
              <a:t>Бюджет городского округа город Сургут </a:t>
            </a:r>
            <a:endParaRPr lang="ru-RU" sz="1200" b="1" dirty="0" smtClean="0">
              <a:latin typeface="Arial Narrow" panose="020B0606020202030204" pitchFamily="34" charset="0"/>
            </a:endParaRPr>
          </a:p>
          <a:p>
            <a:r>
              <a:rPr lang="ru-RU" sz="1200" b="1" dirty="0" smtClean="0">
                <a:latin typeface="Arial Narrow" panose="020B0606020202030204" pitchFamily="34" charset="0"/>
              </a:rPr>
              <a:t>за 2016 – 2019 годы </a:t>
            </a:r>
            <a:endParaRPr lang="ru-RU" sz="1200" b="1" dirty="0">
              <a:latin typeface="Arial Narrow" panose="020B0606020202030204" pitchFamily="34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177348" y="2179390"/>
            <a:ext cx="2798608" cy="3504172"/>
            <a:chOff x="177348" y="2370739"/>
            <a:chExt cx="1736694" cy="3504172"/>
          </a:xfrm>
        </p:grpSpPr>
        <p:sp>
          <p:nvSpPr>
            <p:cNvPr id="51" name="Загнутый угол 50"/>
            <p:cNvSpPr/>
            <p:nvPr/>
          </p:nvSpPr>
          <p:spPr bwMode="auto">
            <a:xfrm>
              <a:off x="177348" y="2370739"/>
              <a:ext cx="1725801" cy="278988"/>
            </a:xfrm>
            <a:prstGeom prst="foldedCorner">
              <a:avLst>
                <a:gd name="adj" fmla="val 50000"/>
              </a:avLst>
            </a:prstGeom>
            <a:solidFill>
              <a:srgbClr val="92D050"/>
            </a:solidFill>
            <a:ln w="9525" cap="flat" cmpd="sng" algn="ctr">
              <a:solidFill>
                <a:srgbClr val="C00000"/>
              </a:solidFill>
              <a:prstDash val="solid"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36000" tIns="72000" rIns="36000" bIns="3600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Arial" panose="020B0604020202020204" pitchFamily="34" charset="0"/>
                </a:rPr>
                <a:t> 1. Доходы -  всего</a:t>
              </a:r>
              <a:endPara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9" name="AutoShape 76"/>
            <p:cNvSpPr>
              <a:spLocks noChangeArrowheads="1"/>
            </p:cNvSpPr>
            <p:nvPr/>
          </p:nvSpPr>
          <p:spPr bwMode="auto">
            <a:xfrm>
              <a:off x="179511" y="2775625"/>
              <a:ext cx="1732366" cy="342961"/>
            </a:xfrm>
            <a:prstGeom prst="roundRect">
              <a:avLst>
                <a:gd name="adj" fmla="val 8704"/>
              </a:avLst>
            </a:prstGeom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chemeClr val="bg1"/>
                </a:gs>
              </a:gsLst>
              <a:lin ang="27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square" lIns="80138" tIns="40069" rIns="80138" bIns="40069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kern="0" dirty="0" smtClean="0">
                  <a:solidFill>
                    <a:srgbClr val="000099"/>
                  </a:solidFill>
                  <a:latin typeface="+mn-lt"/>
                  <a:cs typeface="Arial" pitchFamily="34" charset="0"/>
                </a:rPr>
                <a:t>1.1. Налоговые и неналоговые доходы, из них:</a:t>
              </a:r>
              <a:endParaRPr kumimoji="0" lang="ru-RU" sz="800" b="1" kern="0" dirty="0">
                <a:solidFill>
                  <a:srgbClr val="000099"/>
                </a:solidFill>
                <a:latin typeface="+mn-lt"/>
                <a:cs typeface="Arial" pitchFamily="34" charset="0"/>
              </a:endParaRPr>
            </a:p>
          </p:txBody>
        </p:sp>
        <p:sp>
          <p:nvSpPr>
            <p:cNvPr id="20" name="AutoShape 76"/>
            <p:cNvSpPr>
              <a:spLocks noChangeArrowheads="1"/>
            </p:cNvSpPr>
            <p:nvPr/>
          </p:nvSpPr>
          <p:spPr bwMode="auto">
            <a:xfrm>
              <a:off x="179511" y="3185746"/>
              <a:ext cx="1732367" cy="213897"/>
            </a:xfrm>
            <a:prstGeom prst="roundRect">
              <a:avLst>
                <a:gd name="adj" fmla="val 8704"/>
              </a:avLst>
            </a:prstGeom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chemeClr val="bg1"/>
                </a:gs>
              </a:gsLst>
              <a:lin ang="27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square" lIns="80138" tIns="40069" rIns="80138" bIns="40069" anchor="ctr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" b="1" i="1" kern="0" dirty="0" smtClean="0">
                  <a:solidFill>
                    <a:srgbClr val="000099"/>
                  </a:solidFill>
                  <a:cs typeface="Arial" pitchFamily="34" charset="0"/>
                </a:rPr>
                <a:t>- налог на доходы физических лиц</a:t>
              </a:r>
              <a:endParaRPr kumimoji="0" lang="ru-RU" sz="800" b="1" i="1" kern="0" dirty="0">
                <a:solidFill>
                  <a:srgbClr val="000099"/>
                </a:solidFill>
                <a:cs typeface="Arial" pitchFamily="34" charset="0"/>
              </a:endParaRPr>
            </a:p>
          </p:txBody>
        </p:sp>
        <p:sp>
          <p:nvSpPr>
            <p:cNvPr id="21" name="AutoShape 76"/>
            <p:cNvSpPr>
              <a:spLocks noChangeArrowheads="1"/>
            </p:cNvSpPr>
            <p:nvPr/>
          </p:nvSpPr>
          <p:spPr bwMode="auto">
            <a:xfrm>
              <a:off x="177348" y="3749638"/>
              <a:ext cx="1734530" cy="472025"/>
            </a:xfrm>
            <a:prstGeom prst="roundRect">
              <a:avLst>
                <a:gd name="adj" fmla="val 8704"/>
              </a:avLst>
            </a:prstGeom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chemeClr val="bg1"/>
                </a:gs>
              </a:gsLst>
              <a:lin ang="27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square" lIns="80138" tIns="40069" rIns="80138" bIns="40069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1" kern="0" dirty="0" smtClean="0">
                  <a:solidFill>
                    <a:srgbClr val="000099"/>
                  </a:solidFill>
                  <a:latin typeface="+mn-lt"/>
                  <a:cs typeface="Arial" pitchFamily="34" charset="0"/>
                </a:rPr>
                <a:t>- доходы от имущества, находящегося в муниципальной собственности</a:t>
              </a:r>
              <a:endParaRPr kumimoji="0" lang="ru-RU" sz="800" b="1" i="1" kern="0" dirty="0">
                <a:solidFill>
                  <a:srgbClr val="000099"/>
                </a:solidFill>
                <a:latin typeface="+mn-lt"/>
                <a:cs typeface="Arial" pitchFamily="34" charset="0"/>
              </a:endParaRPr>
            </a:p>
          </p:txBody>
        </p:sp>
        <p:sp>
          <p:nvSpPr>
            <p:cNvPr id="22" name="AutoShape 76"/>
            <p:cNvSpPr>
              <a:spLocks noChangeArrowheads="1"/>
            </p:cNvSpPr>
            <p:nvPr/>
          </p:nvSpPr>
          <p:spPr bwMode="auto">
            <a:xfrm>
              <a:off x="196972" y="5239293"/>
              <a:ext cx="1717070" cy="342961"/>
            </a:xfrm>
            <a:prstGeom prst="roundRect">
              <a:avLst>
                <a:gd name="adj" fmla="val 8704"/>
              </a:avLst>
            </a:prstGeom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chemeClr val="bg1"/>
                </a:gs>
              </a:gsLst>
              <a:lin ang="27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square" lIns="80138" tIns="40069" rIns="80138" bIns="40069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800" b="1" kern="0" dirty="0">
                  <a:solidFill>
                    <a:srgbClr val="000099"/>
                  </a:solidFill>
                  <a:cs typeface="Arial" pitchFamily="34" charset="0"/>
                </a:rPr>
                <a:t>в</a:t>
              </a:r>
              <a:r>
                <a:rPr kumimoji="0" lang="ru-RU" sz="800" b="1" kern="0" dirty="0" smtClean="0">
                  <a:solidFill>
                    <a:srgbClr val="000099"/>
                  </a:solidFill>
                  <a:latin typeface="+mn-lt"/>
                  <a:cs typeface="Arial" pitchFamily="34" charset="0"/>
                </a:rPr>
                <a:t> том числе: бюджетные инвестиции, из них:</a:t>
              </a:r>
              <a:endParaRPr kumimoji="0" lang="ru-RU" sz="800" b="1" kern="0" dirty="0">
                <a:solidFill>
                  <a:srgbClr val="000099"/>
                </a:solidFill>
                <a:latin typeface="+mn-lt"/>
                <a:cs typeface="Arial" pitchFamily="34" charset="0"/>
              </a:endParaRPr>
            </a:p>
          </p:txBody>
        </p:sp>
        <p:sp>
          <p:nvSpPr>
            <p:cNvPr id="23" name="AutoShape 76"/>
            <p:cNvSpPr>
              <a:spLocks noChangeArrowheads="1"/>
            </p:cNvSpPr>
            <p:nvPr/>
          </p:nvSpPr>
          <p:spPr bwMode="auto">
            <a:xfrm>
              <a:off x="196973" y="5661014"/>
              <a:ext cx="1714906" cy="213897"/>
            </a:xfrm>
            <a:prstGeom prst="roundRect">
              <a:avLst>
                <a:gd name="adj" fmla="val 8704"/>
              </a:avLst>
            </a:prstGeom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chemeClr val="bg1"/>
                </a:gs>
              </a:gsLst>
              <a:lin ang="27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square" lIns="80138" tIns="40069" rIns="80138" bIns="40069" anchor="ctr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sz="800" b="1" kern="0" dirty="0" smtClean="0">
                  <a:solidFill>
                    <a:srgbClr val="000099"/>
                  </a:solidFill>
                  <a:latin typeface="+mn-lt"/>
                  <a:cs typeface="Arial" pitchFamily="34" charset="0"/>
                </a:rPr>
                <a:t>за счет средств местного бюджета</a:t>
              </a:r>
              <a:endParaRPr kumimoji="0" lang="ru-RU" sz="800" b="1" kern="0" dirty="0">
                <a:solidFill>
                  <a:srgbClr val="000099"/>
                </a:solidFill>
                <a:latin typeface="+mn-lt"/>
                <a:cs typeface="Arial" pitchFamily="34" charset="0"/>
              </a:endParaRPr>
            </a:p>
          </p:txBody>
        </p:sp>
        <p:sp>
          <p:nvSpPr>
            <p:cNvPr id="26" name="Загнутый угол 25"/>
            <p:cNvSpPr/>
            <p:nvPr/>
          </p:nvSpPr>
          <p:spPr bwMode="auto">
            <a:xfrm>
              <a:off x="203537" y="4873406"/>
              <a:ext cx="1708340" cy="292785"/>
            </a:xfrm>
            <a:prstGeom prst="foldedCorner">
              <a:avLst>
                <a:gd name="adj" fmla="val 50000"/>
              </a:avLst>
            </a:prstGeom>
            <a:solidFill>
              <a:srgbClr val="92D050"/>
            </a:solidFill>
            <a:ln w="9525" cap="flat" cmpd="sng" algn="ctr">
              <a:solidFill>
                <a:srgbClr val="C00000"/>
              </a:solidFill>
              <a:prstDash val="solid"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36000" tIns="72000" rIns="36000" bIns="3600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100" b="1" kern="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2. Расходы бюджета - всего</a:t>
              </a:r>
              <a:endPara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endParaRPr>
            </a:p>
          </p:txBody>
        </p:sp>
      </p:grpSp>
      <p:sp>
        <p:nvSpPr>
          <p:cNvPr id="56" name="AutoShape 76"/>
          <p:cNvSpPr>
            <a:spLocks noChangeArrowheads="1"/>
          </p:cNvSpPr>
          <p:nvPr/>
        </p:nvSpPr>
        <p:spPr bwMode="auto">
          <a:xfrm>
            <a:off x="179512" y="3294629"/>
            <a:ext cx="278237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1" kern="0" dirty="0" smtClean="0">
                <a:solidFill>
                  <a:srgbClr val="000099"/>
                </a:solidFill>
                <a:latin typeface="+mn-lt"/>
                <a:cs typeface="Arial" pitchFamily="34" charset="0"/>
              </a:rPr>
              <a:t>-  налог на совокупный доход</a:t>
            </a:r>
            <a:endParaRPr kumimoji="0" lang="ru-RU" sz="800" b="1" i="1" kern="0" dirty="0">
              <a:solidFill>
                <a:srgbClr val="000099"/>
              </a:solidFill>
              <a:latin typeface="+mn-lt"/>
              <a:cs typeface="Arial" pitchFamily="34" charset="0"/>
            </a:endParaRPr>
          </a:p>
        </p:txBody>
      </p:sp>
      <p:sp>
        <p:nvSpPr>
          <p:cNvPr id="57" name="AutoShape 76"/>
          <p:cNvSpPr>
            <a:spLocks noChangeArrowheads="1"/>
          </p:cNvSpPr>
          <p:nvPr/>
        </p:nvSpPr>
        <p:spPr bwMode="auto">
          <a:xfrm>
            <a:off x="181676" y="4162184"/>
            <a:ext cx="2780212" cy="342961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kern="0" dirty="0" smtClean="0">
                <a:solidFill>
                  <a:srgbClr val="000099"/>
                </a:solidFill>
                <a:latin typeface="+mn-lt"/>
                <a:cs typeface="Arial" pitchFamily="34" charset="0"/>
              </a:rPr>
              <a:t>1.2. Безвозмездные поступления от других бюджетов бюджетной системы</a:t>
            </a:r>
            <a:endParaRPr kumimoji="0" lang="ru-RU" sz="800" b="1" kern="0" dirty="0">
              <a:solidFill>
                <a:srgbClr val="000099"/>
              </a:solidFill>
              <a:latin typeface="+mn-lt"/>
              <a:cs typeface="Arial" pitchFamily="34" charset="0"/>
            </a:endParaRPr>
          </a:p>
        </p:txBody>
      </p:sp>
      <p:sp>
        <p:nvSpPr>
          <p:cNvPr id="58" name="AutoShape 76"/>
          <p:cNvSpPr>
            <a:spLocks noChangeArrowheads="1"/>
          </p:cNvSpPr>
          <p:nvPr/>
        </p:nvSpPr>
        <p:spPr bwMode="auto">
          <a:xfrm>
            <a:off x="190405" y="5839177"/>
            <a:ext cx="2782063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800" b="1" kern="0" dirty="0" smtClean="0">
                <a:solidFill>
                  <a:srgbClr val="000099"/>
                </a:solidFill>
                <a:latin typeface="+mn-lt"/>
                <a:cs typeface="Arial" pitchFamily="34" charset="0"/>
              </a:rPr>
              <a:t>за счет средств межбюджетных трансфертов</a:t>
            </a:r>
            <a:endParaRPr kumimoji="0" lang="ru-RU" sz="800" b="1" kern="0" dirty="0">
              <a:solidFill>
                <a:srgbClr val="000099"/>
              </a:solidFill>
              <a:latin typeface="+mn-lt"/>
              <a:cs typeface="Arial" pitchFamily="34" charset="0"/>
            </a:endParaRPr>
          </a:p>
        </p:txBody>
      </p:sp>
      <p:sp>
        <p:nvSpPr>
          <p:cNvPr id="59" name="Загнутый угол 58"/>
          <p:cNvSpPr/>
          <p:nvPr/>
        </p:nvSpPr>
        <p:spPr bwMode="auto">
          <a:xfrm>
            <a:off x="196972" y="6160665"/>
            <a:ext cx="2764916" cy="391171"/>
          </a:xfrm>
          <a:prstGeom prst="foldedCorner">
            <a:avLst>
              <a:gd name="adj" fmla="val 50000"/>
            </a:avLst>
          </a:prstGeom>
          <a:solidFill>
            <a:srgbClr val="92D050"/>
          </a:solidFill>
          <a:ln w="9525" cap="flat" cmpd="sng" algn="ctr">
            <a:solidFill>
              <a:srgbClr val="C00000"/>
            </a:solidFill>
            <a:prstDash val="solid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36000" tIns="72000" rIns="36000" bIns="36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kern="0" dirty="0">
                <a:solidFill>
                  <a:schemeClr val="bg1"/>
                </a:solidFill>
                <a:cs typeface="Arial" panose="020B0604020202020204" pitchFamily="34" charset="0"/>
              </a:rPr>
              <a:t>3</a:t>
            </a:r>
            <a:r>
              <a:rPr lang="ru-RU" sz="1100" b="1" kern="0" dirty="0" smtClean="0">
                <a:solidFill>
                  <a:schemeClr val="bg1"/>
                </a:solidFill>
                <a:cs typeface="Arial" panose="020B0604020202020204" pitchFamily="34" charset="0"/>
              </a:rPr>
              <a:t>. Результат исполнения бюджета: профицит (+), дефицит (-)</a:t>
            </a:r>
            <a:endParaRPr kumimoji="0" lang="ru-RU" sz="11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93050" y="2061625"/>
            <a:ext cx="250297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800" b="1" dirty="0" smtClean="0"/>
              <a:t>       Доходная </a:t>
            </a:r>
            <a:r>
              <a:rPr lang="ru-RU" sz="800" b="1" dirty="0"/>
              <a:t>база муниципального образования представлена </a:t>
            </a:r>
            <a:r>
              <a:rPr lang="ru-RU" sz="800" b="1" u="sng" dirty="0"/>
              <a:t>налоговыми</a:t>
            </a:r>
            <a:r>
              <a:rPr lang="ru-RU" sz="800" b="1" dirty="0"/>
              <a:t> и </a:t>
            </a:r>
            <a:r>
              <a:rPr lang="ru-RU" sz="800" b="1" u="sng" dirty="0"/>
              <a:t>неналоговыми доходам</a:t>
            </a:r>
            <a:r>
              <a:rPr lang="ru-RU" sz="800" b="1" dirty="0"/>
              <a:t>и, а также </a:t>
            </a:r>
            <a:r>
              <a:rPr lang="ru-RU" sz="800" b="1" u="sng" dirty="0"/>
              <a:t>безвозмездными поступлениями из средств бюджета Ханты-Мансийского автономного округа – Югры</a:t>
            </a:r>
            <a:r>
              <a:rPr lang="ru-RU" sz="800" b="1" dirty="0"/>
              <a:t>. Основными источниками формирования налоговых доходов бюджета города являются налог на доходы физических лиц и налоги на совокупный доход.</a:t>
            </a:r>
          </a:p>
          <a:p>
            <a:pPr algn="just"/>
            <a:r>
              <a:rPr lang="ru-RU" sz="800" b="1" dirty="0" smtClean="0"/>
              <a:t>       В структуре </a:t>
            </a:r>
            <a:r>
              <a:rPr lang="ru-RU" sz="800" b="1" dirty="0"/>
              <a:t>расходов бюджета города обеспечивается рациональное сочетание средств, направленных на финансирование текущей деятельности в соответствии с полномочиями городских округов и инвестиционную составляющую.</a:t>
            </a:r>
          </a:p>
          <a:p>
            <a:pPr algn="just"/>
            <a:r>
              <a:rPr lang="ru-RU" sz="800" b="1" dirty="0" smtClean="0"/>
              <a:t>      При </a:t>
            </a:r>
            <a:r>
              <a:rPr lang="ru-RU" sz="800" b="1" dirty="0"/>
              <a:t>существующей потребности в строительстве </a:t>
            </a:r>
            <a:r>
              <a:rPr lang="ru-RU" sz="800" b="1" dirty="0" smtClean="0"/>
              <a:t>               и </a:t>
            </a:r>
            <a:r>
              <a:rPr lang="ru-RU" sz="800" b="1" dirty="0"/>
              <a:t>развитии новых микрорайонов, объектов социально-культурного назначения, улично-дорожной сети, городом в первоочередном порядке обеспечиваются расходы на завершение строительства объектов в рамках уже заключенных долгосрочных муниципальных контрактов </a:t>
            </a:r>
            <a:r>
              <a:rPr lang="ru-RU" sz="800" b="1" dirty="0" smtClean="0"/>
              <a:t>                     и </a:t>
            </a:r>
            <a:r>
              <a:rPr lang="ru-RU" sz="800" b="1" dirty="0"/>
              <a:t>соблюдение доли софинансирования </a:t>
            </a:r>
            <a:r>
              <a:rPr lang="ru-RU" sz="800" b="1" dirty="0" smtClean="0"/>
              <a:t>                               в строительстве </a:t>
            </a:r>
            <a:r>
              <a:rPr lang="ru-RU" sz="800" b="1" dirty="0"/>
              <a:t>объектов, включенных </a:t>
            </a:r>
            <a:r>
              <a:rPr lang="ru-RU" sz="800" b="1" dirty="0" smtClean="0"/>
              <a:t>                                   в </a:t>
            </a:r>
            <a:r>
              <a:rPr lang="ru-RU" sz="800" b="1" dirty="0"/>
              <a:t>государственные программы Ханты-Мансийского автономного округа – Югры.</a:t>
            </a:r>
          </a:p>
          <a:p>
            <a:pPr algn="just"/>
            <a:r>
              <a:rPr lang="ru-RU" sz="800" b="1" dirty="0" smtClean="0"/>
              <a:t>     Следует </a:t>
            </a:r>
            <a:r>
              <a:rPr lang="ru-RU" sz="800" b="1" dirty="0"/>
              <a:t>отметить, что основной объем инвестиций осуществляется за счет средств межбюджетных трансфертов из бюджета автономного округа, объем которых традиционно увеличивается </a:t>
            </a:r>
            <a:r>
              <a:rPr lang="ru-RU" sz="800" b="1" dirty="0" smtClean="0"/>
              <a:t> в </a:t>
            </a:r>
            <a:r>
              <a:rPr lang="ru-RU" sz="800" b="1" dirty="0"/>
              <a:t>течение финансового года по мере включения объектов капитального </a:t>
            </a:r>
            <a:r>
              <a:rPr lang="ru-RU" sz="800" b="1" dirty="0" smtClean="0"/>
              <a:t>строительств</a:t>
            </a:r>
            <a:r>
              <a:rPr lang="ru-RU" sz="800" b="1" dirty="0"/>
              <a:t>а</a:t>
            </a:r>
            <a:r>
              <a:rPr lang="en-US" sz="800" b="1" dirty="0" smtClean="0"/>
              <a:t> </a:t>
            </a:r>
            <a:r>
              <a:rPr lang="ru-RU" sz="800" b="1" dirty="0" smtClean="0"/>
              <a:t>в </a:t>
            </a:r>
            <a:r>
              <a:rPr lang="ru-RU" sz="800" b="1" dirty="0"/>
              <a:t>государственные программы автономного округа.</a:t>
            </a:r>
          </a:p>
        </p:txBody>
      </p:sp>
      <p:sp>
        <p:nvSpPr>
          <p:cNvPr id="62" name="AutoShape 76"/>
          <p:cNvSpPr>
            <a:spLocks noChangeArrowheads="1"/>
          </p:cNvSpPr>
          <p:nvPr/>
        </p:nvSpPr>
        <p:spPr bwMode="auto">
          <a:xfrm>
            <a:off x="3503357" y="2648590"/>
            <a:ext cx="51849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kern="0" dirty="0" smtClean="0">
                <a:solidFill>
                  <a:srgbClr val="000099"/>
                </a:solidFill>
                <a:latin typeface="+mn-lt"/>
                <a:cs typeface="Arial" pitchFamily="34" charset="0"/>
              </a:rPr>
              <a:t>9,7</a:t>
            </a:r>
            <a:endParaRPr kumimoji="0" lang="ru-RU" sz="800" b="1" kern="0" dirty="0">
              <a:solidFill>
                <a:srgbClr val="000099"/>
              </a:solidFill>
              <a:latin typeface="+mn-lt"/>
              <a:cs typeface="Arial" pitchFamily="34" charset="0"/>
            </a:endParaRPr>
          </a:p>
        </p:txBody>
      </p:sp>
      <p:sp>
        <p:nvSpPr>
          <p:cNvPr id="63" name="AutoShape 76"/>
          <p:cNvSpPr>
            <a:spLocks noChangeArrowheads="1"/>
          </p:cNvSpPr>
          <p:nvPr/>
        </p:nvSpPr>
        <p:spPr bwMode="auto">
          <a:xfrm>
            <a:off x="4245644" y="2654835"/>
            <a:ext cx="51849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kern="0" dirty="0" smtClean="0">
                <a:solidFill>
                  <a:srgbClr val="000099"/>
                </a:solidFill>
                <a:latin typeface="+mn-lt"/>
                <a:cs typeface="Arial" pitchFamily="34" charset="0"/>
              </a:rPr>
              <a:t>10,3</a:t>
            </a:r>
            <a:endParaRPr kumimoji="0" lang="ru-RU" sz="800" b="1" kern="0" dirty="0">
              <a:solidFill>
                <a:srgbClr val="000099"/>
              </a:solidFill>
              <a:latin typeface="+mn-lt"/>
              <a:cs typeface="Arial" pitchFamily="34" charset="0"/>
            </a:endParaRPr>
          </a:p>
        </p:txBody>
      </p:sp>
      <p:sp>
        <p:nvSpPr>
          <p:cNvPr id="64" name="AutoShape 76"/>
          <p:cNvSpPr>
            <a:spLocks noChangeArrowheads="1"/>
          </p:cNvSpPr>
          <p:nvPr/>
        </p:nvSpPr>
        <p:spPr bwMode="auto">
          <a:xfrm>
            <a:off x="4930467" y="2654835"/>
            <a:ext cx="51849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kern="0" dirty="0" smtClean="0">
                <a:solidFill>
                  <a:srgbClr val="000099"/>
                </a:solidFill>
                <a:latin typeface="+mn-lt"/>
                <a:cs typeface="Arial" pitchFamily="34" charset="0"/>
              </a:rPr>
              <a:t>10,6</a:t>
            </a:r>
            <a:endParaRPr kumimoji="0" lang="ru-RU" sz="800" b="1" kern="0" dirty="0">
              <a:solidFill>
                <a:srgbClr val="000099"/>
              </a:solidFill>
              <a:latin typeface="+mn-lt"/>
              <a:cs typeface="Arial" pitchFamily="34" charset="0"/>
            </a:endParaRPr>
          </a:p>
        </p:txBody>
      </p:sp>
      <p:sp>
        <p:nvSpPr>
          <p:cNvPr id="65" name="AutoShape 76"/>
          <p:cNvSpPr>
            <a:spLocks noChangeArrowheads="1"/>
          </p:cNvSpPr>
          <p:nvPr/>
        </p:nvSpPr>
        <p:spPr bwMode="auto">
          <a:xfrm>
            <a:off x="5601363" y="2654835"/>
            <a:ext cx="51849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kern="0" dirty="0" smtClean="0">
                <a:solidFill>
                  <a:srgbClr val="000099"/>
                </a:solidFill>
                <a:latin typeface="+mn-lt"/>
                <a:cs typeface="Arial" pitchFamily="34" charset="0"/>
              </a:rPr>
              <a:t>11,0</a:t>
            </a:r>
            <a:endParaRPr kumimoji="0" lang="ru-RU" sz="800" b="1" kern="0" dirty="0">
              <a:solidFill>
                <a:srgbClr val="000099"/>
              </a:solidFill>
              <a:latin typeface="+mn-lt"/>
              <a:cs typeface="Arial" pitchFamily="34" charset="0"/>
            </a:endParaRPr>
          </a:p>
        </p:txBody>
      </p:sp>
      <p:sp>
        <p:nvSpPr>
          <p:cNvPr id="68" name="AutoShape 76"/>
          <p:cNvSpPr>
            <a:spLocks noChangeArrowheads="1"/>
          </p:cNvSpPr>
          <p:nvPr/>
        </p:nvSpPr>
        <p:spPr bwMode="auto">
          <a:xfrm>
            <a:off x="3509406" y="3041730"/>
            <a:ext cx="51688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1" kern="0" dirty="0" smtClean="0">
                <a:solidFill>
                  <a:srgbClr val="000099"/>
                </a:solidFill>
                <a:cs typeface="Arial" pitchFamily="34" charset="0"/>
              </a:rPr>
              <a:t>6,1</a:t>
            </a:r>
            <a:endParaRPr kumimoji="0" lang="ru-RU" sz="800" b="1" i="1" kern="0" dirty="0">
              <a:solidFill>
                <a:srgbClr val="000099"/>
              </a:solidFill>
              <a:cs typeface="Arial" pitchFamily="34" charset="0"/>
            </a:endParaRPr>
          </a:p>
        </p:txBody>
      </p:sp>
      <p:sp>
        <p:nvSpPr>
          <p:cNvPr id="69" name="AutoShape 76"/>
          <p:cNvSpPr>
            <a:spLocks noChangeArrowheads="1"/>
          </p:cNvSpPr>
          <p:nvPr/>
        </p:nvSpPr>
        <p:spPr bwMode="auto">
          <a:xfrm>
            <a:off x="4252979" y="3045789"/>
            <a:ext cx="51688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1" kern="0" dirty="0" smtClean="0">
                <a:solidFill>
                  <a:srgbClr val="000099"/>
                </a:solidFill>
                <a:cs typeface="Arial" pitchFamily="34" charset="0"/>
              </a:rPr>
              <a:t>6,5</a:t>
            </a:r>
            <a:endParaRPr kumimoji="0" lang="ru-RU" sz="800" b="1" i="1" kern="0" dirty="0">
              <a:solidFill>
                <a:srgbClr val="000099"/>
              </a:solidFill>
              <a:cs typeface="Arial" pitchFamily="34" charset="0"/>
            </a:endParaRPr>
          </a:p>
        </p:txBody>
      </p:sp>
      <p:sp>
        <p:nvSpPr>
          <p:cNvPr id="70" name="AutoShape 76"/>
          <p:cNvSpPr>
            <a:spLocks noChangeArrowheads="1"/>
          </p:cNvSpPr>
          <p:nvPr/>
        </p:nvSpPr>
        <p:spPr bwMode="auto">
          <a:xfrm>
            <a:off x="4930467" y="3041727"/>
            <a:ext cx="51688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1" kern="0" dirty="0" smtClean="0">
                <a:solidFill>
                  <a:srgbClr val="000099"/>
                </a:solidFill>
                <a:cs typeface="Arial" pitchFamily="34" charset="0"/>
              </a:rPr>
              <a:t>6,9</a:t>
            </a:r>
            <a:endParaRPr kumimoji="0" lang="ru-RU" sz="800" b="1" i="1" kern="0" dirty="0">
              <a:solidFill>
                <a:srgbClr val="000099"/>
              </a:solidFill>
              <a:cs typeface="Arial" pitchFamily="34" charset="0"/>
            </a:endParaRPr>
          </a:p>
        </p:txBody>
      </p:sp>
      <p:sp>
        <p:nvSpPr>
          <p:cNvPr id="71" name="AutoShape 76"/>
          <p:cNvSpPr>
            <a:spLocks noChangeArrowheads="1"/>
          </p:cNvSpPr>
          <p:nvPr/>
        </p:nvSpPr>
        <p:spPr bwMode="auto">
          <a:xfrm>
            <a:off x="5602973" y="3041729"/>
            <a:ext cx="51688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1" kern="0" dirty="0" smtClean="0">
                <a:solidFill>
                  <a:srgbClr val="000099"/>
                </a:solidFill>
                <a:cs typeface="Arial" pitchFamily="34" charset="0"/>
              </a:rPr>
              <a:t>7,3</a:t>
            </a:r>
            <a:endParaRPr kumimoji="0" lang="ru-RU" sz="800" b="1" i="1" kern="0" dirty="0">
              <a:solidFill>
                <a:srgbClr val="000099"/>
              </a:solidFill>
              <a:cs typeface="Arial" pitchFamily="34" charset="0"/>
            </a:endParaRPr>
          </a:p>
        </p:txBody>
      </p:sp>
      <p:sp>
        <p:nvSpPr>
          <p:cNvPr id="74" name="AutoShape 76"/>
          <p:cNvSpPr>
            <a:spLocks noChangeArrowheads="1"/>
          </p:cNvSpPr>
          <p:nvPr/>
        </p:nvSpPr>
        <p:spPr bwMode="auto">
          <a:xfrm>
            <a:off x="4245489" y="3294628"/>
            <a:ext cx="51688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1" kern="0" dirty="0" smtClean="0">
                <a:solidFill>
                  <a:srgbClr val="000099"/>
                </a:solidFill>
                <a:cs typeface="Arial" pitchFamily="34" charset="0"/>
              </a:rPr>
              <a:t>1,4</a:t>
            </a:r>
            <a:endParaRPr kumimoji="0" lang="ru-RU" sz="800" b="1" i="1" kern="0" dirty="0">
              <a:solidFill>
                <a:srgbClr val="000099"/>
              </a:solidFill>
              <a:cs typeface="Arial" pitchFamily="34" charset="0"/>
            </a:endParaRPr>
          </a:p>
        </p:txBody>
      </p:sp>
      <p:sp>
        <p:nvSpPr>
          <p:cNvPr id="75" name="AutoShape 76"/>
          <p:cNvSpPr>
            <a:spLocks noChangeArrowheads="1"/>
          </p:cNvSpPr>
          <p:nvPr/>
        </p:nvSpPr>
        <p:spPr bwMode="auto">
          <a:xfrm>
            <a:off x="3511016" y="3294629"/>
            <a:ext cx="51688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1" kern="0" dirty="0" smtClean="0">
                <a:solidFill>
                  <a:srgbClr val="000099"/>
                </a:solidFill>
                <a:cs typeface="Arial" pitchFamily="34" charset="0"/>
              </a:rPr>
              <a:t>1,4</a:t>
            </a:r>
            <a:endParaRPr kumimoji="0" lang="ru-RU" sz="800" b="1" i="1" kern="0" dirty="0">
              <a:solidFill>
                <a:srgbClr val="000099"/>
              </a:solidFill>
              <a:cs typeface="Arial" pitchFamily="34" charset="0"/>
            </a:endParaRPr>
          </a:p>
        </p:txBody>
      </p:sp>
      <p:sp>
        <p:nvSpPr>
          <p:cNvPr id="76" name="AutoShape 76"/>
          <p:cNvSpPr>
            <a:spLocks noChangeArrowheads="1"/>
          </p:cNvSpPr>
          <p:nvPr/>
        </p:nvSpPr>
        <p:spPr bwMode="auto">
          <a:xfrm>
            <a:off x="4932077" y="3294629"/>
            <a:ext cx="51688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1" kern="0" dirty="0" smtClean="0">
                <a:solidFill>
                  <a:srgbClr val="000099"/>
                </a:solidFill>
                <a:cs typeface="Arial" pitchFamily="34" charset="0"/>
              </a:rPr>
              <a:t>1,5</a:t>
            </a:r>
            <a:endParaRPr kumimoji="0" lang="ru-RU" sz="800" b="1" i="1" kern="0" dirty="0">
              <a:solidFill>
                <a:srgbClr val="000099"/>
              </a:solidFill>
              <a:cs typeface="Arial" pitchFamily="34" charset="0"/>
            </a:endParaRPr>
          </a:p>
        </p:txBody>
      </p:sp>
      <p:sp>
        <p:nvSpPr>
          <p:cNvPr id="77" name="AutoShape 76"/>
          <p:cNvSpPr>
            <a:spLocks noChangeArrowheads="1"/>
          </p:cNvSpPr>
          <p:nvPr/>
        </p:nvSpPr>
        <p:spPr bwMode="auto">
          <a:xfrm>
            <a:off x="5602973" y="3294627"/>
            <a:ext cx="51688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1" kern="0" dirty="0" smtClean="0">
                <a:solidFill>
                  <a:srgbClr val="000099"/>
                </a:solidFill>
                <a:cs typeface="Arial" pitchFamily="34" charset="0"/>
              </a:rPr>
              <a:t>1,5</a:t>
            </a:r>
            <a:endParaRPr kumimoji="0" lang="ru-RU" sz="800" b="1" i="1" kern="0" dirty="0">
              <a:solidFill>
                <a:srgbClr val="000099"/>
              </a:solidFill>
              <a:cs typeface="Arial" pitchFamily="34" charset="0"/>
            </a:endParaRPr>
          </a:p>
        </p:txBody>
      </p:sp>
      <p:sp>
        <p:nvSpPr>
          <p:cNvPr id="80" name="AutoShape 76"/>
          <p:cNvSpPr>
            <a:spLocks noChangeArrowheads="1"/>
          </p:cNvSpPr>
          <p:nvPr/>
        </p:nvSpPr>
        <p:spPr bwMode="auto">
          <a:xfrm>
            <a:off x="5609826" y="3695465"/>
            <a:ext cx="516887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1" kern="0" dirty="0" smtClean="0">
                <a:solidFill>
                  <a:srgbClr val="000099"/>
                </a:solidFill>
                <a:latin typeface="+mn-lt"/>
                <a:cs typeface="Arial" pitchFamily="34" charset="0"/>
              </a:rPr>
              <a:t>0,7</a:t>
            </a:r>
            <a:endParaRPr kumimoji="0" lang="ru-RU" sz="800" b="1" i="1" kern="0" dirty="0">
              <a:solidFill>
                <a:srgbClr val="000099"/>
              </a:solidFill>
              <a:latin typeface="+mn-lt"/>
              <a:cs typeface="Arial" pitchFamily="34" charset="0"/>
            </a:endParaRPr>
          </a:p>
        </p:txBody>
      </p:sp>
      <p:sp>
        <p:nvSpPr>
          <p:cNvPr id="81" name="AutoShape 76"/>
          <p:cNvSpPr>
            <a:spLocks noChangeArrowheads="1"/>
          </p:cNvSpPr>
          <p:nvPr/>
        </p:nvSpPr>
        <p:spPr bwMode="auto">
          <a:xfrm>
            <a:off x="4213973" y="3696357"/>
            <a:ext cx="516887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1" kern="0" dirty="0" smtClean="0">
                <a:solidFill>
                  <a:srgbClr val="000099"/>
                </a:solidFill>
                <a:latin typeface="+mn-lt"/>
                <a:cs typeface="Arial" pitchFamily="34" charset="0"/>
              </a:rPr>
              <a:t>0,8</a:t>
            </a:r>
            <a:endParaRPr kumimoji="0" lang="ru-RU" sz="800" b="1" i="1" kern="0" dirty="0">
              <a:solidFill>
                <a:srgbClr val="000099"/>
              </a:solidFill>
              <a:latin typeface="+mn-lt"/>
              <a:cs typeface="Arial" pitchFamily="34" charset="0"/>
            </a:endParaRPr>
          </a:p>
        </p:txBody>
      </p:sp>
      <p:sp>
        <p:nvSpPr>
          <p:cNvPr id="82" name="AutoShape 76"/>
          <p:cNvSpPr>
            <a:spLocks noChangeArrowheads="1"/>
          </p:cNvSpPr>
          <p:nvPr/>
        </p:nvSpPr>
        <p:spPr bwMode="auto">
          <a:xfrm>
            <a:off x="3511585" y="3701163"/>
            <a:ext cx="516887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1" kern="0" dirty="0" smtClean="0">
                <a:solidFill>
                  <a:srgbClr val="000099"/>
                </a:solidFill>
                <a:latin typeface="+mn-lt"/>
                <a:cs typeface="Arial" pitchFamily="34" charset="0"/>
              </a:rPr>
              <a:t>0,8</a:t>
            </a:r>
            <a:endParaRPr kumimoji="0" lang="ru-RU" sz="800" b="1" i="1" kern="0" dirty="0">
              <a:solidFill>
                <a:srgbClr val="000099"/>
              </a:solidFill>
              <a:latin typeface="+mn-lt"/>
              <a:cs typeface="Arial" pitchFamily="34" charset="0"/>
            </a:endParaRPr>
          </a:p>
        </p:txBody>
      </p:sp>
      <p:sp>
        <p:nvSpPr>
          <p:cNvPr id="83" name="AutoShape 76"/>
          <p:cNvSpPr>
            <a:spLocks noChangeArrowheads="1"/>
          </p:cNvSpPr>
          <p:nvPr/>
        </p:nvSpPr>
        <p:spPr bwMode="auto">
          <a:xfrm>
            <a:off x="4931271" y="3706820"/>
            <a:ext cx="516887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1" kern="0" dirty="0" smtClean="0">
                <a:solidFill>
                  <a:srgbClr val="000099"/>
                </a:solidFill>
                <a:latin typeface="+mn-lt"/>
                <a:cs typeface="Arial" pitchFamily="34" charset="0"/>
              </a:rPr>
              <a:t>0,7</a:t>
            </a:r>
            <a:endParaRPr kumimoji="0" lang="ru-RU" sz="800" b="1" i="1" kern="0" dirty="0">
              <a:solidFill>
                <a:srgbClr val="000099"/>
              </a:solidFill>
              <a:latin typeface="+mn-lt"/>
              <a:cs typeface="Arial" pitchFamily="34" charset="0"/>
            </a:endParaRPr>
          </a:p>
        </p:txBody>
      </p:sp>
      <p:sp>
        <p:nvSpPr>
          <p:cNvPr id="85" name="AutoShape 76"/>
          <p:cNvSpPr>
            <a:spLocks noChangeArrowheads="1"/>
          </p:cNvSpPr>
          <p:nvPr/>
        </p:nvSpPr>
        <p:spPr bwMode="auto">
          <a:xfrm>
            <a:off x="3520094" y="4226638"/>
            <a:ext cx="516887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1" kern="0" dirty="0" smtClean="0">
                <a:solidFill>
                  <a:srgbClr val="000099"/>
                </a:solidFill>
                <a:latin typeface="+mn-lt"/>
                <a:cs typeface="Arial" pitchFamily="34" charset="0"/>
              </a:rPr>
              <a:t>11,9</a:t>
            </a:r>
            <a:endParaRPr kumimoji="0" lang="ru-RU" sz="800" b="1" i="1" kern="0" dirty="0">
              <a:solidFill>
                <a:srgbClr val="000099"/>
              </a:solidFill>
              <a:latin typeface="+mn-lt"/>
              <a:cs typeface="Arial" pitchFamily="34" charset="0"/>
            </a:endParaRPr>
          </a:p>
        </p:txBody>
      </p:sp>
      <p:sp>
        <p:nvSpPr>
          <p:cNvPr id="86" name="AutoShape 76"/>
          <p:cNvSpPr>
            <a:spLocks noChangeArrowheads="1"/>
          </p:cNvSpPr>
          <p:nvPr/>
        </p:nvSpPr>
        <p:spPr bwMode="auto">
          <a:xfrm>
            <a:off x="5602973" y="4226716"/>
            <a:ext cx="516887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1" kern="0" dirty="0" smtClean="0">
                <a:solidFill>
                  <a:srgbClr val="000099"/>
                </a:solidFill>
                <a:latin typeface="+mn-lt"/>
                <a:cs typeface="Arial" pitchFamily="34" charset="0"/>
              </a:rPr>
              <a:t>9,8</a:t>
            </a:r>
            <a:endParaRPr kumimoji="0" lang="ru-RU" sz="800" b="1" i="1" kern="0" dirty="0">
              <a:solidFill>
                <a:srgbClr val="000099"/>
              </a:solidFill>
              <a:latin typeface="+mn-lt"/>
              <a:cs typeface="Arial" pitchFamily="34" charset="0"/>
            </a:endParaRPr>
          </a:p>
        </p:txBody>
      </p:sp>
      <p:sp>
        <p:nvSpPr>
          <p:cNvPr id="87" name="AutoShape 76"/>
          <p:cNvSpPr>
            <a:spLocks noChangeArrowheads="1"/>
          </p:cNvSpPr>
          <p:nvPr/>
        </p:nvSpPr>
        <p:spPr bwMode="auto">
          <a:xfrm>
            <a:off x="4221481" y="4231768"/>
            <a:ext cx="516887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1" kern="0" dirty="0" smtClean="0">
                <a:solidFill>
                  <a:srgbClr val="000099"/>
                </a:solidFill>
                <a:latin typeface="+mn-lt"/>
                <a:cs typeface="Arial" pitchFamily="34" charset="0"/>
              </a:rPr>
              <a:t>10,7</a:t>
            </a:r>
            <a:endParaRPr kumimoji="0" lang="ru-RU" sz="800" b="1" i="1" kern="0" dirty="0">
              <a:solidFill>
                <a:srgbClr val="000099"/>
              </a:solidFill>
              <a:latin typeface="+mn-lt"/>
              <a:cs typeface="Arial" pitchFamily="34" charset="0"/>
            </a:endParaRPr>
          </a:p>
        </p:txBody>
      </p:sp>
      <p:sp>
        <p:nvSpPr>
          <p:cNvPr id="88" name="AutoShape 76"/>
          <p:cNvSpPr>
            <a:spLocks noChangeArrowheads="1"/>
          </p:cNvSpPr>
          <p:nvPr/>
        </p:nvSpPr>
        <p:spPr bwMode="auto">
          <a:xfrm>
            <a:off x="4932077" y="4231573"/>
            <a:ext cx="516887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1" kern="0" dirty="0" smtClean="0">
                <a:solidFill>
                  <a:srgbClr val="000099"/>
                </a:solidFill>
                <a:latin typeface="+mn-lt"/>
                <a:cs typeface="Arial" pitchFamily="34" charset="0"/>
              </a:rPr>
              <a:t>10,3</a:t>
            </a:r>
            <a:endParaRPr kumimoji="0" lang="ru-RU" sz="800" b="1" i="1" kern="0" dirty="0">
              <a:solidFill>
                <a:srgbClr val="000099"/>
              </a:solidFill>
              <a:latin typeface="+mn-lt"/>
              <a:cs typeface="Arial" pitchFamily="34" charset="0"/>
            </a:endParaRPr>
          </a:p>
        </p:txBody>
      </p:sp>
      <p:sp>
        <p:nvSpPr>
          <p:cNvPr id="91" name="AutoShape 76"/>
          <p:cNvSpPr>
            <a:spLocks noChangeArrowheads="1"/>
          </p:cNvSpPr>
          <p:nvPr/>
        </p:nvSpPr>
        <p:spPr bwMode="auto">
          <a:xfrm>
            <a:off x="5602973" y="5142227"/>
            <a:ext cx="51849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kern="0" dirty="0" smtClean="0">
                <a:solidFill>
                  <a:srgbClr val="000099"/>
                </a:solidFill>
                <a:latin typeface="+mn-lt"/>
                <a:cs typeface="Arial" pitchFamily="34" charset="0"/>
              </a:rPr>
              <a:t>1,1</a:t>
            </a:r>
            <a:endParaRPr kumimoji="0" lang="ru-RU" sz="800" b="1" kern="0" dirty="0">
              <a:solidFill>
                <a:srgbClr val="000099"/>
              </a:solidFill>
              <a:latin typeface="+mn-lt"/>
              <a:cs typeface="Arial" pitchFamily="34" charset="0"/>
            </a:endParaRPr>
          </a:p>
        </p:txBody>
      </p:sp>
      <p:sp>
        <p:nvSpPr>
          <p:cNvPr id="93" name="AutoShape 76"/>
          <p:cNvSpPr>
            <a:spLocks noChangeArrowheads="1"/>
          </p:cNvSpPr>
          <p:nvPr/>
        </p:nvSpPr>
        <p:spPr bwMode="auto">
          <a:xfrm>
            <a:off x="3482532" y="5125861"/>
            <a:ext cx="51849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kern="0" dirty="0" smtClean="0">
                <a:solidFill>
                  <a:srgbClr val="000099"/>
                </a:solidFill>
                <a:latin typeface="+mn-lt"/>
                <a:cs typeface="Arial" pitchFamily="34" charset="0"/>
              </a:rPr>
              <a:t>3,3</a:t>
            </a:r>
            <a:endParaRPr kumimoji="0" lang="ru-RU" sz="800" b="1" kern="0" dirty="0">
              <a:solidFill>
                <a:srgbClr val="000099"/>
              </a:solidFill>
              <a:latin typeface="+mn-lt"/>
              <a:cs typeface="Arial" pitchFamily="34" charset="0"/>
            </a:endParaRPr>
          </a:p>
        </p:txBody>
      </p:sp>
      <p:sp>
        <p:nvSpPr>
          <p:cNvPr id="94" name="AutoShape 76"/>
          <p:cNvSpPr>
            <a:spLocks noChangeArrowheads="1"/>
          </p:cNvSpPr>
          <p:nvPr/>
        </p:nvSpPr>
        <p:spPr bwMode="auto">
          <a:xfrm>
            <a:off x="4219067" y="5136074"/>
            <a:ext cx="51849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kern="0" dirty="0" smtClean="0">
                <a:solidFill>
                  <a:srgbClr val="000099"/>
                </a:solidFill>
                <a:latin typeface="+mn-lt"/>
                <a:cs typeface="Arial" pitchFamily="34" charset="0"/>
              </a:rPr>
              <a:t>0,9</a:t>
            </a:r>
            <a:endParaRPr kumimoji="0" lang="ru-RU" sz="800" b="1" kern="0" dirty="0">
              <a:solidFill>
                <a:srgbClr val="000099"/>
              </a:solidFill>
              <a:latin typeface="+mn-lt"/>
              <a:cs typeface="Arial" pitchFamily="34" charset="0"/>
            </a:endParaRPr>
          </a:p>
        </p:txBody>
      </p:sp>
      <p:sp>
        <p:nvSpPr>
          <p:cNvPr id="95" name="AutoShape 76"/>
          <p:cNvSpPr>
            <a:spLocks noChangeArrowheads="1"/>
          </p:cNvSpPr>
          <p:nvPr/>
        </p:nvSpPr>
        <p:spPr bwMode="auto">
          <a:xfrm>
            <a:off x="4937791" y="5135502"/>
            <a:ext cx="51849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kern="0" dirty="0" smtClean="0">
                <a:solidFill>
                  <a:srgbClr val="000099"/>
                </a:solidFill>
                <a:latin typeface="+mn-lt"/>
                <a:cs typeface="Arial" pitchFamily="34" charset="0"/>
              </a:rPr>
              <a:t>1,1</a:t>
            </a:r>
            <a:endParaRPr kumimoji="0" lang="ru-RU" sz="800" b="1" kern="0" dirty="0">
              <a:solidFill>
                <a:srgbClr val="000099"/>
              </a:solidFill>
              <a:latin typeface="+mn-lt"/>
              <a:cs typeface="Arial" pitchFamily="34" charset="0"/>
            </a:endParaRPr>
          </a:p>
        </p:txBody>
      </p:sp>
      <p:sp>
        <p:nvSpPr>
          <p:cNvPr id="97" name="AutoShape 76"/>
          <p:cNvSpPr>
            <a:spLocks noChangeArrowheads="1"/>
          </p:cNvSpPr>
          <p:nvPr/>
        </p:nvSpPr>
        <p:spPr bwMode="auto">
          <a:xfrm>
            <a:off x="4881587" y="5847172"/>
            <a:ext cx="51849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kern="0" dirty="0" smtClean="0">
                <a:solidFill>
                  <a:srgbClr val="000099"/>
                </a:solidFill>
                <a:latin typeface="+mn-lt"/>
                <a:cs typeface="Arial" pitchFamily="34" charset="0"/>
              </a:rPr>
              <a:t>0,6</a:t>
            </a:r>
            <a:endParaRPr kumimoji="0" lang="ru-RU" sz="800" b="1" kern="0" dirty="0">
              <a:solidFill>
                <a:srgbClr val="000099"/>
              </a:solidFill>
              <a:latin typeface="+mn-lt"/>
              <a:cs typeface="Arial" pitchFamily="34" charset="0"/>
            </a:endParaRPr>
          </a:p>
        </p:txBody>
      </p:sp>
      <p:sp>
        <p:nvSpPr>
          <p:cNvPr id="98" name="AutoShape 76"/>
          <p:cNvSpPr>
            <a:spLocks noChangeArrowheads="1"/>
          </p:cNvSpPr>
          <p:nvPr/>
        </p:nvSpPr>
        <p:spPr bwMode="auto">
          <a:xfrm>
            <a:off x="4219067" y="5846257"/>
            <a:ext cx="51849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kern="0" dirty="0" smtClean="0">
                <a:solidFill>
                  <a:srgbClr val="000099"/>
                </a:solidFill>
                <a:latin typeface="+mn-lt"/>
                <a:cs typeface="Arial" pitchFamily="34" charset="0"/>
              </a:rPr>
              <a:t>0,5</a:t>
            </a:r>
            <a:endParaRPr kumimoji="0" lang="ru-RU" sz="800" b="1" kern="0" dirty="0">
              <a:solidFill>
                <a:srgbClr val="000099"/>
              </a:solidFill>
              <a:latin typeface="+mn-lt"/>
              <a:cs typeface="Arial" pitchFamily="34" charset="0"/>
            </a:endParaRPr>
          </a:p>
        </p:txBody>
      </p:sp>
      <p:sp>
        <p:nvSpPr>
          <p:cNvPr id="99" name="AutoShape 76"/>
          <p:cNvSpPr>
            <a:spLocks noChangeArrowheads="1"/>
          </p:cNvSpPr>
          <p:nvPr/>
        </p:nvSpPr>
        <p:spPr bwMode="auto">
          <a:xfrm>
            <a:off x="3514046" y="5846258"/>
            <a:ext cx="51849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kern="0" dirty="0" smtClean="0">
                <a:solidFill>
                  <a:srgbClr val="000099"/>
                </a:solidFill>
                <a:latin typeface="+mn-lt"/>
                <a:cs typeface="Arial" pitchFamily="34" charset="0"/>
              </a:rPr>
              <a:t>2,5</a:t>
            </a:r>
            <a:endParaRPr kumimoji="0" lang="ru-RU" sz="800" b="1" kern="0" dirty="0">
              <a:solidFill>
                <a:srgbClr val="000099"/>
              </a:solidFill>
              <a:latin typeface="+mn-lt"/>
              <a:cs typeface="Arial" pitchFamily="34" charset="0"/>
            </a:endParaRPr>
          </a:p>
        </p:txBody>
      </p:sp>
      <p:sp>
        <p:nvSpPr>
          <p:cNvPr id="101" name="AutoShape 76"/>
          <p:cNvSpPr>
            <a:spLocks noChangeArrowheads="1"/>
          </p:cNvSpPr>
          <p:nvPr/>
        </p:nvSpPr>
        <p:spPr bwMode="auto">
          <a:xfrm>
            <a:off x="5571300" y="5839176"/>
            <a:ext cx="51849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kern="0" dirty="0" smtClean="0">
                <a:solidFill>
                  <a:srgbClr val="000099"/>
                </a:solidFill>
                <a:latin typeface="+mn-lt"/>
                <a:cs typeface="Arial" pitchFamily="34" charset="0"/>
              </a:rPr>
              <a:t>0,5</a:t>
            </a:r>
            <a:endParaRPr kumimoji="0" lang="ru-RU" sz="800" b="1" kern="0" dirty="0">
              <a:solidFill>
                <a:srgbClr val="000099"/>
              </a:solidFill>
              <a:latin typeface="+mn-lt"/>
              <a:cs typeface="Arial" pitchFamily="34" charset="0"/>
            </a:endParaRPr>
          </a:p>
        </p:txBody>
      </p:sp>
      <p:sp>
        <p:nvSpPr>
          <p:cNvPr id="104" name="AutoShape 76"/>
          <p:cNvSpPr>
            <a:spLocks noChangeArrowheads="1"/>
          </p:cNvSpPr>
          <p:nvPr/>
        </p:nvSpPr>
        <p:spPr bwMode="auto">
          <a:xfrm>
            <a:off x="3517064" y="2181509"/>
            <a:ext cx="504789" cy="213897"/>
          </a:xfrm>
          <a:prstGeom prst="roundRect">
            <a:avLst>
              <a:gd name="adj" fmla="val 8704"/>
            </a:avLst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kern="0" dirty="0" smtClean="0">
                <a:solidFill>
                  <a:srgbClr val="000099"/>
                </a:solidFill>
                <a:latin typeface="+mn-lt"/>
                <a:cs typeface="Arial" pitchFamily="34" charset="0"/>
              </a:rPr>
              <a:t>21,6</a:t>
            </a:r>
            <a:endParaRPr kumimoji="0" lang="ru-RU" sz="800" b="1" kern="0" dirty="0">
              <a:solidFill>
                <a:srgbClr val="000099"/>
              </a:solidFill>
              <a:latin typeface="+mn-lt"/>
              <a:cs typeface="Arial" pitchFamily="34" charset="0"/>
            </a:endParaRPr>
          </a:p>
        </p:txBody>
      </p:sp>
      <p:sp>
        <p:nvSpPr>
          <p:cNvPr id="105" name="AutoShape 76"/>
          <p:cNvSpPr>
            <a:spLocks noChangeArrowheads="1"/>
          </p:cNvSpPr>
          <p:nvPr/>
        </p:nvSpPr>
        <p:spPr bwMode="auto">
          <a:xfrm>
            <a:off x="5609826" y="2181507"/>
            <a:ext cx="504789" cy="213897"/>
          </a:xfrm>
          <a:prstGeom prst="roundRect">
            <a:avLst>
              <a:gd name="adj" fmla="val 8704"/>
            </a:avLst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kern="0" dirty="0" smtClean="0">
                <a:solidFill>
                  <a:srgbClr val="000099"/>
                </a:solidFill>
                <a:latin typeface="+mn-lt"/>
                <a:cs typeface="Arial" pitchFamily="34" charset="0"/>
              </a:rPr>
              <a:t>20,6</a:t>
            </a:r>
            <a:endParaRPr kumimoji="0" lang="ru-RU" sz="800" b="1" kern="0" dirty="0">
              <a:solidFill>
                <a:srgbClr val="000099"/>
              </a:solidFill>
              <a:latin typeface="+mn-lt"/>
              <a:cs typeface="Arial" pitchFamily="34" charset="0"/>
            </a:endParaRPr>
          </a:p>
        </p:txBody>
      </p:sp>
      <p:sp>
        <p:nvSpPr>
          <p:cNvPr id="106" name="AutoShape 76"/>
          <p:cNvSpPr>
            <a:spLocks noChangeArrowheads="1"/>
          </p:cNvSpPr>
          <p:nvPr/>
        </p:nvSpPr>
        <p:spPr bwMode="auto">
          <a:xfrm>
            <a:off x="4935555" y="2181508"/>
            <a:ext cx="504789" cy="213897"/>
          </a:xfrm>
          <a:prstGeom prst="roundRect">
            <a:avLst>
              <a:gd name="adj" fmla="val 8704"/>
            </a:avLst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kern="0" dirty="0" smtClean="0">
                <a:solidFill>
                  <a:srgbClr val="000099"/>
                </a:solidFill>
                <a:latin typeface="+mn-lt"/>
                <a:cs typeface="Arial" pitchFamily="34" charset="0"/>
              </a:rPr>
              <a:t>20,6</a:t>
            </a:r>
            <a:endParaRPr kumimoji="0" lang="ru-RU" sz="800" b="1" kern="0" dirty="0">
              <a:solidFill>
                <a:srgbClr val="000099"/>
              </a:solidFill>
              <a:latin typeface="+mn-lt"/>
              <a:cs typeface="Arial" pitchFamily="34" charset="0"/>
            </a:endParaRPr>
          </a:p>
        </p:txBody>
      </p:sp>
      <p:sp>
        <p:nvSpPr>
          <p:cNvPr id="107" name="AutoShape 76"/>
          <p:cNvSpPr>
            <a:spLocks noChangeArrowheads="1"/>
          </p:cNvSpPr>
          <p:nvPr/>
        </p:nvSpPr>
        <p:spPr bwMode="auto">
          <a:xfrm>
            <a:off x="4245211" y="2181511"/>
            <a:ext cx="504789" cy="213897"/>
          </a:xfrm>
          <a:prstGeom prst="roundRect">
            <a:avLst>
              <a:gd name="adj" fmla="val 8704"/>
            </a:avLst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kern="0" dirty="0" smtClean="0">
                <a:solidFill>
                  <a:srgbClr val="000099"/>
                </a:solidFill>
                <a:latin typeface="+mn-lt"/>
                <a:cs typeface="Arial" pitchFamily="34" charset="0"/>
              </a:rPr>
              <a:t>20,7</a:t>
            </a:r>
            <a:endParaRPr kumimoji="0" lang="ru-RU" sz="800" b="1" kern="0" dirty="0">
              <a:solidFill>
                <a:srgbClr val="000099"/>
              </a:solidFill>
              <a:latin typeface="+mn-lt"/>
              <a:cs typeface="Arial" pitchFamily="34" charset="0"/>
            </a:endParaRPr>
          </a:p>
        </p:txBody>
      </p:sp>
      <p:sp>
        <p:nvSpPr>
          <p:cNvPr id="110" name="AutoShape 76"/>
          <p:cNvSpPr>
            <a:spLocks noChangeArrowheads="1"/>
          </p:cNvSpPr>
          <p:nvPr/>
        </p:nvSpPr>
        <p:spPr bwMode="auto">
          <a:xfrm>
            <a:off x="4930467" y="4710780"/>
            <a:ext cx="504789" cy="213897"/>
          </a:xfrm>
          <a:prstGeom prst="roundRect">
            <a:avLst>
              <a:gd name="adj" fmla="val 8704"/>
            </a:avLst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kern="0" dirty="0" smtClean="0">
                <a:solidFill>
                  <a:srgbClr val="000099"/>
                </a:solidFill>
                <a:latin typeface="+mn-lt"/>
                <a:cs typeface="Arial" pitchFamily="34" charset="0"/>
              </a:rPr>
              <a:t>20,7</a:t>
            </a:r>
            <a:endParaRPr kumimoji="0" lang="ru-RU" sz="800" b="1" kern="0" dirty="0">
              <a:solidFill>
                <a:srgbClr val="000099"/>
              </a:solidFill>
              <a:latin typeface="+mn-lt"/>
              <a:cs typeface="Arial" pitchFamily="34" charset="0"/>
            </a:endParaRPr>
          </a:p>
        </p:txBody>
      </p:sp>
      <p:sp>
        <p:nvSpPr>
          <p:cNvPr id="111" name="AutoShape 76"/>
          <p:cNvSpPr>
            <a:spLocks noChangeArrowheads="1"/>
          </p:cNvSpPr>
          <p:nvPr/>
        </p:nvSpPr>
        <p:spPr bwMode="auto">
          <a:xfrm>
            <a:off x="4218691" y="4710781"/>
            <a:ext cx="504789" cy="213897"/>
          </a:xfrm>
          <a:prstGeom prst="roundRect">
            <a:avLst>
              <a:gd name="adj" fmla="val 8704"/>
            </a:avLst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kern="0" dirty="0" smtClean="0">
                <a:solidFill>
                  <a:srgbClr val="000099"/>
                </a:solidFill>
                <a:latin typeface="+mn-lt"/>
                <a:cs typeface="Arial" pitchFamily="34" charset="0"/>
              </a:rPr>
              <a:t>21,3</a:t>
            </a:r>
            <a:endParaRPr kumimoji="0" lang="ru-RU" sz="800" b="1" kern="0" dirty="0">
              <a:solidFill>
                <a:srgbClr val="000099"/>
              </a:solidFill>
              <a:latin typeface="+mn-lt"/>
              <a:cs typeface="Arial" pitchFamily="34" charset="0"/>
            </a:endParaRPr>
          </a:p>
        </p:txBody>
      </p:sp>
      <p:sp>
        <p:nvSpPr>
          <p:cNvPr id="112" name="AutoShape 76"/>
          <p:cNvSpPr>
            <a:spLocks noChangeArrowheads="1"/>
          </p:cNvSpPr>
          <p:nvPr/>
        </p:nvSpPr>
        <p:spPr bwMode="auto">
          <a:xfrm>
            <a:off x="3520094" y="4710782"/>
            <a:ext cx="504789" cy="213897"/>
          </a:xfrm>
          <a:prstGeom prst="roundRect">
            <a:avLst>
              <a:gd name="adj" fmla="val 8704"/>
            </a:avLst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kern="0" dirty="0" smtClean="0">
                <a:solidFill>
                  <a:srgbClr val="000099"/>
                </a:solidFill>
                <a:latin typeface="+mn-lt"/>
                <a:cs typeface="Arial" pitchFamily="34" charset="0"/>
              </a:rPr>
              <a:t>22,8</a:t>
            </a:r>
            <a:endParaRPr kumimoji="0" lang="ru-RU" sz="800" b="1" kern="0" dirty="0">
              <a:solidFill>
                <a:srgbClr val="000099"/>
              </a:solidFill>
              <a:latin typeface="+mn-lt"/>
              <a:cs typeface="Arial" pitchFamily="34" charset="0"/>
            </a:endParaRPr>
          </a:p>
        </p:txBody>
      </p:sp>
      <p:sp>
        <p:nvSpPr>
          <p:cNvPr id="114" name="AutoShape 76"/>
          <p:cNvSpPr>
            <a:spLocks noChangeArrowheads="1"/>
          </p:cNvSpPr>
          <p:nvPr/>
        </p:nvSpPr>
        <p:spPr bwMode="auto">
          <a:xfrm>
            <a:off x="5616680" y="4710779"/>
            <a:ext cx="504789" cy="213897"/>
          </a:xfrm>
          <a:prstGeom prst="roundRect">
            <a:avLst>
              <a:gd name="adj" fmla="val 8704"/>
            </a:avLst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kern="0" dirty="0" smtClean="0">
                <a:solidFill>
                  <a:srgbClr val="000099"/>
                </a:solidFill>
                <a:latin typeface="+mn-lt"/>
                <a:cs typeface="Arial" pitchFamily="34" charset="0"/>
              </a:rPr>
              <a:t>20,8</a:t>
            </a:r>
            <a:endParaRPr kumimoji="0" lang="ru-RU" sz="800" b="1" kern="0" dirty="0">
              <a:solidFill>
                <a:srgbClr val="000099"/>
              </a:solidFill>
              <a:latin typeface="+mn-lt"/>
              <a:cs typeface="Arial" pitchFamily="34" charset="0"/>
            </a:endParaRPr>
          </a:p>
        </p:txBody>
      </p:sp>
      <p:sp>
        <p:nvSpPr>
          <p:cNvPr id="116" name="AutoShape 76"/>
          <p:cNvSpPr>
            <a:spLocks noChangeArrowheads="1"/>
          </p:cNvSpPr>
          <p:nvPr/>
        </p:nvSpPr>
        <p:spPr bwMode="auto">
          <a:xfrm>
            <a:off x="3518674" y="6314735"/>
            <a:ext cx="503179" cy="213897"/>
          </a:xfrm>
          <a:prstGeom prst="roundRect">
            <a:avLst>
              <a:gd name="adj" fmla="val 8704"/>
            </a:avLst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kern="0" dirty="0" smtClean="0">
                <a:solidFill>
                  <a:srgbClr val="000099"/>
                </a:solidFill>
                <a:latin typeface="+mn-lt"/>
                <a:cs typeface="Arial" pitchFamily="34" charset="0"/>
              </a:rPr>
              <a:t>-1,2</a:t>
            </a:r>
            <a:endParaRPr kumimoji="0" lang="ru-RU" sz="800" b="1" kern="0" dirty="0">
              <a:solidFill>
                <a:srgbClr val="000099"/>
              </a:solidFill>
              <a:latin typeface="+mn-lt"/>
              <a:cs typeface="Arial" pitchFamily="34" charset="0"/>
            </a:endParaRPr>
          </a:p>
        </p:txBody>
      </p:sp>
      <p:sp>
        <p:nvSpPr>
          <p:cNvPr id="117" name="AutoShape 76"/>
          <p:cNvSpPr>
            <a:spLocks noChangeArrowheads="1"/>
          </p:cNvSpPr>
          <p:nvPr/>
        </p:nvSpPr>
        <p:spPr bwMode="auto">
          <a:xfrm>
            <a:off x="4236672" y="6314735"/>
            <a:ext cx="503179" cy="213897"/>
          </a:xfrm>
          <a:prstGeom prst="roundRect">
            <a:avLst>
              <a:gd name="adj" fmla="val 8704"/>
            </a:avLst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kern="0" dirty="0" smtClean="0">
                <a:solidFill>
                  <a:srgbClr val="000099"/>
                </a:solidFill>
                <a:latin typeface="+mn-lt"/>
                <a:cs typeface="Arial" pitchFamily="34" charset="0"/>
              </a:rPr>
              <a:t>-0,6</a:t>
            </a:r>
            <a:endParaRPr kumimoji="0" lang="ru-RU" sz="800" b="1" kern="0" dirty="0">
              <a:solidFill>
                <a:srgbClr val="000099"/>
              </a:solidFill>
              <a:latin typeface="+mn-lt"/>
              <a:cs typeface="Arial" pitchFamily="34" charset="0"/>
            </a:endParaRPr>
          </a:p>
        </p:txBody>
      </p:sp>
      <p:sp>
        <p:nvSpPr>
          <p:cNvPr id="118" name="AutoShape 76"/>
          <p:cNvSpPr>
            <a:spLocks noChangeArrowheads="1"/>
          </p:cNvSpPr>
          <p:nvPr/>
        </p:nvSpPr>
        <p:spPr bwMode="auto">
          <a:xfrm>
            <a:off x="4896904" y="6314735"/>
            <a:ext cx="503179" cy="213897"/>
          </a:xfrm>
          <a:prstGeom prst="roundRect">
            <a:avLst>
              <a:gd name="adj" fmla="val 8704"/>
            </a:avLst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b="1" kern="0" dirty="0" smtClean="0">
                <a:solidFill>
                  <a:srgbClr val="000099"/>
                </a:solidFill>
                <a:cs typeface="Arial" pitchFamily="34" charset="0"/>
              </a:rPr>
              <a:t>-0,1</a:t>
            </a:r>
            <a:endParaRPr kumimoji="0" lang="ru-RU" sz="800" b="1" kern="0" dirty="0">
              <a:solidFill>
                <a:srgbClr val="000099"/>
              </a:solidFill>
              <a:latin typeface="+mn-lt"/>
              <a:cs typeface="Arial" pitchFamily="34" charset="0"/>
            </a:endParaRPr>
          </a:p>
        </p:txBody>
      </p:sp>
      <p:sp>
        <p:nvSpPr>
          <p:cNvPr id="119" name="AutoShape 76"/>
          <p:cNvSpPr>
            <a:spLocks noChangeArrowheads="1"/>
          </p:cNvSpPr>
          <p:nvPr/>
        </p:nvSpPr>
        <p:spPr bwMode="auto">
          <a:xfrm>
            <a:off x="5586617" y="6314735"/>
            <a:ext cx="503179" cy="213897"/>
          </a:xfrm>
          <a:prstGeom prst="roundRect">
            <a:avLst>
              <a:gd name="adj" fmla="val 8704"/>
            </a:avLst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kern="0" dirty="0" smtClean="0">
                <a:solidFill>
                  <a:srgbClr val="000099"/>
                </a:solidFill>
                <a:latin typeface="+mn-lt"/>
                <a:cs typeface="Arial" pitchFamily="34" charset="0"/>
              </a:rPr>
              <a:t>-0,2</a:t>
            </a:r>
            <a:endParaRPr kumimoji="0" lang="ru-RU" sz="800" b="1" kern="0" dirty="0">
              <a:solidFill>
                <a:srgbClr val="000099"/>
              </a:solidFill>
              <a:latin typeface="+mn-lt"/>
              <a:cs typeface="Arial" pitchFamily="34" charset="0"/>
            </a:endParaRPr>
          </a:p>
        </p:txBody>
      </p:sp>
      <p:sp>
        <p:nvSpPr>
          <p:cNvPr id="121" name="AutoShape 76"/>
          <p:cNvSpPr>
            <a:spLocks noChangeArrowheads="1"/>
          </p:cNvSpPr>
          <p:nvPr/>
        </p:nvSpPr>
        <p:spPr bwMode="auto">
          <a:xfrm>
            <a:off x="5586617" y="5499343"/>
            <a:ext cx="51688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1" kern="0" dirty="0" smtClean="0">
                <a:solidFill>
                  <a:srgbClr val="000099"/>
                </a:solidFill>
                <a:cs typeface="Arial" pitchFamily="34" charset="0"/>
              </a:rPr>
              <a:t>0,6</a:t>
            </a:r>
            <a:endParaRPr kumimoji="0" lang="ru-RU" sz="800" b="1" i="1" kern="0" dirty="0">
              <a:solidFill>
                <a:srgbClr val="000099"/>
              </a:solidFill>
              <a:cs typeface="Arial" pitchFamily="34" charset="0"/>
            </a:endParaRPr>
          </a:p>
        </p:txBody>
      </p:sp>
      <p:sp>
        <p:nvSpPr>
          <p:cNvPr id="122" name="AutoShape 76"/>
          <p:cNvSpPr>
            <a:spLocks noChangeArrowheads="1"/>
          </p:cNvSpPr>
          <p:nvPr/>
        </p:nvSpPr>
        <p:spPr bwMode="auto">
          <a:xfrm>
            <a:off x="4890050" y="5512575"/>
            <a:ext cx="51688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1" kern="0" dirty="0" smtClean="0">
                <a:solidFill>
                  <a:srgbClr val="000099"/>
                </a:solidFill>
                <a:cs typeface="Arial" pitchFamily="34" charset="0"/>
              </a:rPr>
              <a:t>0,5</a:t>
            </a:r>
            <a:endParaRPr kumimoji="0" lang="ru-RU" sz="800" b="1" i="1" kern="0" dirty="0">
              <a:solidFill>
                <a:srgbClr val="000099"/>
              </a:solidFill>
              <a:cs typeface="Arial" pitchFamily="34" charset="0"/>
            </a:endParaRPr>
          </a:p>
        </p:txBody>
      </p:sp>
      <p:sp>
        <p:nvSpPr>
          <p:cNvPr id="123" name="AutoShape 76"/>
          <p:cNvSpPr>
            <a:spLocks noChangeArrowheads="1"/>
          </p:cNvSpPr>
          <p:nvPr/>
        </p:nvSpPr>
        <p:spPr bwMode="auto">
          <a:xfrm>
            <a:off x="4229804" y="5516998"/>
            <a:ext cx="51688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1" kern="0" dirty="0" smtClean="0">
                <a:solidFill>
                  <a:srgbClr val="000099"/>
                </a:solidFill>
                <a:cs typeface="Arial" pitchFamily="34" charset="0"/>
              </a:rPr>
              <a:t>0,4</a:t>
            </a:r>
            <a:endParaRPr kumimoji="0" lang="ru-RU" sz="800" b="1" i="1" kern="0" dirty="0">
              <a:solidFill>
                <a:srgbClr val="000099"/>
              </a:solidFill>
              <a:cs typeface="Arial" pitchFamily="34" charset="0"/>
            </a:endParaRPr>
          </a:p>
        </p:txBody>
      </p:sp>
      <p:sp>
        <p:nvSpPr>
          <p:cNvPr id="124" name="AutoShape 76"/>
          <p:cNvSpPr>
            <a:spLocks noChangeArrowheads="1"/>
          </p:cNvSpPr>
          <p:nvPr/>
        </p:nvSpPr>
        <p:spPr bwMode="auto">
          <a:xfrm>
            <a:off x="3514046" y="5516995"/>
            <a:ext cx="516886" cy="213897"/>
          </a:xfrm>
          <a:prstGeom prst="roundRect">
            <a:avLst>
              <a:gd name="adj" fmla="val 8704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lIns="80138" tIns="40069" rIns="80138" bIns="40069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1" kern="0" dirty="0" smtClean="0">
                <a:solidFill>
                  <a:srgbClr val="000099"/>
                </a:solidFill>
                <a:cs typeface="Arial" pitchFamily="34" charset="0"/>
              </a:rPr>
              <a:t>0,8</a:t>
            </a:r>
            <a:endParaRPr kumimoji="0" lang="ru-RU" sz="800" b="1" i="1" kern="0" dirty="0">
              <a:solidFill>
                <a:srgbClr val="000099"/>
              </a:solidFill>
              <a:cs typeface="Arial" pitchFamily="34" charset="0"/>
            </a:endParaRPr>
          </a:p>
        </p:txBody>
      </p:sp>
      <p:pic>
        <p:nvPicPr>
          <p:cNvPr id="1028" name="Picture 4" descr="http://svetocenter.ru/upload/medialibrary/f24/w512h5121387221872numberswhi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7" y="-109276"/>
            <a:ext cx="635745" cy="63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29" name="Таблица 10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9426068"/>
              </p:ext>
            </p:extLst>
          </p:nvPr>
        </p:nvGraphicFramePr>
        <p:xfrm>
          <a:off x="3342218" y="1710872"/>
          <a:ext cx="2864126" cy="367316"/>
        </p:xfrm>
        <a:graphic>
          <a:graphicData uri="http://schemas.openxmlformats.org/drawingml/2006/table">
            <a:tbl>
              <a:tblPr firstRow="1" firstCol="1" bandRow="1"/>
              <a:tblGrid>
                <a:gridCol w="8640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4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33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372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221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Исполнение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План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1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2016 год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2017 год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2018 </a:t>
                      </a:r>
                      <a:r>
                        <a:rPr lang="ru-RU" sz="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2019 год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31" name="Прямоугольник 1030"/>
          <p:cNvSpPr/>
          <p:nvPr/>
        </p:nvSpPr>
        <p:spPr>
          <a:xfrm>
            <a:off x="5609826" y="1517005"/>
            <a:ext cx="72487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(млрд. руб.)</a:t>
            </a:r>
          </a:p>
        </p:txBody>
      </p:sp>
      <p:sp>
        <p:nvSpPr>
          <p:cNvPr id="2" name="Скругленный прямоугольник 1">
            <a:hlinkClick r:id="rId3"/>
          </p:cNvPr>
          <p:cNvSpPr/>
          <p:nvPr/>
        </p:nvSpPr>
        <p:spPr>
          <a:xfrm>
            <a:off x="7092557" y="1483703"/>
            <a:ext cx="1374484" cy="454337"/>
          </a:xfrm>
          <a:prstGeom prst="roundRect">
            <a:avLst/>
          </a:prstGeom>
          <a:solidFill>
            <a:srgbClr val="CCFFFF"/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cs typeface="Aharoni" panose="02010803020104030203" pitchFamily="2" charset="-79"/>
              </a:rPr>
              <a:t>БЮДЖЕТ ДЛЯ ГРАЖДАН</a:t>
            </a:r>
          </a:p>
        </p:txBody>
      </p:sp>
    </p:spTree>
    <p:extLst>
      <p:ext uri="{BB962C8B-B14F-4D97-AF65-F5344CB8AC3E}">
        <p14:creationId xmlns:p14="http://schemas.microsoft.com/office/powerpoint/2010/main" val="424628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2580468" y="6679108"/>
            <a:ext cx="6500858" cy="72611"/>
            <a:chOff x="1403649" y="6308716"/>
            <a:chExt cx="6500858" cy="72611"/>
          </a:xfrm>
        </p:grpSpPr>
        <p:sp>
          <p:nvSpPr>
            <p:cNvPr id="13" name="Line 18"/>
            <p:cNvSpPr>
              <a:spLocks noChangeShapeType="1"/>
            </p:cNvSpPr>
            <p:nvPr/>
          </p:nvSpPr>
          <p:spPr bwMode="auto">
            <a:xfrm rot="10800000" flipV="1">
              <a:off x="1403649" y="6308716"/>
              <a:ext cx="6500161" cy="34"/>
            </a:xfrm>
            <a:prstGeom prst="line">
              <a:avLst/>
            </a:prstGeom>
            <a:noFill/>
            <a:ln w="31750" cap="rnd" cmpd="sng">
              <a:gradFill>
                <a:gsLst>
                  <a:gs pos="0">
                    <a:schemeClr val="accent3">
                      <a:lumMod val="75000"/>
                    </a:schemeClr>
                  </a:gs>
                  <a:gs pos="55000">
                    <a:srgbClr val="13A154">
                      <a:alpha val="60000"/>
                    </a:srgbClr>
                  </a:gs>
                  <a:gs pos="30000">
                    <a:srgbClr val="009A46"/>
                  </a:gs>
                  <a:gs pos="83000">
                    <a:srgbClr val="FFFFFF">
                      <a:alpha val="0"/>
                    </a:srgbClr>
                  </a:gs>
                </a:gsLst>
                <a:lin ang="0" scaled="0"/>
              </a:gra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ru-RU" sz="1800">
                <a:solidFill>
                  <a:srgbClr val="080808"/>
                </a:solidFill>
              </a:endParaRPr>
            </a:p>
          </p:txBody>
        </p:sp>
        <p:sp>
          <p:nvSpPr>
            <p:cNvPr id="14" name="Line 18"/>
            <p:cNvSpPr>
              <a:spLocks noChangeShapeType="1"/>
            </p:cNvSpPr>
            <p:nvPr/>
          </p:nvSpPr>
          <p:spPr bwMode="auto">
            <a:xfrm rot="10800000" flipV="1">
              <a:off x="1404346" y="6381293"/>
              <a:ext cx="6500161" cy="34"/>
            </a:xfrm>
            <a:prstGeom prst="line">
              <a:avLst/>
            </a:prstGeom>
            <a:noFill/>
            <a:ln w="31750" cap="rnd" cmpd="sng">
              <a:gradFill>
                <a:gsLst>
                  <a:gs pos="0">
                    <a:schemeClr val="tx2">
                      <a:lumMod val="50000"/>
                    </a:schemeClr>
                  </a:gs>
                  <a:gs pos="50000">
                    <a:schemeClr val="tx2">
                      <a:lumMod val="75000"/>
                    </a:schemeClr>
                  </a:gs>
                  <a:gs pos="83000">
                    <a:schemeClr val="bg1">
                      <a:alpha val="0"/>
                    </a:schemeClr>
                  </a:gs>
                </a:gsLst>
                <a:lin ang="0" scaled="0"/>
              </a:gra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ru-RU" sz="1800">
                <a:solidFill>
                  <a:srgbClr val="080808"/>
                </a:solidFill>
              </a:endParaRPr>
            </a:p>
          </p:txBody>
        </p:sp>
      </p:grpSp>
      <p:pic>
        <p:nvPicPr>
          <p:cNvPr id="3074" name="Picture 2" descr="http://bitprofi.ru/images/blog/news/41d33fdfa4d702a3bf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76253" cy="35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ngfr.ru/img/pict/p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60" y="5326490"/>
            <a:ext cx="3836152" cy="105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big-radio.ru/news/images/670x-/ad9f66d717faac322725124daa43f6b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60734" y="2541720"/>
            <a:ext cx="671167" cy="54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ic.pics.livejournal.com/marv/29043303/8471712/8471712_origina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43" y="4877438"/>
            <a:ext cx="1447714" cy="171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dermatolog03.ru/wp-content/uploads/2016/12/simptomatika-i-osobennosti-lecheniya-atopicheskoj-ekzemy-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02" y="5326490"/>
            <a:ext cx="1171627" cy="105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12141" y="3267771"/>
            <a:ext cx="206902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Tx/>
              <a:buChar char="-"/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отгруженных товаров – 4,3 млрд.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 </a:t>
            </a:r>
          </a:p>
          <a:p>
            <a:pPr marL="171450" indent="-171450" algn="just">
              <a:buFontTx/>
              <a:buChar char="-"/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производства к уровню 2015 года – 88,6%</a:t>
            </a:r>
          </a:p>
          <a:p>
            <a:pPr marL="171450" indent="-171450" algn="just">
              <a:buFontTx/>
              <a:buChar char="-"/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цен – 99,9%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08523" y="3280581"/>
            <a:ext cx="249006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Объем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отгруженных товаров –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308,8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млрд.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рублей.</a:t>
            </a:r>
          </a:p>
          <a:p>
            <a:pPr marL="171450" indent="-171450" algn="just">
              <a:buFontTx/>
              <a:buChar char="-"/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производства  к уровню 2015 года – 99,0%</a:t>
            </a:r>
          </a:p>
          <a:p>
            <a:pPr algn="just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Индекс цен – 102,4%</a:t>
            </a:r>
          </a:p>
          <a:p>
            <a:pPr marL="171450" indent="-171450" algn="just">
              <a:buFontTx/>
              <a:buChar char="-"/>
            </a:pPr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Tx/>
              <a:buChar char="-"/>
            </a:pP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677013" y="3200785"/>
            <a:ext cx="220351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Tx/>
              <a:buChar char="-"/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отгруженных товаров – 84,5 млрд. рублей.</a:t>
            </a:r>
          </a:p>
          <a:p>
            <a:pPr marL="171450" indent="-171450" algn="just">
              <a:buFontTx/>
              <a:buChar char="-"/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производства к уровню 2015 года – 101,0%</a:t>
            </a:r>
          </a:p>
          <a:p>
            <a:pPr algn="just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Индекс цен – 103,5%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36340" y="4468565"/>
            <a:ext cx="48813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Предприятиями энергетической отрасли за 2016 год произведено: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Электроэнергии – 56,2 млрд. кВт-час</a:t>
            </a:r>
          </a:p>
          <a:p>
            <a:pPr>
              <a:lnSpc>
                <a:spcPct val="150000"/>
              </a:lnSpc>
            </a:pP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Теплоэнергии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3,8 млн. Гкал</a:t>
            </a:r>
          </a:p>
        </p:txBody>
      </p:sp>
      <p:pic>
        <p:nvPicPr>
          <p:cNvPr id="3084" name="Picture 12" descr="http://novostroy.spb.ru/images/cms/data/1290755669_google-ilk-sayf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412" y="4817342"/>
            <a:ext cx="255670" cy="25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http://novostroy.spb.ru/images/cms/data/1290755669_google-ilk-sayf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412" y="5071916"/>
            <a:ext cx="255670" cy="25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 descr="G:\work\ДСМИ\проекты\ПРезентация на MIPIM\UGRA_Present\pix\график рус cop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" t="21822" r="5431" b="22110"/>
          <a:stretch>
            <a:fillRect/>
          </a:stretch>
        </p:blipFill>
        <p:spPr bwMode="auto">
          <a:xfrm>
            <a:off x="365882" y="912711"/>
            <a:ext cx="8280400" cy="2135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2245" y="30678"/>
            <a:ext cx="8492116" cy="2694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4" name="Прямоугольник 3"/>
          <p:cNvSpPr/>
          <p:nvPr/>
        </p:nvSpPr>
        <p:spPr>
          <a:xfrm>
            <a:off x="3437905" y="-45162"/>
            <a:ext cx="2136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Промышленность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3728359" y="1798782"/>
            <a:ext cx="1884078" cy="665514"/>
            <a:chOff x="2760594" y="-747449"/>
            <a:chExt cx="1884078" cy="66551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9" name="Скругленный прямоугольник 28"/>
            <p:cNvSpPr/>
            <p:nvPr/>
          </p:nvSpPr>
          <p:spPr>
            <a:xfrm>
              <a:off x="2760594" y="-747449"/>
              <a:ext cx="1673546" cy="665514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3676672"/>
                <a:satOff val="-5114"/>
                <a:lumOff val="-1961"/>
                <a:alphaOff val="0"/>
              </a:schemeClr>
            </a:fillRef>
            <a:effectRef idx="2">
              <a:schemeClr val="accent5">
                <a:hueOff val="-3676672"/>
                <a:satOff val="-5114"/>
                <a:lumOff val="-196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Скругленный прямоугольник 4"/>
            <p:cNvSpPr txBox="1"/>
            <p:nvPr/>
          </p:nvSpPr>
          <p:spPr>
            <a:xfrm>
              <a:off x="3010110" y="-471027"/>
              <a:ext cx="1634562" cy="30992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55" tIns="13970" rIns="20955" bIns="13970" numCol="1" spcCol="1270" anchor="ctr" anchorCtr="0">
              <a:noAutofit/>
            </a:bodyPr>
            <a:lstStyle/>
            <a:p>
              <a:pPr lvl="0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>
                  <a:latin typeface="Times New Roman" panose="02020603050405020304" pitchFamily="18" charset="0"/>
                  <a:ea typeface="Gungsuh" panose="02030600000101010101" pitchFamily="18" charset="-127"/>
                  <a:cs typeface="Times New Roman" panose="02020603050405020304" pitchFamily="18" charset="0"/>
                </a:rPr>
                <a:t>Обрабатывающие производства - 77,7%</a:t>
              </a: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994260" y="1510890"/>
            <a:ext cx="1684792" cy="742183"/>
            <a:chOff x="294000" y="2224526"/>
            <a:chExt cx="1684792" cy="742183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2" name="Скругленный прямоугольник 31"/>
            <p:cNvSpPr/>
            <p:nvPr/>
          </p:nvSpPr>
          <p:spPr>
            <a:xfrm>
              <a:off x="305246" y="2224526"/>
              <a:ext cx="1673546" cy="665514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Скругленный прямоугольник 4"/>
            <p:cNvSpPr txBox="1"/>
            <p:nvPr/>
          </p:nvSpPr>
          <p:spPr>
            <a:xfrm>
              <a:off x="294000" y="2340179"/>
              <a:ext cx="1634562" cy="62653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55" tIns="13970" rIns="20955" bIns="1397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>
                  <a:latin typeface="Times New Roman" panose="02020603050405020304" pitchFamily="18" charset="0"/>
                  <a:ea typeface="Gungsuh" panose="02030600000101010101" pitchFamily="18" charset="-127"/>
                  <a:cs typeface="Times New Roman" panose="02020603050405020304" pitchFamily="18" charset="0"/>
                </a:rPr>
                <a:t>Добыча полезных ископаемых - 1,1%</a:t>
              </a: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6595608" y="1338774"/>
            <a:ext cx="1684792" cy="885648"/>
            <a:chOff x="4919238" y="1426988"/>
            <a:chExt cx="1684792" cy="885648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Скругленный прямоугольник 34"/>
            <p:cNvSpPr/>
            <p:nvPr/>
          </p:nvSpPr>
          <p:spPr>
            <a:xfrm>
              <a:off x="4919238" y="1647122"/>
              <a:ext cx="1673546" cy="665514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353344"/>
                <a:satOff val="-10228"/>
                <a:lumOff val="-3922"/>
                <a:alphaOff val="0"/>
              </a:schemeClr>
            </a:fillRef>
            <a:effectRef idx="2">
              <a:schemeClr val="accent5">
                <a:hueOff val="-7353344"/>
                <a:satOff val="-10228"/>
                <a:lumOff val="-39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Скругленный прямоугольник 4"/>
            <p:cNvSpPr txBox="1"/>
            <p:nvPr/>
          </p:nvSpPr>
          <p:spPr>
            <a:xfrm>
              <a:off x="4969468" y="1426988"/>
              <a:ext cx="1634562" cy="62653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55" tIns="13970" rIns="20955" bIns="1397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100" b="1" kern="1200" dirty="0" smtClean="0"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endParaRPr>
            </a:p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100" b="1" dirty="0"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endParaRPr>
            </a:p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>
                  <a:latin typeface="Times New Roman" panose="02020603050405020304" pitchFamily="18" charset="0"/>
                  <a:ea typeface="Gungsuh" panose="02030600000101010101" pitchFamily="18" charset="-127"/>
                  <a:cs typeface="Times New Roman" panose="02020603050405020304" pitchFamily="18" charset="0"/>
                </a:rPr>
                <a:t>Производство </a:t>
              </a:r>
              <a:r>
                <a:rPr lang="ru-RU" sz="1100" b="1" kern="1200" dirty="0">
                  <a:latin typeface="Times New Roman" panose="02020603050405020304" pitchFamily="18" charset="0"/>
                  <a:ea typeface="Gungsuh" panose="02030600000101010101" pitchFamily="18" charset="-127"/>
                  <a:cs typeface="Times New Roman" panose="02020603050405020304" pitchFamily="18" charset="0"/>
                </a:rPr>
                <a:t>и распределение электроэнергии, газа и воды - 21,2%</a:t>
              </a: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526934" y="325140"/>
            <a:ext cx="841834" cy="322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2016 год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36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2580468" y="6679108"/>
            <a:ext cx="6500858" cy="72611"/>
            <a:chOff x="1403649" y="6308716"/>
            <a:chExt cx="6500858" cy="72611"/>
          </a:xfrm>
        </p:grpSpPr>
        <p:sp>
          <p:nvSpPr>
            <p:cNvPr id="13" name="Line 18"/>
            <p:cNvSpPr>
              <a:spLocks noChangeShapeType="1"/>
            </p:cNvSpPr>
            <p:nvPr/>
          </p:nvSpPr>
          <p:spPr bwMode="auto">
            <a:xfrm rot="10800000" flipV="1">
              <a:off x="1403649" y="6308716"/>
              <a:ext cx="6500161" cy="34"/>
            </a:xfrm>
            <a:prstGeom prst="line">
              <a:avLst/>
            </a:prstGeom>
            <a:noFill/>
            <a:ln w="31750" cap="rnd" cmpd="sng">
              <a:gradFill>
                <a:gsLst>
                  <a:gs pos="0">
                    <a:schemeClr val="accent3">
                      <a:lumMod val="75000"/>
                    </a:schemeClr>
                  </a:gs>
                  <a:gs pos="55000">
                    <a:srgbClr val="13A154">
                      <a:alpha val="60000"/>
                    </a:srgbClr>
                  </a:gs>
                  <a:gs pos="30000">
                    <a:srgbClr val="009A46"/>
                  </a:gs>
                  <a:gs pos="83000">
                    <a:srgbClr val="FFFFFF">
                      <a:alpha val="0"/>
                    </a:srgbClr>
                  </a:gs>
                </a:gsLst>
                <a:lin ang="0" scaled="0"/>
              </a:gra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ru-RU" sz="1800">
                <a:solidFill>
                  <a:srgbClr val="080808"/>
                </a:solidFill>
              </a:endParaRPr>
            </a:p>
          </p:txBody>
        </p:sp>
        <p:sp>
          <p:nvSpPr>
            <p:cNvPr id="14" name="Line 18"/>
            <p:cNvSpPr>
              <a:spLocks noChangeShapeType="1"/>
            </p:cNvSpPr>
            <p:nvPr/>
          </p:nvSpPr>
          <p:spPr bwMode="auto">
            <a:xfrm rot="10800000" flipV="1">
              <a:off x="1404346" y="6381293"/>
              <a:ext cx="6500161" cy="34"/>
            </a:xfrm>
            <a:prstGeom prst="line">
              <a:avLst/>
            </a:prstGeom>
            <a:noFill/>
            <a:ln w="31750" cap="rnd" cmpd="sng">
              <a:gradFill>
                <a:gsLst>
                  <a:gs pos="0">
                    <a:schemeClr val="tx2">
                      <a:lumMod val="50000"/>
                    </a:schemeClr>
                  </a:gs>
                  <a:gs pos="50000">
                    <a:schemeClr val="tx2">
                      <a:lumMod val="75000"/>
                    </a:schemeClr>
                  </a:gs>
                  <a:gs pos="83000">
                    <a:schemeClr val="bg1">
                      <a:alpha val="0"/>
                    </a:schemeClr>
                  </a:gs>
                </a:gsLst>
                <a:lin ang="0" scaled="0"/>
              </a:gra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ru-RU" sz="1800">
                <a:solidFill>
                  <a:srgbClr val="080808"/>
                </a:solidFill>
              </a:endParaRPr>
            </a:p>
          </p:txBody>
        </p:sp>
      </p:grpSp>
      <p:pic>
        <p:nvPicPr>
          <p:cNvPr id="5122" name="Picture 2" descr="http://bm.img.com.ua/berlin/storage/finance/orig/1/6a/77f27bb43b8f628772e7653bd1dc66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651953" cy="47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is3.mzstatic.com/image/thumb/Purple7/v4/cb/ac/b0/cbacb079-a0a4-4ed9-9e23-60104473c91b/source/1024x1024s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04" y="6043475"/>
            <a:ext cx="417628" cy="41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8426" y="516780"/>
            <a:ext cx="50008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Территория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граничит с муниципальными образованиями: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Сургутский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район, городское поселение Белый Яр, городское поселение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Барсово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сельское поселение Солнечный.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с севера на юг составляет 14,96 км, с востока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на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запад – 22,2 км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200" dirty="0"/>
              <a:t> </a:t>
            </a:r>
            <a:endParaRPr lang="ru-RU" sz="1200" dirty="0" smtClean="0"/>
          </a:p>
          <a:p>
            <a:pPr algn="just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6" name="Picture 6" descr="http://www.vana.llu.lv/getfile.php?id=6968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372" y="6048914"/>
            <a:ext cx="408815" cy="40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1" descr="http://picsview.ru/images/2204251_sudno-p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138" y="6043475"/>
            <a:ext cx="412189" cy="412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9" descr="http://data.cyclowiki.org/images/6/61/AVIA_BUTTON_bi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786" y="6043475"/>
            <a:ext cx="372214" cy="37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86132" y="6048552"/>
            <a:ext cx="5856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АВТО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845546" y="6049593"/>
            <a:ext cx="5533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Ж/Д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690448" y="5952000"/>
            <a:ext cx="8479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РЕЧНОЙ </a:t>
            </a:r>
            <a:endParaRPr lang="ru-RU" sz="1400" dirty="0" smtClean="0"/>
          </a:p>
          <a:p>
            <a:r>
              <a:rPr lang="ru-RU" sz="1400" dirty="0" smtClean="0"/>
              <a:t>ВОКЗАЛ</a:t>
            </a:r>
            <a:endParaRPr lang="ru-RU" sz="1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785385" y="6075580"/>
            <a:ext cx="10088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АЭРОПОРТ</a:t>
            </a:r>
          </a:p>
        </p:txBody>
      </p:sp>
      <p:pic>
        <p:nvPicPr>
          <p:cNvPr id="17" name="Рисунок 1" descr="C:\Documents and Settings\manakov\Рабочий стол\Перспепктивные объекты\Обь в районе г.Сургута\Схема трассы 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674" y="456293"/>
            <a:ext cx="3247972" cy="3184387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895" y="60804"/>
            <a:ext cx="8379150" cy="2694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8" name="Прямоугольник 7"/>
          <p:cNvSpPr/>
          <p:nvPr/>
        </p:nvSpPr>
        <p:spPr>
          <a:xfrm>
            <a:off x="2991663" y="10767"/>
            <a:ext cx="27622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Транспортная инфраструктура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5244" y="1425780"/>
            <a:ext cx="4994031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Дороги Сургута преимущественно с асфальтобетонным покрытием, системами отвода поверхностных вод, линиями уличного освещения, средствами регулирования дорожного движения.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обеспечения безопасности дорожного движения, сохранения санитарного и архитектурного облика города одной из важнейших задач дорожного хозяйства является качественное и своевременное содержание улично-дорожной сети.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сегодняшний день улично-дорожная сеть города Сургута представляет собой:</a:t>
            </a: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улиц и дорог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4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310,73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м2, из них в муниципальной собственности находится – 3 699,831 тыс. м2;</a:t>
            </a: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тротуаров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615,5 тыс. м2, муниципальных – 610,893 тыс. м2;</a:t>
            </a: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Линий уличного освещения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343,311 км, муниципальных 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340,9914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км;</a:t>
            </a: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Дорожных знаков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13 098 шт., муниципальных – 12 717 шт.;</a:t>
            </a: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Светофорных объектов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168 шт., муниципальных – 159 шт.;</a:t>
            </a: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Ливневой канализации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89,173 км, муниципальной – 88,14 км;</a:t>
            </a:r>
          </a:p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автомобильных дорог общего пользования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местного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257,297 км, в том числе с твердым покрытием – 245,989 км.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Региональные 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дороги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9,403 км (Северный обход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Сургут).</a:t>
            </a:r>
          </a:p>
          <a:p>
            <a:pPr algn="just"/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бщая 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автомобильных дорог общего пользования местного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266,7 км.</a:t>
            </a:r>
          </a:p>
          <a:p>
            <a:pPr algn="just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56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TM01859861[[fn=Выставка]]</Template>
  <TotalTime>2508</TotalTime>
  <Words>4379</Words>
  <Application>Microsoft Office PowerPoint</Application>
  <PresentationFormat>Экран (4:3)</PresentationFormat>
  <Paragraphs>490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3" baseType="lpstr">
      <vt:lpstr>Gungsuh</vt:lpstr>
      <vt:lpstr>Aharoni</vt:lpstr>
      <vt:lpstr>Arabic Typesetting</vt:lpstr>
      <vt:lpstr>Arial</vt:lpstr>
      <vt:lpstr>Arial Narrow</vt:lpstr>
      <vt:lpstr>Calibri</vt:lpstr>
      <vt:lpstr>Calibri Light</vt:lpstr>
      <vt:lpstr>Symbol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ИНВЕСТИЦИОННЫЙ ПАСПОРТ  ГОРОДА СУРГУТА</dc:title>
  <dc:creator>Мурашова Юлия Анатольевна</dc:creator>
  <cp:lastModifiedBy>Мурашова Юлия Анатольевна</cp:lastModifiedBy>
  <cp:revision>231</cp:revision>
  <cp:lastPrinted>2017-04-17T08:42:45Z</cp:lastPrinted>
  <dcterms:created xsi:type="dcterms:W3CDTF">2017-02-22T04:10:54Z</dcterms:created>
  <dcterms:modified xsi:type="dcterms:W3CDTF">2017-04-18T04:07:43Z</dcterms:modified>
</cp:coreProperties>
</file>