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12"/>
  </p:notesMasterIdLst>
  <p:handoutMasterIdLst>
    <p:handoutMasterId r:id="rId13"/>
  </p:handoutMasterIdLst>
  <p:sldIdLst>
    <p:sldId id="382" r:id="rId2"/>
    <p:sldId id="393" r:id="rId3"/>
    <p:sldId id="394" r:id="rId4"/>
    <p:sldId id="383" r:id="rId5"/>
    <p:sldId id="389" r:id="rId6"/>
    <p:sldId id="392" r:id="rId7"/>
    <p:sldId id="391" r:id="rId8"/>
    <p:sldId id="373" r:id="rId9"/>
    <p:sldId id="374" r:id="rId10"/>
    <p:sldId id="379" r:id="rId11"/>
  </p:sldIdLst>
  <p:sldSz cx="9144000" cy="6858000" type="screen4x3"/>
  <p:notesSz cx="9918700" cy="67945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>
          <p15:clr>
            <a:srgbClr val="A4A3A4"/>
          </p15:clr>
        </p15:guide>
        <p15:guide id="2" pos="312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DD4A7F"/>
    <a:srgbClr val="FFCCFF"/>
    <a:srgbClr val="85C9DE"/>
    <a:srgbClr val="9B354B"/>
    <a:srgbClr val="C4526A"/>
    <a:srgbClr val="CE4661"/>
    <a:srgbClr val="669900"/>
    <a:srgbClr val="FF9900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81" autoAdjust="0"/>
    <p:restoredTop sz="94660" autoAdjust="0"/>
  </p:normalViewPr>
  <p:slideViewPr>
    <p:cSldViewPr>
      <p:cViewPr varScale="1">
        <p:scale>
          <a:sx n="93" d="100"/>
          <a:sy n="93" d="100"/>
        </p:scale>
        <p:origin x="9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106" y="-108"/>
      </p:cViewPr>
      <p:guideLst>
        <p:guide orient="horz" pos="2140"/>
        <p:guide pos="3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E8BE1F-8A50-475E-8368-D2E3F2A43CF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4D976C-1B03-4530-BEA6-D2F48DC37A40}">
      <dgm:prSet phldrT="[Текст]"/>
      <dgm:spPr/>
      <dgm:t>
        <a:bodyPr/>
        <a:lstStyle/>
        <a:p>
          <a:r>
            <a:rPr lang="en-US" b="1" i="0" u="sng" dirty="0" smtClean="0"/>
            <a:t>I. </a:t>
          </a:r>
          <a:r>
            <a:rPr lang="ru-RU" b="1" i="0" u="sng" dirty="0" smtClean="0"/>
            <a:t>Упрощенная</a:t>
          </a:r>
          <a:endParaRPr lang="ru-RU" u="sng" dirty="0"/>
        </a:p>
      </dgm:t>
    </dgm:pt>
    <dgm:pt modelId="{71A4E5BF-D80C-4D8A-A265-C3E94E141BEC}" type="parTrans" cxnId="{CD87669E-20E4-43D7-9B79-6966C5A24C24}">
      <dgm:prSet/>
      <dgm:spPr/>
      <dgm:t>
        <a:bodyPr/>
        <a:lstStyle/>
        <a:p>
          <a:endParaRPr lang="ru-RU"/>
        </a:p>
      </dgm:t>
    </dgm:pt>
    <dgm:pt modelId="{DC9A8388-BCB0-45C8-B002-2D44260AEEFE}" type="sibTrans" cxnId="{CD87669E-20E4-43D7-9B79-6966C5A24C24}">
      <dgm:prSet/>
      <dgm:spPr/>
      <dgm:t>
        <a:bodyPr/>
        <a:lstStyle/>
        <a:p>
          <a:endParaRPr lang="ru-RU"/>
        </a:p>
      </dgm:t>
    </dgm:pt>
    <dgm:pt modelId="{BE0D28EE-C196-4D81-B1D2-9044010578F5}">
      <dgm:prSet phldrT="[Текст]"/>
      <dgm:spPr/>
      <dgm:t>
        <a:bodyPr/>
        <a:lstStyle/>
        <a:p>
          <a:r>
            <a:rPr lang="ru-RU" b="0" i="0" dirty="0" smtClean="0"/>
            <a:t>Оплата штрафов ГИБДД и справочные услуги: получение бухгалтерской отчетности </a:t>
          </a:r>
          <a:r>
            <a:rPr lang="ru-RU" b="0" i="0" dirty="0" err="1" smtClean="0"/>
            <a:t>юрлица</a:t>
          </a:r>
          <a:r>
            <a:rPr lang="ru-RU" b="0" i="0" dirty="0" smtClean="0"/>
            <a:t>, получение копий некоторых документов.</a:t>
          </a:r>
          <a:endParaRPr lang="ru-RU" dirty="0"/>
        </a:p>
      </dgm:t>
    </dgm:pt>
    <dgm:pt modelId="{C36E48A9-D2D2-43B2-B972-AF2A7473CE13}" type="parTrans" cxnId="{F7AA5BA1-863E-4A7F-BD73-03C75AE98EF3}">
      <dgm:prSet/>
      <dgm:spPr/>
      <dgm:t>
        <a:bodyPr/>
        <a:lstStyle/>
        <a:p>
          <a:endParaRPr lang="ru-RU"/>
        </a:p>
      </dgm:t>
    </dgm:pt>
    <dgm:pt modelId="{9A24FC15-B058-47F4-A33D-2267D4F69411}" type="sibTrans" cxnId="{F7AA5BA1-863E-4A7F-BD73-03C75AE98EF3}">
      <dgm:prSet/>
      <dgm:spPr/>
      <dgm:t>
        <a:bodyPr/>
        <a:lstStyle/>
        <a:p>
          <a:endParaRPr lang="ru-RU"/>
        </a:p>
      </dgm:t>
    </dgm:pt>
    <dgm:pt modelId="{A7C9A125-D5B4-44FA-BFF8-6F683BD862A9}">
      <dgm:prSet phldrT="[Текст]"/>
      <dgm:spPr/>
      <dgm:t>
        <a:bodyPr/>
        <a:lstStyle/>
        <a:p>
          <a:r>
            <a:rPr lang="ru-RU" b="0" i="0" dirty="0" smtClean="0"/>
            <a:t>Ввести номер телефона и эл. почту на портале </a:t>
          </a:r>
          <a:r>
            <a:rPr lang="ru-RU" b="0" i="0" dirty="0" err="1" smtClean="0"/>
            <a:t>госуслуг</a:t>
          </a:r>
          <a:endParaRPr lang="ru-RU" dirty="0"/>
        </a:p>
      </dgm:t>
    </dgm:pt>
    <dgm:pt modelId="{0C852BF3-EB10-4C60-AAD7-52A38AE2299C}" type="parTrans" cxnId="{6F808DE1-CE41-46B4-8570-9F0F83AEDE4D}">
      <dgm:prSet/>
      <dgm:spPr/>
      <dgm:t>
        <a:bodyPr/>
        <a:lstStyle/>
        <a:p>
          <a:endParaRPr lang="ru-RU"/>
        </a:p>
      </dgm:t>
    </dgm:pt>
    <dgm:pt modelId="{BBB88DC8-9A30-4E9D-9B8A-40744F49F769}" type="sibTrans" cxnId="{6F808DE1-CE41-46B4-8570-9F0F83AEDE4D}">
      <dgm:prSet/>
      <dgm:spPr/>
      <dgm:t>
        <a:bodyPr/>
        <a:lstStyle/>
        <a:p>
          <a:endParaRPr lang="ru-RU"/>
        </a:p>
      </dgm:t>
    </dgm:pt>
    <dgm:pt modelId="{ED3F85FB-CF08-4D13-94DD-3F175B79EE3F}">
      <dgm:prSet phldrT="[Текст]"/>
      <dgm:spPr/>
      <dgm:t>
        <a:bodyPr/>
        <a:lstStyle/>
        <a:p>
          <a:r>
            <a:rPr lang="en-US" b="1" i="0" u="sng" dirty="0" smtClean="0"/>
            <a:t>II. </a:t>
          </a:r>
          <a:r>
            <a:rPr lang="ru-RU" b="1" i="0" u="sng" dirty="0" smtClean="0"/>
            <a:t>Стандартная</a:t>
          </a:r>
          <a:endParaRPr lang="ru-RU" u="sng" dirty="0"/>
        </a:p>
      </dgm:t>
    </dgm:pt>
    <dgm:pt modelId="{84195466-1642-426F-AC03-EEABBB596497}" type="parTrans" cxnId="{CFACBDC6-627D-4BD9-8853-DB87A7D8261C}">
      <dgm:prSet/>
      <dgm:spPr/>
      <dgm:t>
        <a:bodyPr/>
        <a:lstStyle/>
        <a:p>
          <a:endParaRPr lang="ru-RU"/>
        </a:p>
      </dgm:t>
    </dgm:pt>
    <dgm:pt modelId="{2C2222B7-5250-4E04-B161-91A8923FD573}" type="sibTrans" cxnId="{CFACBDC6-627D-4BD9-8853-DB87A7D8261C}">
      <dgm:prSet/>
      <dgm:spPr/>
      <dgm:t>
        <a:bodyPr/>
        <a:lstStyle/>
        <a:p>
          <a:endParaRPr lang="ru-RU"/>
        </a:p>
      </dgm:t>
    </dgm:pt>
    <dgm:pt modelId="{7EA0FBED-1E72-44BF-9B7D-D0F511CB70ED}">
      <dgm:prSet phldrT="[Текст]"/>
      <dgm:spPr/>
      <dgm:t>
        <a:bodyPr/>
        <a:lstStyle/>
        <a:p>
          <a:r>
            <a:rPr lang="ru-RU" b="0" i="0" dirty="0" smtClean="0"/>
            <a:t>Запись к врачу, получение выписки о состоянии пенсионного счета, проверку налоговой задолженности</a:t>
          </a:r>
          <a:endParaRPr lang="ru-RU" dirty="0"/>
        </a:p>
      </dgm:t>
    </dgm:pt>
    <dgm:pt modelId="{0F25E9A9-E584-42C4-9349-D03690645CFD}" type="parTrans" cxnId="{A2393E0E-56C8-4CF8-97FC-BFDD637809A4}">
      <dgm:prSet/>
      <dgm:spPr/>
      <dgm:t>
        <a:bodyPr/>
        <a:lstStyle/>
        <a:p>
          <a:endParaRPr lang="ru-RU"/>
        </a:p>
      </dgm:t>
    </dgm:pt>
    <dgm:pt modelId="{DC012D76-3B04-4011-A9F5-F6956D0493D3}" type="sibTrans" cxnId="{A2393E0E-56C8-4CF8-97FC-BFDD637809A4}">
      <dgm:prSet/>
      <dgm:spPr/>
      <dgm:t>
        <a:bodyPr/>
        <a:lstStyle/>
        <a:p>
          <a:endParaRPr lang="ru-RU"/>
        </a:p>
      </dgm:t>
    </dgm:pt>
    <dgm:pt modelId="{1FB3C349-9DB5-4763-9B76-49309D674E5F}">
      <dgm:prSet phldrT="[Текст]"/>
      <dgm:spPr/>
      <dgm:t>
        <a:bodyPr/>
        <a:lstStyle/>
        <a:p>
          <a:r>
            <a:rPr lang="ru-RU" b="0" i="0" dirty="0" smtClean="0"/>
            <a:t>По номеру СНИЛС на портале </a:t>
          </a:r>
          <a:r>
            <a:rPr lang="ru-RU" b="0" i="0" dirty="0" err="1" smtClean="0"/>
            <a:t>госуслуг</a:t>
          </a:r>
          <a:endParaRPr lang="ru-RU" dirty="0"/>
        </a:p>
      </dgm:t>
    </dgm:pt>
    <dgm:pt modelId="{46DDB980-2CBD-4BCB-9B39-684CA53C7B79}" type="parTrans" cxnId="{C19DE244-68B7-42E9-B31D-77760968EEF1}">
      <dgm:prSet/>
      <dgm:spPr/>
      <dgm:t>
        <a:bodyPr/>
        <a:lstStyle/>
        <a:p>
          <a:endParaRPr lang="ru-RU"/>
        </a:p>
      </dgm:t>
    </dgm:pt>
    <dgm:pt modelId="{7177EF9D-2C07-41C8-BA1E-4999F210D6C3}" type="sibTrans" cxnId="{C19DE244-68B7-42E9-B31D-77760968EEF1}">
      <dgm:prSet/>
      <dgm:spPr/>
      <dgm:t>
        <a:bodyPr/>
        <a:lstStyle/>
        <a:p>
          <a:endParaRPr lang="ru-RU"/>
        </a:p>
      </dgm:t>
    </dgm:pt>
    <dgm:pt modelId="{8F5D7833-D7BB-4820-A81E-B5CD3EFB0CE0}">
      <dgm:prSet phldrT="[Текст]"/>
      <dgm:spPr/>
      <dgm:t>
        <a:bodyPr/>
        <a:lstStyle/>
        <a:p>
          <a:r>
            <a:rPr lang="en-US" b="1" i="0" u="sng" dirty="0" smtClean="0"/>
            <a:t>III. </a:t>
          </a:r>
          <a:r>
            <a:rPr lang="ru-RU" b="1" i="0" u="sng" dirty="0" smtClean="0"/>
            <a:t>Подтвержденная</a:t>
          </a:r>
          <a:endParaRPr lang="ru-RU" u="sng" dirty="0"/>
        </a:p>
      </dgm:t>
    </dgm:pt>
    <dgm:pt modelId="{48983331-5502-4107-8ABD-C64901B7DDF1}" type="parTrans" cxnId="{422C61A6-37F4-485B-8870-FA20F6AB7805}">
      <dgm:prSet/>
      <dgm:spPr/>
      <dgm:t>
        <a:bodyPr/>
        <a:lstStyle/>
        <a:p>
          <a:endParaRPr lang="ru-RU"/>
        </a:p>
      </dgm:t>
    </dgm:pt>
    <dgm:pt modelId="{ABBAC971-C7A8-4EAC-BE98-1A0BBF17BF45}" type="sibTrans" cxnId="{422C61A6-37F4-485B-8870-FA20F6AB7805}">
      <dgm:prSet/>
      <dgm:spPr/>
      <dgm:t>
        <a:bodyPr/>
        <a:lstStyle/>
        <a:p>
          <a:endParaRPr lang="ru-RU"/>
        </a:p>
      </dgm:t>
    </dgm:pt>
    <dgm:pt modelId="{1F63B765-C0D9-4AEA-A4A1-AFCA8B68C3A1}">
      <dgm:prSet phldrT="[Текст]"/>
      <dgm:spPr/>
      <dgm:t>
        <a:bodyPr/>
        <a:lstStyle/>
        <a:p>
          <a:r>
            <a:rPr lang="ru-RU" b="0" i="0" dirty="0" smtClean="0"/>
            <a:t>Все </a:t>
          </a:r>
          <a:r>
            <a:rPr lang="ru-RU" b="0" i="0" dirty="0" err="1" smtClean="0"/>
            <a:t>госуслуги</a:t>
          </a:r>
          <a:r>
            <a:rPr lang="ru-RU" b="0" i="0" dirty="0" smtClean="0"/>
            <a:t>: загранпаспорт, регистрация автомобиля, замена водительского удостоверения, регистрация по месту жительства</a:t>
          </a:r>
          <a:endParaRPr lang="ru-RU" dirty="0"/>
        </a:p>
      </dgm:t>
    </dgm:pt>
    <dgm:pt modelId="{6600C247-5529-4402-9EA4-ADFA3746EDE1}" type="parTrans" cxnId="{BCA96D88-4B64-4E32-863F-2A3AD671015A}">
      <dgm:prSet/>
      <dgm:spPr/>
      <dgm:t>
        <a:bodyPr/>
        <a:lstStyle/>
        <a:p>
          <a:endParaRPr lang="ru-RU"/>
        </a:p>
      </dgm:t>
    </dgm:pt>
    <dgm:pt modelId="{14699F3F-240E-4580-B1C4-E373F9F8A4B1}" type="sibTrans" cxnId="{BCA96D88-4B64-4E32-863F-2A3AD671015A}">
      <dgm:prSet/>
      <dgm:spPr/>
      <dgm:t>
        <a:bodyPr/>
        <a:lstStyle/>
        <a:p>
          <a:endParaRPr lang="ru-RU"/>
        </a:p>
      </dgm:t>
    </dgm:pt>
    <dgm:pt modelId="{68B33C10-7639-4A6A-8BD7-2BBE00183C44}">
      <dgm:prSet phldrT="[Текст]"/>
      <dgm:spPr/>
      <dgm:t>
        <a:bodyPr/>
        <a:lstStyle/>
        <a:p>
          <a:r>
            <a:rPr lang="ru-RU" b="0" i="0" dirty="0" smtClean="0"/>
            <a:t>Подтвердить личность</a:t>
          </a:r>
          <a:endParaRPr lang="ru-RU" dirty="0"/>
        </a:p>
      </dgm:t>
    </dgm:pt>
    <dgm:pt modelId="{914C9A56-41AB-49D1-99E4-2F6A2190F84F}" type="parTrans" cxnId="{BBBC03A8-C287-4793-B368-FFDED216E7F6}">
      <dgm:prSet/>
      <dgm:spPr/>
      <dgm:t>
        <a:bodyPr/>
        <a:lstStyle/>
        <a:p>
          <a:endParaRPr lang="ru-RU"/>
        </a:p>
      </dgm:t>
    </dgm:pt>
    <dgm:pt modelId="{953382B0-C2A5-4951-984A-24337AE3580E}" type="sibTrans" cxnId="{BBBC03A8-C287-4793-B368-FFDED216E7F6}">
      <dgm:prSet/>
      <dgm:spPr/>
      <dgm:t>
        <a:bodyPr/>
        <a:lstStyle/>
        <a:p>
          <a:endParaRPr lang="ru-RU"/>
        </a:p>
      </dgm:t>
    </dgm:pt>
    <dgm:pt modelId="{B30DBDC2-4B6A-4D61-A620-A1F001664274}" type="pres">
      <dgm:prSet presAssocID="{45E8BE1F-8A50-475E-8368-D2E3F2A43CF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E306B8-6296-4B51-97AA-48B450704AD5}" type="pres">
      <dgm:prSet presAssocID="{634D976C-1B03-4530-BEA6-D2F48DC37A4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B8A0A-0D3B-4EDB-A963-DADE6F97ABFC}" type="pres">
      <dgm:prSet presAssocID="{DC9A8388-BCB0-45C8-B002-2D44260AEEFE}" presName="sibTrans" presStyleCnt="0"/>
      <dgm:spPr/>
    </dgm:pt>
    <dgm:pt modelId="{C14F0D14-C17D-4079-BF42-D627AC202F9D}" type="pres">
      <dgm:prSet presAssocID="{ED3F85FB-CF08-4D13-94DD-3F175B79EE3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92881-43B1-44A0-BAE1-FA1DE3CC7A62}" type="pres">
      <dgm:prSet presAssocID="{2C2222B7-5250-4E04-B161-91A8923FD573}" presName="sibTrans" presStyleCnt="0"/>
      <dgm:spPr/>
    </dgm:pt>
    <dgm:pt modelId="{9423C934-5422-4FEC-9E51-9D02D7CD3EAB}" type="pres">
      <dgm:prSet presAssocID="{8F5D7833-D7BB-4820-A81E-B5CD3EFB0CE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463F53-AF61-4A3A-B969-E534BB92EB53}" type="presOf" srcId="{1FB3C349-9DB5-4763-9B76-49309D674E5F}" destId="{C14F0D14-C17D-4079-BF42-D627AC202F9D}" srcOrd="0" destOrd="2" presId="urn:microsoft.com/office/officeart/2005/8/layout/hList6"/>
    <dgm:cxn modelId="{2BE77CBB-88A1-4B0D-AC40-1677CFCF5E1D}" type="presOf" srcId="{8F5D7833-D7BB-4820-A81E-B5CD3EFB0CE0}" destId="{9423C934-5422-4FEC-9E51-9D02D7CD3EAB}" srcOrd="0" destOrd="0" presId="urn:microsoft.com/office/officeart/2005/8/layout/hList6"/>
    <dgm:cxn modelId="{A76FABA4-4D6D-4B19-823F-296AA6ECE46F}" type="presOf" srcId="{634D976C-1B03-4530-BEA6-D2F48DC37A40}" destId="{81E306B8-6296-4B51-97AA-48B450704AD5}" srcOrd="0" destOrd="0" presId="urn:microsoft.com/office/officeart/2005/8/layout/hList6"/>
    <dgm:cxn modelId="{422C61A6-37F4-485B-8870-FA20F6AB7805}" srcId="{45E8BE1F-8A50-475E-8368-D2E3F2A43CF8}" destId="{8F5D7833-D7BB-4820-A81E-B5CD3EFB0CE0}" srcOrd="2" destOrd="0" parTransId="{48983331-5502-4107-8ABD-C64901B7DDF1}" sibTransId="{ABBAC971-C7A8-4EAC-BE98-1A0BBF17BF45}"/>
    <dgm:cxn modelId="{CFACBDC6-627D-4BD9-8853-DB87A7D8261C}" srcId="{45E8BE1F-8A50-475E-8368-D2E3F2A43CF8}" destId="{ED3F85FB-CF08-4D13-94DD-3F175B79EE3F}" srcOrd="1" destOrd="0" parTransId="{84195466-1642-426F-AC03-EEABBB596497}" sibTransId="{2C2222B7-5250-4E04-B161-91A8923FD573}"/>
    <dgm:cxn modelId="{CD87669E-20E4-43D7-9B79-6966C5A24C24}" srcId="{45E8BE1F-8A50-475E-8368-D2E3F2A43CF8}" destId="{634D976C-1B03-4530-BEA6-D2F48DC37A40}" srcOrd="0" destOrd="0" parTransId="{71A4E5BF-D80C-4D8A-A265-C3E94E141BEC}" sibTransId="{DC9A8388-BCB0-45C8-B002-2D44260AEEFE}"/>
    <dgm:cxn modelId="{F7AA5BA1-863E-4A7F-BD73-03C75AE98EF3}" srcId="{634D976C-1B03-4530-BEA6-D2F48DC37A40}" destId="{BE0D28EE-C196-4D81-B1D2-9044010578F5}" srcOrd="0" destOrd="0" parTransId="{C36E48A9-D2D2-43B2-B972-AF2A7473CE13}" sibTransId="{9A24FC15-B058-47F4-A33D-2267D4F69411}"/>
    <dgm:cxn modelId="{72D09CED-86FA-49E9-9DB0-8C34550750AC}" type="presOf" srcId="{45E8BE1F-8A50-475E-8368-D2E3F2A43CF8}" destId="{B30DBDC2-4B6A-4D61-A620-A1F001664274}" srcOrd="0" destOrd="0" presId="urn:microsoft.com/office/officeart/2005/8/layout/hList6"/>
    <dgm:cxn modelId="{BBBC03A8-C287-4793-B368-FFDED216E7F6}" srcId="{8F5D7833-D7BB-4820-A81E-B5CD3EFB0CE0}" destId="{68B33C10-7639-4A6A-8BD7-2BBE00183C44}" srcOrd="1" destOrd="0" parTransId="{914C9A56-41AB-49D1-99E4-2F6A2190F84F}" sibTransId="{953382B0-C2A5-4951-984A-24337AE3580E}"/>
    <dgm:cxn modelId="{2115ABCA-0F81-4D71-A708-F2468D317EDC}" type="presOf" srcId="{BE0D28EE-C196-4D81-B1D2-9044010578F5}" destId="{81E306B8-6296-4B51-97AA-48B450704AD5}" srcOrd="0" destOrd="1" presId="urn:microsoft.com/office/officeart/2005/8/layout/hList6"/>
    <dgm:cxn modelId="{A2393E0E-56C8-4CF8-97FC-BFDD637809A4}" srcId="{ED3F85FB-CF08-4D13-94DD-3F175B79EE3F}" destId="{7EA0FBED-1E72-44BF-9B7D-D0F511CB70ED}" srcOrd="0" destOrd="0" parTransId="{0F25E9A9-E584-42C4-9349-D03690645CFD}" sibTransId="{DC012D76-3B04-4011-A9F5-F6956D0493D3}"/>
    <dgm:cxn modelId="{C240BA94-55CF-41E7-A462-5D731B5B013A}" type="presOf" srcId="{7EA0FBED-1E72-44BF-9B7D-D0F511CB70ED}" destId="{C14F0D14-C17D-4079-BF42-D627AC202F9D}" srcOrd="0" destOrd="1" presId="urn:microsoft.com/office/officeart/2005/8/layout/hList6"/>
    <dgm:cxn modelId="{4F2CBC01-A82F-4990-BB99-B73EB3940485}" type="presOf" srcId="{ED3F85FB-CF08-4D13-94DD-3F175B79EE3F}" destId="{C14F0D14-C17D-4079-BF42-D627AC202F9D}" srcOrd="0" destOrd="0" presId="urn:microsoft.com/office/officeart/2005/8/layout/hList6"/>
    <dgm:cxn modelId="{8B648F7D-312B-40D1-A178-BAEF45C6D7C5}" type="presOf" srcId="{A7C9A125-D5B4-44FA-BFF8-6F683BD862A9}" destId="{81E306B8-6296-4B51-97AA-48B450704AD5}" srcOrd="0" destOrd="2" presId="urn:microsoft.com/office/officeart/2005/8/layout/hList6"/>
    <dgm:cxn modelId="{C19DE244-68B7-42E9-B31D-77760968EEF1}" srcId="{ED3F85FB-CF08-4D13-94DD-3F175B79EE3F}" destId="{1FB3C349-9DB5-4763-9B76-49309D674E5F}" srcOrd="1" destOrd="0" parTransId="{46DDB980-2CBD-4BCB-9B39-684CA53C7B79}" sibTransId="{7177EF9D-2C07-41C8-BA1E-4999F210D6C3}"/>
    <dgm:cxn modelId="{BCA96D88-4B64-4E32-863F-2A3AD671015A}" srcId="{8F5D7833-D7BB-4820-A81E-B5CD3EFB0CE0}" destId="{1F63B765-C0D9-4AEA-A4A1-AFCA8B68C3A1}" srcOrd="0" destOrd="0" parTransId="{6600C247-5529-4402-9EA4-ADFA3746EDE1}" sibTransId="{14699F3F-240E-4580-B1C4-E373F9F8A4B1}"/>
    <dgm:cxn modelId="{6F808DE1-CE41-46B4-8570-9F0F83AEDE4D}" srcId="{634D976C-1B03-4530-BEA6-D2F48DC37A40}" destId="{A7C9A125-D5B4-44FA-BFF8-6F683BD862A9}" srcOrd="1" destOrd="0" parTransId="{0C852BF3-EB10-4C60-AAD7-52A38AE2299C}" sibTransId="{BBB88DC8-9A30-4E9D-9B8A-40744F49F769}"/>
    <dgm:cxn modelId="{B8267E42-6AAD-486E-8640-FFB29C69FFB6}" type="presOf" srcId="{68B33C10-7639-4A6A-8BD7-2BBE00183C44}" destId="{9423C934-5422-4FEC-9E51-9D02D7CD3EAB}" srcOrd="0" destOrd="2" presId="urn:microsoft.com/office/officeart/2005/8/layout/hList6"/>
    <dgm:cxn modelId="{F223B32E-A2C5-495C-BB82-2B19D30A56F3}" type="presOf" srcId="{1F63B765-C0D9-4AEA-A4A1-AFCA8B68C3A1}" destId="{9423C934-5422-4FEC-9E51-9D02D7CD3EAB}" srcOrd="0" destOrd="1" presId="urn:microsoft.com/office/officeart/2005/8/layout/hList6"/>
    <dgm:cxn modelId="{BE4E8DAB-60AC-4FA9-AFC1-0554697A5047}" type="presParOf" srcId="{B30DBDC2-4B6A-4D61-A620-A1F001664274}" destId="{81E306B8-6296-4B51-97AA-48B450704AD5}" srcOrd="0" destOrd="0" presId="urn:microsoft.com/office/officeart/2005/8/layout/hList6"/>
    <dgm:cxn modelId="{BFF8B38B-4DD1-4E94-9FD8-37BE5F2F3B60}" type="presParOf" srcId="{B30DBDC2-4B6A-4D61-A620-A1F001664274}" destId="{718B8A0A-0D3B-4EDB-A963-DADE6F97ABFC}" srcOrd="1" destOrd="0" presId="urn:microsoft.com/office/officeart/2005/8/layout/hList6"/>
    <dgm:cxn modelId="{CE5D49C8-1584-4ABC-BEBD-12FD63F1943E}" type="presParOf" srcId="{B30DBDC2-4B6A-4D61-A620-A1F001664274}" destId="{C14F0D14-C17D-4079-BF42-D627AC202F9D}" srcOrd="2" destOrd="0" presId="urn:microsoft.com/office/officeart/2005/8/layout/hList6"/>
    <dgm:cxn modelId="{A6C4D8C2-8CDC-4A7E-80D1-8B8AA418465E}" type="presParOf" srcId="{B30DBDC2-4B6A-4D61-A620-A1F001664274}" destId="{A0192881-43B1-44A0-BAE1-FA1DE3CC7A62}" srcOrd="3" destOrd="0" presId="urn:microsoft.com/office/officeart/2005/8/layout/hList6"/>
    <dgm:cxn modelId="{C239DF76-5241-41C2-A34C-7652239D5040}" type="presParOf" srcId="{B30DBDC2-4B6A-4D61-A620-A1F001664274}" destId="{9423C934-5422-4FEC-9E51-9D02D7CD3EAB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E306B8-6296-4B51-97AA-48B450704AD5}">
      <dsp:nvSpPr>
        <dsp:cNvPr id="0" name=""/>
        <dsp:cNvSpPr/>
      </dsp:nvSpPr>
      <dsp:spPr>
        <a:xfrm rot="16200000">
          <a:off x="-469940" y="471030"/>
          <a:ext cx="3775968" cy="283390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047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i="0" u="sng" kern="1200" dirty="0" smtClean="0"/>
            <a:t>I. </a:t>
          </a:r>
          <a:r>
            <a:rPr lang="ru-RU" sz="1900" b="1" i="0" u="sng" kern="1200" dirty="0" smtClean="0"/>
            <a:t>Упрощенная</a:t>
          </a:r>
          <a:endParaRPr lang="ru-RU" sz="1900" u="sng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i="0" kern="1200" dirty="0" smtClean="0"/>
            <a:t>Оплата штрафов ГИБДД и справочные услуги: получение бухгалтерской отчетности </a:t>
          </a:r>
          <a:r>
            <a:rPr lang="ru-RU" sz="1500" b="0" i="0" kern="1200" dirty="0" err="1" smtClean="0"/>
            <a:t>юрлица</a:t>
          </a:r>
          <a:r>
            <a:rPr lang="ru-RU" sz="1500" b="0" i="0" kern="1200" dirty="0" smtClean="0"/>
            <a:t>, получение копий некоторых документов.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i="0" kern="1200" dirty="0" smtClean="0"/>
            <a:t>Ввести номер телефона и эл. почту на портале </a:t>
          </a:r>
          <a:r>
            <a:rPr lang="ru-RU" sz="1500" b="0" i="0" kern="1200" dirty="0" err="1" smtClean="0"/>
            <a:t>госуслуг</a:t>
          </a:r>
          <a:endParaRPr lang="ru-RU" sz="1500" kern="1200" dirty="0"/>
        </a:p>
      </dsp:txBody>
      <dsp:txXfrm rot="5400000">
        <a:off x="1091" y="755193"/>
        <a:ext cx="2833907" cy="2265580"/>
      </dsp:txXfrm>
    </dsp:sp>
    <dsp:sp modelId="{C14F0D14-C17D-4079-BF42-D627AC202F9D}">
      <dsp:nvSpPr>
        <dsp:cNvPr id="0" name=""/>
        <dsp:cNvSpPr/>
      </dsp:nvSpPr>
      <dsp:spPr>
        <a:xfrm rot="16200000">
          <a:off x="2576511" y="471030"/>
          <a:ext cx="3775968" cy="283390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047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i="0" u="sng" kern="1200" dirty="0" smtClean="0"/>
            <a:t>II. </a:t>
          </a:r>
          <a:r>
            <a:rPr lang="ru-RU" sz="1900" b="1" i="0" u="sng" kern="1200" dirty="0" smtClean="0"/>
            <a:t>Стандартная</a:t>
          </a:r>
          <a:endParaRPr lang="ru-RU" sz="1900" u="sng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i="0" kern="1200" dirty="0" smtClean="0"/>
            <a:t>Запись к врачу, получение выписки о состоянии пенсионного счета, проверку налоговой задолженности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i="0" kern="1200" dirty="0" smtClean="0"/>
            <a:t>По номеру СНИЛС на портале </a:t>
          </a:r>
          <a:r>
            <a:rPr lang="ru-RU" sz="1500" b="0" i="0" kern="1200" dirty="0" err="1" smtClean="0"/>
            <a:t>госуслуг</a:t>
          </a:r>
          <a:endParaRPr lang="ru-RU" sz="1500" kern="1200" dirty="0"/>
        </a:p>
      </dsp:txBody>
      <dsp:txXfrm rot="5400000">
        <a:off x="3047542" y="755193"/>
        <a:ext cx="2833907" cy="2265580"/>
      </dsp:txXfrm>
    </dsp:sp>
    <dsp:sp modelId="{9423C934-5422-4FEC-9E51-9D02D7CD3EAB}">
      <dsp:nvSpPr>
        <dsp:cNvPr id="0" name=""/>
        <dsp:cNvSpPr/>
      </dsp:nvSpPr>
      <dsp:spPr>
        <a:xfrm rot="16200000">
          <a:off x="5622962" y="471030"/>
          <a:ext cx="3775968" cy="2833907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1047" bIns="0" numCol="1" spcCol="1270" anchor="t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i="0" u="sng" kern="1200" dirty="0" smtClean="0"/>
            <a:t>III. </a:t>
          </a:r>
          <a:r>
            <a:rPr lang="ru-RU" sz="1900" b="1" i="0" u="sng" kern="1200" dirty="0" smtClean="0"/>
            <a:t>Подтвержденная</a:t>
          </a:r>
          <a:endParaRPr lang="ru-RU" sz="1900" u="sng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i="0" kern="1200" dirty="0" smtClean="0"/>
            <a:t>Все </a:t>
          </a:r>
          <a:r>
            <a:rPr lang="ru-RU" sz="1500" b="0" i="0" kern="1200" dirty="0" err="1" smtClean="0"/>
            <a:t>госуслуги</a:t>
          </a:r>
          <a:r>
            <a:rPr lang="ru-RU" sz="1500" b="0" i="0" kern="1200" dirty="0" smtClean="0"/>
            <a:t>: загранпаспорт, регистрация автомобиля, замена водительского удостоверения, регистрация по месту жительства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0" i="0" kern="1200" dirty="0" smtClean="0"/>
            <a:t>Подтвердить личность</a:t>
          </a:r>
          <a:endParaRPr lang="ru-RU" sz="1500" kern="1200" dirty="0"/>
        </a:p>
      </dsp:txBody>
      <dsp:txXfrm rot="5400000">
        <a:off x="6093993" y="755193"/>
        <a:ext cx="2833907" cy="2265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98685" cy="339566"/>
          </a:xfrm>
          <a:prstGeom prst="rect">
            <a:avLst/>
          </a:prstGeom>
        </p:spPr>
        <p:txBody>
          <a:bodyPr vert="horz" lIns="91376" tIns="45688" rIns="91376" bIns="45688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16843" y="1"/>
            <a:ext cx="4300270" cy="339566"/>
          </a:xfrm>
          <a:prstGeom prst="rect">
            <a:avLst/>
          </a:prstGeom>
        </p:spPr>
        <p:txBody>
          <a:bodyPr vert="horz" lIns="91376" tIns="45688" rIns="91376" bIns="45688" rtlCol="0"/>
          <a:lstStyle>
            <a:lvl1pPr algn="r">
              <a:defRPr sz="1200"/>
            </a:lvl1pPr>
          </a:lstStyle>
          <a:p>
            <a:pPr>
              <a:defRPr/>
            </a:pPr>
            <a:fld id="{56E18345-A14A-4FF2-9B0D-45908302DDDA}" type="datetimeFigureOut">
              <a:rPr lang="ru-RU"/>
              <a:pPr>
                <a:defRPr/>
              </a:pPr>
              <a:t>20.01.2017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3348"/>
            <a:ext cx="4298685" cy="339566"/>
          </a:xfrm>
          <a:prstGeom prst="rect">
            <a:avLst/>
          </a:prstGeom>
        </p:spPr>
        <p:txBody>
          <a:bodyPr vert="horz" lIns="91376" tIns="45688" rIns="91376" bIns="4568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16843" y="6453348"/>
            <a:ext cx="4300270" cy="339566"/>
          </a:xfrm>
          <a:prstGeom prst="rect">
            <a:avLst/>
          </a:prstGeom>
        </p:spPr>
        <p:txBody>
          <a:bodyPr vert="horz" lIns="91376" tIns="45688" rIns="91376" bIns="45688" rtlCol="0" anchor="b"/>
          <a:lstStyle>
            <a:lvl1pPr algn="r">
              <a:defRPr sz="1200"/>
            </a:lvl1pPr>
          </a:lstStyle>
          <a:p>
            <a:pPr>
              <a:defRPr/>
            </a:pPr>
            <a:fld id="{7DF460FB-2845-470C-A3D8-42A9B91E6A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20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297099" cy="33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0016" y="1"/>
            <a:ext cx="4297098" cy="33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0725" y="509588"/>
            <a:ext cx="339725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981" y="3227467"/>
            <a:ext cx="7932739" cy="3057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6" rIns="91372" bIns="456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4934"/>
            <a:ext cx="4297099" cy="33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6" rIns="91372" bIns="4568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0016" y="6454934"/>
            <a:ext cx="4297098" cy="337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2" tIns="45686" rIns="91372" bIns="4568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E18C921-5698-49C0-AD78-568C914E1A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60950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65ACC-44E5-4799-94CC-5B0403696FD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E43FD-BA38-467A-A321-2C3BE8EEDDF8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EA6945-80D0-4956-8640-0C8C0F7DBC4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26CF1-B6C9-48F3-AE6F-6EFC80946B2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E54FF-6886-4865-B7EF-EA3397497B1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0E1979-59D0-4817-A027-469B0A0EB27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046AC1-DF23-46EB-8F8F-79D26425C91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6E99CF-88C6-4F7E-A4FF-D6664C7CBC8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045B6-BF3C-49B4-BB4A-7E141D10831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2D8E07-68BC-43F5-90F9-5CE2FC5BA70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pPr>
              <a:defRPr/>
            </a:pPr>
            <a:fld id="{EA05FBE2-BB77-4BF0-B78F-8C777B74EB2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7FA2D766-4401-450E-B41F-3CBD890B3D2E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364502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www.gosuslugi.ru</a:t>
            </a:r>
            <a:endParaRPr lang="ru-RU" sz="3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28596" y="2129436"/>
            <a:ext cx="8215370" cy="1587596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Регистрация учетной записи гражданина на Едином портале государственных и муниципальных услуг</a:t>
            </a:r>
            <a:endParaRPr lang="en-US" sz="32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93413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10714" y="2852936"/>
            <a:ext cx="41767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www.gosuslugi.ru</a:t>
            </a:r>
            <a:endParaRPr lang="ru-RU" sz="4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941389"/>
            <a:ext cx="2999779" cy="299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931430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01642" y="1052736"/>
            <a:ext cx="873485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Пользователи портала </a:t>
            </a:r>
            <a:r>
              <a:rPr lang="ru-RU" sz="20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госуслуг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работают под одной из трех учетных записей: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упрощенная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стандартная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подтвержденная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Чем больше данных вы сохраняете на портале, тем более высокий статус получаете. От этого зависит количество услуг, которые будут вам доступны в электронном виде: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423007807"/>
              </p:ext>
            </p:extLst>
          </p:nvPr>
        </p:nvGraphicFramePr>
        <p:xfrm>
          <a:off x="107505" y="2852936"/>
          <a:ext cx="8928990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Рисунок 8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03580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979" y="1196752"/>
            <a:ext cx="562816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Свидетельство СНИЛС 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это зеленая карточка, которую выдает Пенсионный фонд. По номеру этой карты работодатель платит за </a:t>
            </a:r>
            <a:r>
              <a:rPr lang="ru-RU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Вас 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пенсионные отчисления. Если </a:t>
            </a:r>
            <a:r>
              <a:rPr lang="ru-RU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 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работаете, скорее всего, СНИЛС у </a:t>
            </a:r>
            <a:r>
              <a:rPr lang="ru-RU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Вас 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уже есть. Если нет, уточните у работодателя, как его получить: возможно, он выдаст СНИЛС сам, а может, отправит в Пенсионный фонд</a:t>
            </a:r>
            <a:r>
              <a:rPr lang="ru-RU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980" y="1340768"/>
            <a:ext cx="3037167" cy="206159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39979" y="3735030"/>
            <a:ext cx="890402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Паспорт и СНИЛС 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— основные документы на портале </a:t>
            </a:r>
            <a:r>
              <a:rPr lang="ru-RU" sz="20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госуслуг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Но, 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чем больше данных </a:t>
            </a:r>
            <a:r>
              <a:rPr lang="ru-RU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 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добавите, тем больше услуг сможете получить. Поэтому советуем добавить ИНН, номер автомобиля и водительского удостоверения. По ИНН вы сможете оплачивать налоговую задолженность, а по данным машины и водительского удостоверения — штрафы ГИБДД.</a:t>
            </a:r>
          </a:p>
          <a:p>
            <a:pPr algn="just"/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 </a:t>
            </a:r>
            <a:r>
              <a:rPr lang="ru-RU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уже получали ИНН в налоговой, но под рукой у вас его нет, нажмите ссылку «Узнай свой ИНН», и система покажет номер. Если не получали, обратитесь в </a:t>
            </a:r>
            <a:r>
              <a:rPr lang="ru-RU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налоговую инспекцию.</a:t>
            </a:r>
            <a:endParaRPr lang="ru-RU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3001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0714" y="1062885"/>
            <a:ext cx="8165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3366"/>
                </a:solidFill>
              </a:rPr>
              <a:t>Этап 1. </a:t>
            </a:r>
            <a:r>
              <a:rPr lang="ru-RU" sz="2400" dirty="0"/>
              <a:t> </a:t>
            </a:r>
            <a:r>
              <a:rPr lang="ru-RU" sz="2400" dirty="0">
                <a:solidFill>
                  <a:srgbClr val="003366"/>
                </a:solidFill>
              </a:rPr>
              <a:t>Регистрация </a:t>
            </a:r>
            <a:r>
              <a:rPr lang="ru-RU" sz="2400" dirty="0">
                <a:solidFill>
                  <a:srgbClr val="C00000"/>
                </a:solidFill>
              </a:rPr>
              <a:t>Упрощенной учетной записи</a:t>
            </a:r>
            <a:r>
              <a:rPr lang="ru-RU" sz="2400" dirty="0">
                <a:solidFill>
                  <a:srgbClr val="003366"/>
                </a:solidFill>
              </a:rPr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0714" y="1484784"/>
            <a:ext cx="82377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3366"/>
                </a:solidFill>
              </a:rPr>
              <a:t>Нажмите кнопку «</a:t>
            </a:r>
            <a:r>
              <a:rPr lang="ru-RU" sz="2400" i="1" dirty="0">
                <a:solidFill>
                  <a:srgbClr val="C00000"/>
                </a:solidFill>
              </a:rPr>
              <a:t>Зарегистрироваться</a:t>
            </a:r>
            <a:r>
              <a:rPr lang="ru-RU" sz="2400" dirty="0">
                <a:solidFill>
                  <a:srgbClr val="003366"/>
                </a:solidFill>
              </a:rPr>
              <a:t>» на главной странице портала. В регистрационной форме укажите имя, фамилию, номер мобильного телефона или адрес электронной почты.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863" y="3196406"/>
            <a:ext cx="2828925" cy="288607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778" y="2780927"/>
            <a:ext cx="2577731" cy="3717032"/>
          </a:xfrm>
          <a:prstGeom prst="rect">
            <a:avLst/>
          </a:prstGeom>
        </p:spPr>
      </p:pic>
      <p:sp>
        <p:nvSpPr>
          <p:cNvPr id="12" name="Овал 11"/>
          <p:cNvSpPr/>
          <p:nvPr/>
        </p:nvSpPr>
        <p:spPr>
          <a:xfrm>
            <a:off x="1123673" y="5301208"/>
            <a:ext cx="2935304" cy="41376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860032" y="4030597"/>
            <a:ext cx="2016225" cy="31781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860031" y="4369750"/>
            <a:ext cx="2016225" cy="31781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860031" y="4797152"/>
            <a:ext cx="2016225" cy="31781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860032" y="5229200"/>
            <a:ext cx="2016225" cy="31781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860032" y="6063516"/>
            <a:ext cx="2016225" cy="31781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92310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1520" y="1305342"/>
            <a:ext cx="52565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3366"/>
                </a:solidFill>
              </a:rPr>
              <a:t>После подтверждения ввода данных, на указанный электронный адрес придет ссылка для перехода к созданию пароля. Если в качестве контакта вы указали номер мобильного телефона, вам будет направлен код подтверждения, который нужно ввести перед созданием пароля</a:t>
            </a:r>
            <a:r>
              <a:rPr lang="ru-RU" sz="2400" dirty="0" smtClean="0">
                <a:solidFill>
                  <a:srgbClr val="003366"/>
                </a:solidFill>
              </a:rPr>
              <a:t>.</a:t>
            </a:r>
            <a:endParaRPr lang="ru-RU" sz="2400" dirty="0">
              <a:solidFill>
                <a:srgbClr val="003366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1801" y="4835818"/>
            <a:ext cx="86903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3366"/>
                </a:solidFill>
              </a:rPr>
              <a:t>В качестве логина для входа на портал «</a:t>
            </a:r>
            <a:r>
              <a:rPr lang="ru-RU" sz="2400" dirty="0" err="1">
                <a:solidFill>
                  <a:srgbClr val="003366"/>
                </a:solidFill>
              </a:rPr>
              <a:t>Госуслуги</a:t>
            </a:r>
            <a:r>
              <a:rPr lang="ru-RU" sz="2400" dirty="0">
                <a:solidFill>
                  <a:srgbClr val="003366"/>
                </a:solidFill>
              </a:rPr>
              <a:t>» используется номер мобильного телефона или адрес электронной почты. После того, как вы укажете в профиле данные личных документов, можно будет </a:t>
            </a:r>
            <a:r>
              <a:rPr lang="ru-RU" sz="2400" dirty="0" smtClean="0">
                <a:solidFill>
                  <a:srgbClr val="003366"/>
                </a:solidFill>
              </a:rPr>
              <a:t>также выбрать</a:t>
            </a:r>
            <a:r>
              <a:rPr lang="ru-RU" sz="2400" dirty="0">
                <a:solidFill>
                  <a:srgbClr val="003366"/>
                </a:solidFill>
              </a:rPr>
              <a:t> вход по СНИЛС.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305342"/>
            <a:ext cx="2668921" cy="3533743"/>
          </a:xfrm>
          <a:prstGeom prst="rect">
            <a:avLst/>
          </a:prstGeom>
        </p:spPr>
      </p:pic>
      <p:sp>
        <p:nvSpPr>
          <p:cNvPr id="16" name="Овал 15"/>
          <p:cNvSpPr/>
          <p:nvPr/>
        </p:nvSpPr>
        <p:spPr>
          <a:xfrm>
            <a:off x="5724128" y="3212976"/>
            <a:ext cx="2559798" cy="56874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87521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20840"/>
            <a:ext cx="85689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3366"/>
                </a:solidFill>
              </a:rPr>
              <a:t>При </a:t>
            </a:r>
            <a:r>
              <a:rPr lang="ru-RU" sz="2400" dirty="0" smtClean="0">
                <a:solidFill>
                  <a:srgbClr val="C00000"/>
                </a:solidFill>
              </a:rPr>
              <a:t>упрощенной </a:t>
            </a:r>
            <a:r>
              <a:rPr lang="ru-RU" sz="2400" dirty="0">
                <a:solidFill>
                  <a:srgbClr val="C00000"/>
                </a:solidFill>
              </a:rPr>
              <a:t>учетной </a:t>
            </a:r>
            <a:r>
              <a:rPr lang="ru-RU" sz="2400" dirty="0">
                <a:solidFill>
                  <a:srgbClr val="003366"/>
                </a:solidFill>
              </a:rPr>
              <a:t>записи </a:t>
            </a:r>
            <a:r>
              <a:rPr lang="ru-RU" sz="2400" dirty="0" smtClean="0">
                <a:solidFill>
                  <a:srgbClr val="003366"/>
                </a:solidFill>
              </a:rPr>
              <a:t>можно </a:t>
            </a:r>
            <a:r>
              <a:rPr lang="ru-RU" sz="2400" dirty="0">
                <a:solidFill>
                  <a:srgbClr val="003366"/>
                </a:solidFill>
              </a:rPr>
              <a:t>пользоваться </a:t>
            </a:r>
            <a:r>
              <a:rPr lang="ru-RU" sz="2400" u="sng" dirty="0">
                <a:solidFill>
                  <a:srgbClr val="C00000"/>
                </a:solidFill>
              </a:rPr>
              <a:t>ограниченным</a:t>
            </a:r>
            <a:r>
              <a:rPr lang="ru-RU" sz="2400" dirty="0">
                <a:solidFill>
                  <a:srgbClr val="003366"/>
                </a:solidFill>
              </a:rPr>
              <a:t> количеством государственных услуг, подтверждение личности для которых не требуется, а </a:t>
            </a:r>
            <a:r>
              <a:rPr lang="ru-RU" sz="2400" dirty="0" smtClean="0">
                <a:solidFill>
                  <a:srgbClr val="003366"/>
                </a:solidFill>
              </a:rPr>
              <a:t>также </a:t>
            </a:r>
            <a:r>
              <a:rPr lang="ru-RU" sz="2400" dirty="0">
                <a:solidFill>
                  <a:srgbClr val="003366"/>
                </a:solidFill>
              </a:rPr>
              <a:t>получать услуги справочно-информационного характера. Для того, чтобы </a:t>
            </a:r>
            <a:r>
              <a:rPr lang="ru-RU" sz="2400" u="sng" dirty="0" smtClean="0">
                <a:solidFill>
                  <a:srgbClr val="C00000"/>
                </a:solidFill>
              </a:rPr>
              <a:t>полноценно</a:t>
            </a:r>
            <a:r>
              <a:rPr lang="ru-RU" sz="2400" dirty="0" smtClean="0">
                <a:solidFill>
                  <a:srgbClr val="003366"/>
                </a:solidFill>
              </a:rPr>
              <a:t> </a:t>
            </a:r>
            <a:r>
              <a:rPr lang="ru-RU" sz="2400" dirty="0">
                <a:solidFill>
                  <a:srgbClr val="003366"/>
                </a:solidFill>
              </a:rPr>
              <a:t>пользоваться порталом, </a:t>
            </a:r>
            <a:r>
              <a:rPr lang="ru-RU" sz="2400" dirty="0" smtClean="0">
                <a:solidFill>
                  <a:srgbClr val="003366"/>
                </a:solidFill>
              </a:rPr>
              <a:t>необходимо заполнить </a:t>
            </a:r>
            <a:r>
              <a:rPr lang="ru-RU" sz="2400" dirty="0">
                <a:solidFill>
                  <a:srgbClr val="003366"/>
                </a:solidFill>
              </a:rPr>
              <a:t>личную информацию и </a:t>
            </a:r>
            <a:r>
              <a:rPr lang="ru-RU" sz="2400" dirty="0">
                <a:solidFill>
                  <a:srgbClr val="C00000"/>
                </a:solidFill>
              </a:rPr>
              <a:t>подтвердить личность</a:t>
            </a:r>
            <a:r>
              <a:rPr lang="ru-RU" sz="2400" dirty="0">
                <a:solidFill>
                  <a:srgbClr val="003366"/>
                </a:solidFill>
              </a:rPr>
              <a:t>, тем самым повысив </a:t>
            </a:r>
            <a:r>
              <a:rPr lang="ru-RU" sz="2400" dirty="0" smtClean="0">
                <a:solidFill>
                  <a:srgbClr val="003366"/>
                </a:solidFill>
              </a:rPr>
              <a:t>статус учетной записи</a:t>
            </a:r>
            <a:endParaRPr lang="ru-RU" sz="2400" dirty="0">
              <a:solidFill>
                <a:srgbClr val="003366"/>
              </a:solidFill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9227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10714" y="1062885"/>
            <a:ext cx="8453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3366"/>
                </a:solidFill>
              </a:rPr>
              <a:t>Этап 2. </a:t>
            </a:r>
            <a:r>
              <a:rPr lang="ru-RU" sz="2400" dirty="0">
                <a:solidFill>
                  <a:srgbClr val="003366"/>
                </a:solidFill>
              </a:rPr>
              <a:t>Подтверждение личных данных — </a:t>
            </a:r>
            <a:endParaRPr lang="ru-RU" sz="2400" dirty="0" smtClean="0">
              <a:solidFill>
                <a:srgbClr val="003366"/>
              </a:solidFill>
            </a:endParaRPr>
          </a:p>
          <a:p>
            <a:r>
              <a:rPr lang="ru-RU" sz="2400" dirty="0">
                <a:solidFill>
                  <a:srgbClr val="003366"/>
                </a:solidFill>
              </a:rPr>
              <a:t>	 </a:t>
            </a:r>
            <a:r>
              <a:rPr lang="ru-RU" sz="2400" dirty="0" smtClean="0">
                <a:solidFill>
                  <a:srgbClr val="003366"/>
                </a:solidFill>
              </a:rPr>
              <a:t> создание </a:t>
            </a:r>
            <a:r>
              <a:rPr lang="ru-RU" sz="2400" dirty="0">
                <a:solidFill>
                  <a:srgbClr val="C00000"/>
                </a:solidFill>
              </a:rPr>
              <a:t>Стандартной учетной записи</a:t>
            </a:r>
            <a:r>
              <a:rPr lang="ru-RU" sz="2400" dirty="0">
                <a:solidFill>
                  <a:srgbClr val="003366"/>
                </a:solidFill>
              </a:rPr>
              <a:t>.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7" y="2379652"/>
            <a:ext cx="592686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3366"/>
                </a:solidFill>
              </a:rPr>
              <a:t>Заполните профиль пользователя </a:t>
            </a:r>
            <a:r>
              <a:rPr lang="ru-RU" sz="2400" dirty="0" smtClean="0">
                <a:solidFill>
                  <a:srgbClr val="003366"/>
                </a:solidFill>
              </a:rPr>
              <a:t>—укажите </a:t>
            </a:r>
            <a:r>
              <a:rPr lang="ru-RU" sz="2400" dirty="0">
                <a:solidFill>
                  <a:srgbClr val="003366"/>
                </a:solidFill>
              </a:rPr>
              <a:t>СНИЛС и данные документа, удостоверяющего личность (Паспорт гражданина РФ, для иностранных граждан — документ иностранного государства). </a:t>
            </a:r>
            <a:r>
              <a:rPr lang="ru-RU" sz="2400" dirty="0" smtClean="0">
                <a:solidFill>
                  <a:srgbClr val="003366"/>
                </a:solidFill>
              </a:rPr>
              <a:t>По результатам проверки ФМС </a:t>
            </a:r>
            <a:r>
              <a:rPr lang="ru-RU" sz="2400" dirty="0">
                <a:solidFill>
                  <a:srgbClr val="003366"/>
                </a:solidFill>
              </a:rPr>
              <a:t>РФ и </a:t>
            </a:r>
            <a:r>
              <a:rPr lang="ru-RU" sz="2400" dirty="0" smtClean="0">
                <a:solidFill>
                  <a:srgbClr val="003366"/>
                </a:solidFill>
              </a:rPr>
              <a:t>Пенсионным фондом РФ</a:t>
            </a:r>
            <a:r>
              <a:rPr lang="ru-RU" sz="2400" dirty="0">
                <a:solidFill>
                  <a:srgbClr val="003366"/>
                </a:solidFill>
              </a:rPr>
              <a:t> </a:t>
            </a:r>
            <a:r>
              <a:rPr lang="ru-RU" sz="2400" dirty="0">
                <a:solidFill>
                  <a:srgbClr val="003366"/>
                </a:solidFill>
              </a:rPr>
              <a:t> введенных данных на </a:t>
            </a:r>
            <a:r>
              <a:rPr lang="ru-RU" sz="2400" dirty="0" smtClean="0">
                <a:solidFill>
                  <a:srgbClr val="003366"/>
                </a:solidFill>
              </a:rPr>
              <a:t>Ваш </a:t>
            </a:r>
            <a:r>
              <a:rPr lang="ru-RU" sz="2400" dirty="0">
                <a:solidFill>
                  <a:srgbClr val="003366"/>
                </a:solidFill>
              </a:rPr>
              <a:t>электронный адрес будет направлено </a:t>
            </a:r>
            <a:r>
              <a:rPr lang="ru-RU" sz="2400" dirty="0" smtClean="0">
                <a:solidFill>
                  <a:srgbClr val="003366"/>
                </a:solidFill>
              </a:rPr>
              <a:t>уведомление.</a:t>
            </a:r>
            <a:endParaRPr lang="ru-RU" sz="2400" dirty="0">
              <a:solidFill>
                <a:srgbClr val="003366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893882"/>
            <a:ext cx="2470483" cy="487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623620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10714" y="1062885"/>
            <a:ext cx="8453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3366"/>
                </a:solidFill>
              </a:rPr>
              <a:t>Этап 3. </a:t>
            </a:r>
            <a:r>
              <a:rPr lang="ru-RU" sz="2400" dirty="0">
                <a:solidFill>
                  <a:srgbClr val="003366"/>
                </a:solidFill>
              </a:rPr>
              <a:t>Подтверждение личности — </a:t>
            </a:r>
            <a:endParaRPr lang="ru-RU" sz="2400" dirty="0" smtClean="0">
              <a:solidFill>
                <a:srgbClr val="003366"/>
              </a:solidFill>
            </a:endParaRPr>
          </a:p>
          <a:p>
            <a:r>
              <a:rPr lang="ru-RU" sz="2400" dirty="0">
                <a:solidFill>
                  <a:srgbClr val="003366"/>
                </a:solidFill>
              </a:rPr>
              <a:t>	</a:t>
            </a:r>
            <a:r>
              <a:rPr lang="ru-RU" sz="2400" dirty="0" smtClean="0">
                <a:solidFill>
                  <a:srgbClr val="003366"/>
                </a:solidFill>
              </a:rPr>
              <a:t>  создание </a:t>
            </a:r>
            <a:r>
              <a:rPr lang="ru-RU" sz="2400" dirty="0">
                <a:solidFill>
                  <a:srgbClr val="C00000"/>
                </a:solidFill>
              </a:rPr>
              <a:t>Подтвержденной учетной записи</a:t>
            </a:r>
            <a:r>
              <a:rPr lang="ru-RU" sz="2400" dirty="0">
                <a:solidFill>
                  <a:srgbClr val="003366"/>
                </a:solidFill>
              </a:rPr>
              <a:t>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3528" y="1946690"/>
            <a:ext cx="848805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3366"/>
                </a:solidFill>
              </a:rPr>
              <a:t>Для оформления </a:t>
            </a:r>
            <a:r>
              <a:rPr lang="ru-RU" sz="2400" dirty="0">
                <a:solidFill>
                  <a:srgbClr val="C00000"/>
                </a:solidFill>
              </a:rPr>
              <a:t>Подтвержденной учетной записи </a:t>
            </a:r>
            <a:r>
              <a:rPr lang="ru-RU" sz="2400" dirty="0">
                <a:solidFill>
                  <a:srgbClr val="003366"/>
                </a:solidFill>
              </a:rPr>
              <a:t>с полным доступом ко всем электронным государственным услугам нужно пройти подтверждение личности одним из способов: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3366"/>
                </a:solidFill>
              </a:rPr>
              <a:t>обратиться в </a:t>
            </a:r>
            <a:r>
              <a:rPr lang="ru-RU" sz="2400" dirty="0">
                <a:solidFill>
                  <a:srgbClr val="C00000"/>
                </a:solidFill>
              </a:rPr>
              <a:t>Центр </a:t>
            </a:r>
            <a:r>
              <a:rPr lang="ru-RU" sz="2400" dirty="0" smtClean="0">
                <a:solidFill>
                  <a:srgbClr val="C00000"/>
                </a:solidFill>
              </a:rPr>
              <a:t>обслуживания</a:t>
            </a:r>
            <a:r>
              <a:rPr lang="ru-RU" sz="2400" dirty="0" smtClean="0">
                <a:solidFill>
                  <a:srgbClr val="003366"/>
                </a:solidFill>
              </a:rPr>
              <a:t>;</a:t>
            </a:r>
            <a:endParaRPr lang="ru-RU" sz="2400" dirty="0">
              <a:solidFill>
                <a:srgbClr val="003366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3366"/>
                </a:solidFill>
              </a:rPr>
              <a:t>получить код подтверждения личности </a:t>
            </a:r>
            <a:r>
              <a:rPr lang="ru-RU" sz="2400" dirty="0" smtClean="0">
                <a:solidFill>
                  <a:srgbClr val="003366"/>
                </a:solidFill>
              </a:rPr>
              <a:t>почтовым письмом;</a:t>
            </a:r>
            <a:endParaRPr lang="ru-RU" sz="2400" dirty="0">
              <a:solidFill>
                <a:srgbClr val="003366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rgbClr val="003366"/>
                </a:solidFill>
              </a:rPr>
              <a:t>воспользоваться Усиленной квалифицированной электронной подписью или Универсальной электронной картой (УЭК).</a:t>
            </a:r>
          </a:p>
        </p:txBody>
      </p:sp>
    </p:spTree>
    <p:extLst>
      <p:ext uri="{BB962C8B-B14F-4D97-AF65-F5344CB8AC3E}">
        <p14:creationId xmlns:p14="http://schemas.microsoft.com/office/powerpoint/2010/main" val="3564976259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14" y="116632"/>
            <a:ext cx="676910" cy="893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704"/>
            <a:ext cx="6070600" cy="7493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79512" y="1196752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solidFill>
                  <a:srgbClr val="003366"/>
                </a:solidFill>
              </a:rPr>
              <a:t>Возможна </a:t>
            </a:r>
            <a:r>
              <a:rPr lang="ru-RU" sz="2400" i="1" dirty="0">
                <a:solidFill>
                  <a:srgbClr val="003366"/>
                </a:solidFill>
              </a:rPr>
              <a:t>регистрация пользователя в </a:t>
            </a:r>
            <a:r>
              <a:rPr lang="ru-RU" sz="2400" i="1" dirty="0">
                <a:solidFill>
                  <a:srgbClr val="C00000"/>
                </a:solidFill>
              </a:rPr>
              <a:t>Центре обслуживания</a:t>
            </a:r>
            <a:r>
              <a:rPr lang="ru-RU" sz="2400" i="1" dirty="0">
                <a:solidFill>
                  <a:srgbClr val="003366"/>
                </a:solidFill>
              </a:rPr>
              <a:t> — в этом случае будет сразу создана </a:t>
            </a:r>
            <a:r>
              <a:rPr lang="ru-RU" sz="2400" i="1" dirty="0">
                <a:solidFill>
                  <a:srgbClr val="C00000"/>
                </a:solidFill>
              </a:rPr>
              <a:t>Подтвержденная учетная запись</a:t>
            </a:r>
            <a:r>
              <a:rPr lang="ru-RU" sz="2400" i="1" dirty="0">
                <a:solidFill>
                  <a:srgbClr val="003366"/>
                </a:solidFill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5829"/>
            <a:ext cx="9144000" cy="403012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292080" y="2341789"/>
            <a:ext cx="36086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u="sng" dirty="0">
                <a:solidFill>
                  <a:srgbClr val="003366"/>
                </a:solidFill>
              </a:rPr>
              <a:t>https://esia.gosuslugi.ru/public/ra/</a:t>
            </a:r>
          </a:p>
        </p:txBody>
      </p:sp>
    </p:spTree>
    <p:extLst>
      <p:ext uri="{BB962C8B-B14F-4D97-AF65-F5344CB8AC3E}">
        <p14:creationId xmlns:p14="http://schemas.microsoft.com/office/powerpoint/2010/main" val="2241435770"/>
      </p:ext>
    </p:extLst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11956</TotalTime>
  <Words>458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Constantia</vt:lpstr>
      <vt:lpstr>Wingdings 2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Тюменцева Светлана Ивановна</cp:lastModifiedBy>
  <cp:revision>874</cp:revision>
  <cp:lastPrinted>2014-04-04T04:07:32Z</cp:lastPrinted>
  <dcterms:created xsi:type="dcterms:W3CDTF">2007-09-30T08:47:55Z</dcterms:created>
  <dcterms:modified xsi:type="dcterms:W3CDTF">2017-01-20T11:19:27Z</dcterms:modified>
</cp:coreProperties>
</file>