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9"/>
  </p:notesMasterIdLst>
  <p:handoutMasterIdLst>
    <p:handoutMasterId r:id="rId20"/>
  </p:handoutMasterIdLst>
  <p:sldIdLst>
    <p:sldId id="440" r:id="rId2"/>
    <p:sldId id="441" r:id="rId3"/>
    <p:sldId id="455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53" r:id="rId12"/>
    <p:sldId id="450" r:id="rId13"/>
    <p:sldId id="452" r:id="rId14"/>
    <p:sldId id="421" r:id="rId15"/>
    <p:sldId id="422" r:id="rId16"/>
    <p:sldId id="423" r:id="rId17"/>
    <p:sldId id="454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80A"/>
    <a:srgbClr val="91BF28"/>
    <a:srgbClr val="E35572"/>
    <a:srgbClr val="0B5395"/>
    <a:srgbClr val="F39815"/>
    <a:srgbClr val="4C97C8"/>
    <a:srgbClr val="4E93C5"/>
    <a:srgbClr val="DD4A7F"/>
    <a:srgbClr val="FF505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4660" autoAdjust="0"/>
  </p:normalViewPr>
  <p:slideViewPr>
    <p:cSldViewPr>
      <p:cViewPr varScale="1">
        <p:scale>
          <a:sx n="83" d="100"/>
          <a:sy n="83" d="100"/>
        </p:scale>
        <p:origin x="102" y="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06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3EC4C-CCC6-4765-8224-477052F593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4EB28C-9476-490D-8AD8-5E9BE25D18DC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Можно ли подать несколько заявлений в разные школы? 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D09B9A-03DC-4A98-BF94-CEF0CD5F0DE1}" type="parTrans" cxnId="{D0565E28-C1E2-44A2-8612-C3C4C18FDD7E}">
      <dgm:prSet/>
      <dgm:spPr/>
      <dgm:t>
        <a:bodyPr/>
        <a:lstStyle/>
        <a:p>
          <a:endParaRPr lang="ru-RU"/>
        </a:p>
      </dgm:t>
    </dgm:pt>
    <dgm:pt modelId="{EA41CEFE-3D98-437B-A8A8-4F60AD71AE8B}" type="sibTrans" cxnId="{D0565E28-C1E2-44A2-8612-C3C4C18FDD7E}">
      <dgm:prSet/>
      <dgm:spPr/>
      <dgm:t>
        <a:bodyPr/>
        <a:lstStyle/>
        <a:p>
          <a:endParaRPr lang="ru-RU"/>
        </a:p>
      </dgm:t>
    </dgm:pt>
    <dgm:pt modelId="{887809B0-A277-4A2E-A876-8B7F02F23B57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Да, можно. Ограничений в этом отношении нет, только имейте ввиду, если заявление подано до 6 июля, но Ваш ребенок не относится             к категории детей, имеющих первоочередное или преимущественное право на зачисление, и не проживает на территории, закрепленной       за учреждением, Вам будет отказано в приеме заявления и предложено подать его 6 июля или позднее.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E9D0B-1E2A-4BE7-8BEB-14DE2F2A2628}" type="parTrans" cxnId="{F826597A-1918-4D7F-9681-DE478351E6AA}">
      <dgm:prSet/>
      <dgm:spPr/>
      <dgm:t>
        <a:bodyPr/>
        <a:lstStyle/>
        <a:p>
          <a:endParaRPr lang="ru-RU"/>
        </a:p>
      </dgm:t>
    </dgm:pt>
    <dgm:pt modelId="{7E91B4D3-CEA8-473E-8E01-48CBAE4A82D1}" type="sibTrans" cxnId="{F826597A-1918-4D7F-9681-DE478351E6AA}">
      <dgm:prSet/>
      <dgm:spPr/>
      <dgm:t>
        <a:bodyPr/>
        <a:lstStyle/>
        <a:p>
          <a:endParaRPr lang="ru-RU"/>
        </a:p>
      </dgm:t>
    </dgm:pt>
    <dgm:pt modelId="{C18F1338-95AE-4B78-A6E0-7C9B3F677062}">
      <dgm:prSet phldrT="[Текст]"/>
      <dgm:spPr>
        <a:solidFill>
          <a:srgbClr val="ED9D17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я подала два заявления в одно и то же учреждение?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53F496-001B-4EC9-859B-23F9F01FC9CD}" type="parTrans" cxnId="{5F541ACA-FD8A-4AB7-9DED-E4DC7FD0A82B}">
      <dgm:prSet/>
      <dgm:spPr/>
      <dgm:t>
        <a:bodyPr/>
        <a:lstStyle/>
        <a:p>
          <a:endParaRPr lang="ru-RU"/>
        </a:p>
      </dgm:t>
    </dgm:pt>
    <dgm:pt modelId="{3347C533-5A64-476E-8A09-991236F836BA}" type="sibTrans" cxnId="{5F541ACA-FD8A-4AB7-9DED-E4DC7FD0A82B}">
      <dgm:prSet/>
      <dgm:spPr/>
      <dgm:t>
        <a:bodyPr/>
        <a:lstStyle/>
        <a:p>
          <a:endParaRPr lang="ru-RU"/>
        </a:p>
      </dgm:t>
    </dgm:pt>
    <dgm:pt modelId="{6709205A-095A-4B3D-894B-A7794250D6DD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В этом случае в очередь будет поставлено только первое поданное Вами заявление, все остальные заявления будут классифицированы как повторные и по ним будет направлен отказ.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11EE8-1320-464E-900E-E8C846CBD93D}" type="parTrans" cxnId="{9BFFA539-33B1-486A-AA8B-269871A17B15}">
      <dgm:prSet/>
      <dgm:spPr/>
      <dgm:t>
        <a:bodyPr/>
        <a:lstStyle/>
        <a:p>
          <a:endParaRPr lang="ru-RU"/>
        </a:p>
      </dgm:t>
    </dgm:pt>
    <dgm:pt modelId="{261CDBDC-426F-4085-B7DD-9F080E4A6C81}" type="sibTrans" cxnId="{9BFFA539-33B1-486A-AA8B-269871A17B15}">
      <dgm:prSet/>
      <dgm:spPr/>
      <dgm:t>
        <a:bodyPr/>
        <a:lstStyle/>
        <a:p>
          <a:endParaRPr lang="ru-RU"/>
        </a:p>
      </dgm:t>
    </dgm:pt>
    <dgm:pt modelId="{71926320-6FF0-4889-9D87-A7867AD28FDD}">
      <dgm:prSet phldrT="[Текст]"/>
      <dgm:spPr>
        <a:solidFill>
          <a:srgbClr val="DD4E7C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будет если я </a:t>
          </a:r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подам </a:t>
          </a:r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несколько заявлений в одну школу и не отзову ни одно из них?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6E9AB-2DD0-4856-A22F-9BA179B4F958}" type="parTrans" cxnId="{1BFFAAD7-3BCD-4671-B297-70CBE4F592BB}">
      <dgm:prSet/>
      <dgm:spPr/>
      <dgm:t>
        <a:bodyPr/>
        <a:lstStyle/>
        <a:p>
          <a:endParaRPr lang="ru-RU"/>
        </a:p>
      </dgm:t>
    </dgm:pt>
    <dgm:pt modelId="{13A059C2-7451-440D-890D-C0B8A9272918}" type="sibTrans" cxnId="{1BFFAAD7-3BCD-4671-B297-70CBE4F592BB}">
      <dgm:prSet/>
      <dgm:spPr/>
      <dgm:t>
        <a:bodyPr/>
        <a:lstStyle/>
        <a:p>
          <a:endParaRPr lang="ru-RU"/>
        </a:p>
      </dgm:t>
    </dgm:pt>
    <dgm:pt modelId="{429FCCCE-8527-4C33-A0FB-BE466BE18010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Написать на электронный адрес учреждения сообщение с отзывом одного из своих заявлений, указав ФИО свои и ребенка, а также портальный номер заявления.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35B12-9326-4FA7-BEBC-82AF6A83A4AD}" type="parTrans" cxnId="{3D073280-1B5E-4C65-9BE2-9CFC1FC668F8}">
      <dgm:prSet/>
      <dgm:spPr/>
      <dgm:t>
        <a:bodyPr/>
        <a:lstStyle/>
        <a:p>
          <a:endParaRPr lang="ru-RU"/>
        </a:p>
      </dgm:t>
    </dgm:pt>
    <dgm:pt modelId="{06D88215-4E8B-4F73-8429-FD28F9FB5946}" type="sibTrans" cxnId="{3D073280-1B5E-4C65-9BE2-9CFC1FC668F8}">
      <dgm:prSet/>
      <dgm:spPr/>
      <dgm:t>
        <a:bodyPr/>
        <a:lstStyle/>
        <a:p>
          <a:endParaRPr lang="ru-RU"/>
        </a:p>
      </dgm:t>
    </dgm:pt>
    <dgm:pt modelId="{3FB5BD8F-129B-4986-84C3-7918DF61FA79}" type="pres">
      <dgm:prSet presAssocID="{CCA3EC4C-CCC6-4765-8224-477052F593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4C24A-0176-46CE-81E9-5EFC286EE4BD}" type="pres">
      <dgm:prSet presAssocID="{444EB28C-9476-490D-8AD8-5E9BE25D18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A9CC3-8AA0-4565-8EEC-920AA30D006D}" type="pres">
      <dgm:prSet presAssocID="{444EB28C-9476-490D-8AD8-5E9BE25D18D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A88EE-D668-479E-8C47-8D574C6DA31A}" type="pres">
      <dgm:prSet presAssocID="{C18F1338-95AE-4B78-A6E0-7C9B3F6770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0BBFA-DD87-48CF-A737-D948A2384D31}" type="pres">
      <dgm:prSet presAssocID="{C18F1338-95AE-4B78-A6E0-7C9B3F67706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C39E8-67CD-42DE-A68F-ECA193B5E723}" type="pres">
      <dgm:prSet presAssocID="{71926320-6FF0-4889-9D87-A7867AD28FD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C8FFE-0AA5-4CFC-93AC-21555F9C47C3}" type="pres">
      <dgm:prSet presAssocID="{71926320-6FF0-4889-9D87-A7867AD28FD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58B0E2-7F2E-40EF-A319-160015C105F7}" type="presOf" srcId="{6709205A-095A-4B3D-894B-A7794250D6DD}" destId="{7D2C8FFE-0AA5-4CFC-93AC-21555F9C47C3}" srcOrd="0" destOrd="0" presId="urn:microsoft.com/office/officeart/2005/8/layout/vList2"/>
    <dgm:cxn modelId="{F826597A-1918-4D7F-9681-DE478351E6AA}" srcId="{444EB28C-9476-490D-8AD8-5E9BE25D18DC}" destId="{887809B0-A277-4A2E-A876-8B7F02F23B57}" srcOrd="0" destOrd="0" parTransId="{D4DE9D0B-1E2A-4BE7-8BEB-14DE2F2A2628}" sibTransId="{7E91B4D3-CEA8-473E-8E01-48CBAE4A82D1}"/>
    <dgm:cxn modelId="{3FE4B666-42ED-4A33-854A-C7228B305120}" type="presOf" srcId="{887809B0-A277-4A2E-A876-8B7F02F23B57}" destId="{530A9CC3-8AA0-4565-8EEC-920AA30D006D}" srcOrd="0" destOrd="0" presId="urn:microsoft.com/office/officeart/2005/8/layout/vList2"/>
    <dgm:cxn modelId="{9BFFA539-33B1-486A-AA8B-269871A17B15}" srcId="{71926320-6FF0-4889-9D87-A7867AD28FDD}" destId="{6709205A-095A-4B3D-894B-A7794250D6DD}" srcOrd="0" destOrd="0" parTransId="{83011EE8-1320-464E-900E-E8C846CBD93D}" sibTransId="{261CDBDC-426F-4085-B7DD-9F080E4A6C81}"/>
    <dgm:cxn modelId="{5F541ACA-FD8A-4AB7-9DED-E4DC7FD0A82B}" srcId="{CCA3EC4C-CCC6-4765-8224-477052F59386}" destId="{C18F1338-95AE-4B78-A6E0-7C9B3F677062}" srcOrd="1" destOrd="0" parTransId="{4053F496-001B-4EC9-859B-23F9F01FC9CD}" sibTransId="{3347C533-5A64-476E-8A09-991236F836BA}"/>
    <dgm:cxn modelId="{974B335E-1808-4923-976F-CC74FC0BEDDC}" type="presOf" srcId="{429FCCCE-8527-4C33-A0FB-BE466BE18010}" destId="{D0D0BBFA-DD87-48CF-A737-D948A2384D31}" srcOrd="0" destOrd="0" presId="urn:microsoft.com/office/officeart/2005/8/layout/vList2"/>
    <dgm:cxn modelId="{0D8741F2-777B-4437-B4AC-5AB6C4E8692F}" type="presOf" srcId="{CCA3EC4C-CCC6-4765-8224-477052F59386}" destId="{3FB5BD8F-129B-4986-84C3-7918DF61FA79}" srcOrd="0" destOrd="0" presId="urn:microsoft.com/office/officeart/2005/8/layout/vList2"/>
    <dgm:cxn modelId="{214E0B5D-22C2-4C4A-93FA-4A3591BA078E}" type="presOf" srcId="{71926320-6FF0-4889-9D87-A7867AD28FDD}" destId="{76BC39E8-67CD-42DE-A68F-ECA193B5E723}" srcOrd="0" destOrd="0" presId="urn:microsoft.com/office/officeart/2005/8/layout/vList2"/>
    <dgm:cxn modelId="{1C896451-968D-4249-9D5C-8A3406E2B142}" type="presOf" srcId="{444EB28C-9476-490D-8AD8-5E9BE25D18DC}" destId="{D0F4C24A-0176-46CE-81E9-5EFC286EE4BD}" srcOrd="0" destOrd="0" presId="urn:microsoft.com/office/officeart/2005/8/layout/vList2"/>
    <dgm:cxn modelId="{CD7F8DC8-5F67-45D8-9471-8F8D8EE801BC}" type="presOf" srcId="{C18F1338-95AE-4B78-A6E0-7C9B3F677062}" destId="{934A88EE-D668-479E-8C47-8D574C6DA31A}" srcOrd="0" destOrd="0" presId="urn:microsoft.com/office/officeart/2005/8/layout/vList2"/>
    <dgm:cxn modelId="{1BFFAAD7-3BCD-4671-B297-70CBE4F592BB}" srcId="{CCA3EC4C-CCC6-4765-8224-477052F59386}" destId="{71926320-6FF0-4889-9D87-A7867AD28FDD}" srcOrd="2" destOrd="0" parTransId="{F1C6E9AB-2DD0-4856-A22F-9BA179B4F958}" sibTransId="{13A059C2-7451-440D-890D-C0B8A9272918}"/>
    <dgm:cxn modelId="{D0565E28-C1E2-44A2-8612-C3C4C18FDD7E}" srcId="{CCA3EC4C-CCC6-4765-8224-477052F59386}" destId="{444EB28C-9476-490D-8AD8-5E9BE25D18DC}" srcOrd="0" destOrd="0" parTransId="{75D09B9A-03DC-4A98-BF94-CEF0CD5F0DE1}" sibTransId="{EA41CEFE-3D98-437B-A8A8-4F60AD71AE8B}"/>
    <dgm:cxn modelId="{3D073280-1B5E-4C65-9BE2-9CFC1FC668F8}" srcId="{C18F1338-95AE-4B78-A6E0-7C9B3F677062}" destId="{429FCCCE-8527-4C33-A0FB-BE466BE18010}" srcOrd="0" destOrd="0" parTransId="{B8735B12-9326-4FA7-BEBC-82AF6A83A4AD}" sibTransId="{06D88215-4E8B-4F73-8429-FD28F9FB5946}"/>
    <dgm:cxn modelId="{9C8E3E04-C22C-479F-B0D9-E371C5DA1EDD}" type="presParOf" srcId="{3FB5BD8F-129B-4986-84C3-7918DF61FA79}" destId="{D0F4C24A-0176-46CE-81E9-5EFC286EE4BD}" srcOrd="0" destOrd="0" presId="urn:microsoft.com/office/officeart/2005/8/layout/vList2"/>
    <dgm:cxn modelId="{3E1C22F4-BD7A-4D48-8259-4656C98747FF}" type="presParOf" srcId="{3FB5BD8F-129B-4986-84C3-7918DF61FA79}" destId="{530A9CC3-8AA0-4565-8EEC-920AA30D006D}" srcOrd="1" destOrd="0" presId="urn:microsoft.com/office/officeart/2005/8/layout/vList2"/>
    <dgm:cxn modelId="{33C5A140-281A-424C-9E34-6FDA90AE892D}" type="presParOf" srcId="{3FB5BD8F-129B-4986-84C3-7918DF61FA79}" destId="{934A88EE-D668-479E-8C47-8D574C6DA31A}" srcOrd="2" destOrd="0" presId="urn:microsoft.com/office/officeart/2005/8/layout/vList2"/>
    <dgm:cxn modelId="{416163E9-42D9-47BA-B5B8-88B77352A0FA}" type="presParOf" srcId="{3FB5BD8F-129B-4986-84C3-7918DF61FA79}" destId="{D0D0BBFA-DD87-48CF-A737-D948A2384D31}" srcOrd="3" destOrd="0" presId="urn:microsoft.com/office/officeart/2005/8/layout/vList2"/>
    <dgm:cxn modelId="{0B877506-F64B-454F-AAC4-408244989D22}" type="presParOf" srcId="{3FB5BD8F-129B-4986-84C3-7918DF61FA79}" destId="{76BC39E8-67CD-42DE-A68F-ECA193B5E723}" srcOrd="4" destOrd="0" presId="urn:microsoft.com/office/officeart/2005/8/layout/vList2"/>
    <dgm:cxn modelId="{6FBAAAB6-CE83-493D-BF51-065978577528}" type="presParOf" srcId="{3FB5BD8F-129B-4986-84C3-7918DF61FA79}" destId="{7D2C8FFE-0AA5-4CFC-93AC-21555F9C47C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A3EC4C-CCC6-4765-8224-477052F593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4EB28C-9476-490D-8AD8-5E9BE25D18DC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мы не получили приглашение из школы?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D09B9A-03DC-4A98-BF94-CEF0CD5F0DE1}" type="parTrans" cxnId="{D0565E28-C1E2-44A2-8612-C3C4C18FDD7E}">
      <dgm:prSet/>
      <dgm:spPr/>
      <dgm:t>
        <a:bodyPr/>
        <a:lstStyle/>
        <a:p>
          <a:endParaRPr lang="ru-RU"/>
        </a:p>
      </dgm:t>
    </dgm:pt>
    <dgm:pt modelId="{EA41CEFE-3D98-437B-A8A8-4F60AD71AE8B}" type="sibTrans" cxnId="{D0565E28-C1E2-44A2-8612-C3C4C18FDD7E}">
      <dgm:prSet/>
      <dgm:spPr/>
      <dgm:t>
        <a:bodyPr/>
        <a:lstStyle/>
        <a:p>
          <a:endParaRPr lang="ru-RU"/>
        </a:p>
      </dgm:t>
    </dgm:pt>
    <dgm:pt modelId="{887809B0-A277-4A2E-A876-8B7F02F23B57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Если Вы подали заявление в первых числах апреля в учреждение, которое закреплено за адресом регистрации ребёнка, но до 20 мая не получили приглашения для подтверждения документов, то сначала необходимо позвонить в учреждение для уточнения информации о наличии свободных мест. Если мест для приема нет, то заявление будет оставаться в очереди до 20 августа. Как только места будут освобождаться или администрацией учреждения будет изыскана возможность для открытия новых классов / мест, приглашения будут направляться родителям в соответствии с имеющейся очередностью заявлений.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E9D0B-1E2A-4BE7-8BEB-14DE2F2A2628}" type="parTrans" cxnId="{F826597A-1918-4D7F-9681-DE478351E6AA}">
      <dgm:prSet/>
      <dgm:spPr/>
      <dgm:t>
        <a:bodyPr/>
        <a:lstStyle/>
        <a:p>
          <a:endParaRPr lang="ru-RU"/>
        </a:p>
      </dgm:t>
    </dgm:pt>
    <dgm:pt modelId="{7E91B4D3-CEA8-473E-8E01-48CBAE4A82D1}" type="sibTrans" cxnId="{F826597A-1918-4D7F-9681-DE478351E6AA}">
      <dgm:prSet/>
      <dgm:spPr/>
      <dgm:t>
        <a:bodyPr/>
        <a:lstStyle/>
        <a:p>
          <a:endParaRPr lang="ru-RU"/>
        </a:p>
      </dgm:t>
    </dgm:pt>
    <dgm:pt modelId="{C18F1338-95AE-4B78-A6E0-7C9B3F677062}">
      <dgm:prSet phldrT="[Текст]"/>
      <dgm:spPr>
        <a:solidFill>
          <a:srgbClr val="86C121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по всем поданным заявлениям будут получены отказы?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53F496-001B-4EC9-859B-23F9F01FC9CD}" type="parTrans" cxnId="{5F541ACA-FD8A-4AB7-9DED-E4DC7FD0A82B}">
      <dgm:prSet/>
      <dgm:spPr/>
      <dgm:t>
        <a:bodyPr/>
        <a:lstStyle/>
        <a:p>
          <a:endParaRPr lang="ru-RU"/>
        </a:p>
      </dgm:t>
    </dgm:pt>
    <dgm:pt modelId="{3347C533-5A64-476E-8A09-991236F836BA}" type="sibTrans" cxnId="{5F541ACA-FD8A-4AB7-9DED-E4DC7FD0A82B}">
      <dgm:prSet/>
      <dgm:spPr/>
      <dgm:t>
        <a:bodyPr/>
        <a:lstStyle/>
        <a:p>
          <a:endParaRPr lang="ru-RU"/>
        </a:p>
      </dgm:t>
    </dgm:pt>
    <dgm:pt modelId="{6709205A-095A-4B3D-894B-A7794250D6DD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Рекомендуем явиться в данное учреждение для подтверждения документов. Таким образом, Вы обеспечите своему ребенку место в школе. В случае если Вы получите приглашение из второго (более желательного для Вас) учреждения, то Вы можете направить по электронной почте в первое учреждение сообщение об отзыве своего заявления о зачислении и после получения отказа по первому заявлению предоставить документы во второе учреждение.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11EE8-1320-464E-900E-E8C846CBD93D}" type="parTrans" cxnId="{9BFFA539-33B1-486A-AA8B-269871A17B15}">
      <dgm:prSet/>
      <dgm:spPr/>
      <dgm:t>
        <a:bodyPr/>
        <a:lstStyle/>
        <a:p>
          <a:endParaRPr lang="ru-RU"/>
        </a:p>
      </dgm:t>
    </dgm:pt>
    <dgm:pt modelId="{261CDBDC-426F-4085-B7DD-9F080E4A6C81}" type="sibTrans" cxnId="{9BFFA539-33B1-486A-AA8B-269871A17B15}">
      <dgm:prSet/>
      <dgm:spPr/>
      <dgm:t>
        <a:bodyPr/>
        <a:lstStyle/>
        <a:p>
          <a:endParaRPr lang="ru-RU"/>
        </a:p>
      </dgm:t>
    </dgm:pt>
    <dgm:pt modelId="{71926320-6FF0-4889-9D87-A7867AD28FDD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мы подали заявление в два учреждения, но получили приглашение не из того учреждения, которое у нас в приоритете?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6E9AB-2DD0-4856-A22F-9BA179B4F958}" type="parTrans" cxnId="{1BFFAAD7-3BCD-4671-B297-70CBE4F592BB}">
      <dgm:prSet/>
      <dgm:spPr/>
      <dgm:t>
        <a:bodyPr/>
        <a:lstStyle/>
        <a:p>
          <a:endParaRPr lang="ru-RU"/>
        </a:p>
      </dgm:t>
    </dgm:pt>
    <dgm:pt modelId="{13A059C2-7451-440D-890D-C0B8A9272918}" type="sibTrans" cxnId="{1BFFAAD7-3BCD-4671-B297-70CBE4F592BB}">
      <dgm:prSet/>
      <dgm:spPr/>
      <dgm:t>
        <a:bodyPr/>
        <a:lstStyle/>
        <a:p>
          <a:endParaRPr lang="ru-RU"/>
        </a:p>
      </dgm:t>
    </dgm:pt>
    <dgm:pt modelId="{429FCCCE-8527-4C33-A0FB-BE466BE18010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Если 20 августа Вами будут получены отказы из всех учреждений, куда Вы подавали заявления, то Вам необходимо будет оперативно обратиться в департамент образования Администрации города (ул. Гагарина, 11, </a:t>
          </a:r>
          <a:r>
            <a:rPr lang="ru-RU" dirty="0" err="1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каб</a:t>
          </a:r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. 302, тел. 52-53-42) для решения вопроса о предоставлении места Вашему ребенку для обучения в общеобразовательном учреждении.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35B12-9326-4FA7-BEBC-82AF6A83A4AD}" type="parTrans" cxnId="{3D073280-1B5E-4C65-9BE2-9CFC1FC668F8}">
      <dgm:prSet/>
      <dgm:spPr/>
      <dgm:t>
        <a:bodyPr/>
        <a:lstStyle/>
        <a:p>
          <a:endParaRPr lang="ru-RU"/>
        </a:p>
      </dgm:t>
    </dgm:pt>
    <dgm:pt modelId="{06D88215-4E8B-4F73-8429-FD28F9FB5946}" type="sibTrans" cxnId="{3D073280-1B5E-4C65-9BE2-9CFC1FC668F8}">
      <dgm:prSet/>
      <dgm:spPr/>
      <dgm:t>
        <a:bodyPr/>
        <a:lstStyle/>
        <a:p>
          <a:endParaRPr lang="ru-RU"/>
        </a:p>
      </dgm:t>
    </dgm:pt>
    <dgm:pt modelId="{3FB5BD8F-129B-4986-84C3-7918DF61FA79}" type="pres">
      <dgm:prSet presAssocID="{CCA3EC4C-CCC6-4765-8224-477052F593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4C24A-0176-46CE-81E9-5EFC286EE4BD}" type="pres">
      <dgm:prSet presAssocID="{444EB28C-9476-490D-8AD8-5E9BE25D18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A9CC3-8AA0-4565-8EEC-920AA30D006D}" type="pres">
      <dgm:prSet presAssocID="{444EB28C-9476-490D-8AD8-5E9BE25D18D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A88EE-D668-479E-8C47-8D574C6DA31A}" type="pres">
      <dgm:prSet presAssocID="{C18F1338-95AE-4B78-A6E0-7C9B3F6770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0BBFA-DD87-48CF-A737-D948A2384D31}" type="pres">
      <dgm:prSet presAssocID="{C18F1338-95AE-4B78-A6E0-7C9B3F67706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C39E8-67CD-42DE-A68F-ECA193B5E723}" type="pres">
      <dgm:prSet presAssocID="{71926320-6FF0-4889-9D87-A7867AD28FD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C8FFE-0AA5-4CFC-93AC-21555F9C47C3}" type="pres">
      <dgm:prSet presAssocID="{71926320-6FF0-4889-9D87-A7867AD28FD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4712A-8761-4216-A037-322EC683B395}" type="presOf" srcId="{429FCCCE-8527-4C33-A0FB-BE466BE18010}" destId="{D0D0BBFA-DD87-48CF-A737-D948A2384D31}" srcOrd="0" destOrd="0" presId="urn:microsoft.com/office/officeart/2005/8/layout/vList2"/>
    <dgm:cxn modelId="{F826597A-1918-4D7F-9681-DE478351E6AA}" srcId="{444EB28C-9476-490D-8AD8-5E9BE25D18DC}" destId="{887809B0-A277-4A2E-A876-8B7F02F23B57}" srcOrd="0" destOrd="0" parTransId="{D4DE9D0B-1E2A-4BE7-8BEB-14DE2F2A2628}" sibTransId="{7E91B4D3-CEA8-473E-8E01-48CBAE4A82D1}"/>
    <dgm:cxn modelId="{CC243F20-0AE1-499A-948A-8AA85394BFD3}" type="presOf" srcId="{C18F1338-95AE-4B78-A6E0-7C9B3F677062}" destId="{934A88EE-D668-479E-8C47-8D574C6DA31A}" srcOrd="0" destOrd="0" presId="urn:microsoft.com/office/officeart/2005/8/layout/vList2"/>
    <dgm:cxn modelId="{7DD1277C-4DA0-4DB8-A6F7-2CFA806C82C9}" type="presOf" srcId="{CCA3EC4C-CCC6-4765-8224-477052F59386}" destId="{3FB5BD8F-129B-4986-84C3-7918DF61FA79}" srcOrd="0" destOrd="0" presId="urn:microsoft.com/office/officeart/2005/8/layout/vList2"/>
    <dgm:cxn modelId="{9BFFA539-33B1-486A-AA8B-269871A17B15}" srcId="{71926320-6FF0-4889-9D87-A7867AD28FDD}" destId="{6709205A-095A-4B3D-894B-A7794250D6DD}" srcOrd="0" destOrd="0" parTransId="{83011EE8-1320-464E-900E-E8C846CBD93D}" sibTransId="{261CDBDC-426F-4085-B7DD-9F080E4A6C81}"/>
    <dgm:cxn modelId="{5F541ACA-FD8A-4AB7-9DED-E4DC7FD0A82B}" srcId="{CCA3EC4C-CCC6-4765-8224-477052F59386}" destId="{C18F1338-95AE-4B78-A6E0-7C9B3F677062}" srcOrd="1" destOrd="0" parTransId="{4053F496-001B-4EC9-859B-23F9F01FC9CD}" sibTransId="{3347C533-5A64-476E-8A09-991236F836BA}"/>
    <dgm:cxn modelId="{81899D89-0C3B-4ED9-A80A-03E9A25D460A}" type="presOf" srcId="{887809B0-A277-4A2E-A876-8B7F02F23B57}" destId="{530A9CC3-8AA0-4565-8EEC-920AA30D006D}" srcOrd="0" destOrd="0" presId="urn:microsoft.com/office/officeart/2005/8/layout/vList2"/>
    <dgm:cxn modelId="{063E585A-85D9-4293-AE76-89346B77F7E8}" type="presOf" srcId="{444EB28C-9476-490D-8AD8-5E9BE25D18DC}" destId="{D0F4C24A-0176-46CE-81E9-5EFC286EE4BD}" srcOrd="0" destOrd="0" presId="urn:microsoft.com/office/officeart/2005/8/layout/vList2"/>
    <dgm:cxn modelId="{626BFEA4-7BFD-4231-8548-1B7175BD2C0B}" type="presOf" srcId="{6709205A-095A-4B3D-894B-A7794250D6DD}" destId="{7D2C8FFE-0AA5-4CFC-93AC-21555F9C47C3}" srcOrd="0" destOrd="0" presId="urn:microsoft.com/office/officeart/2005/8/layout/vList2"/>
    <dgm:cxn modelId="{4DE6DCA8-01B8-4645-B8B0-FBDA0F2007A1}" type="presOf" srcId="{71926320-6FF0-4889-9D87-A7867AD28FDD}" destId="{76BC39E8-67CD-42DE-A68F-ECA193B5E723}" srcOrd="0" destOrd="0" presId="urn:microsoft.com/office/officeart/2005/8/layout/vList2"/>
    <dgm:cxn modelId="{1BFFAAD7-3BCD-4671-B297-70CBE4F592BB}" srcId="{CCA3EC4C-CCC6-4765-8224-477052F59386}" destId="{71926320-6FF0-4889-9D87-A7867AD28FDD}" srcOrd="2" destOrd="0" parTransId="{F1C6E9AB-2DD0-4856-A22F-9BA179B4F958}" sibTransId="{13A059C2-7451-440D-890D-C0B8A9272918}"/>
    <dgm:cxn modelId="{D0565E28-C1E2-44A2-8612-C3C4C18FDD7E}" srcId="{CCA3EC4C-CCC6-4765-8224-477052F59386}" destId="{444EB28C-9476-490D-8AD8-5E9BE25D18DC}" srcOrd="0" destOrd="0" parTransId="{75D09B9A-03DC-4A98-BF94-CEF0CD5F0DE1}" sibTransId="{EA41CEFE-3D98-437B-A8A8-4F60AD71AE8B}"/>
    <dgm:cxn modelId="{3D073280-1B5E-4C65-9BE2-9CFC1FC668F8}" srcId="{C18F1338-95AE-4B78-A6E0-7C9B3F677062}" destId="{429FCCCE-8527-4C33-A0FB-BE466BE18010}" srcOrd="0" destOrd="0" parTransId="{B8735B12-9326-4FA7-BEBC-82AF6A83A4AD}" sibTransId="{06D88215-4E8B-4F73-8429-FD28F9FB5946}"/>
    <dgm:cxn modelId="{A34DF4E6-047A-4843-8818-844EAAB950B8}" type="presParOf" srcId="{3FB5BD8F-129B-4986-84C3-7918DF61FA79}" destId="{D0F4C24A-0176-46CE-81E9-5EFC286EE4BD}" srcOrd="0" destOrd="0" presId="urn:microsoft.com/office/officeart/2005/8/layout/vList2"/>
    <dgm:cxn modelId="{BBEF3828-B4F6-493B-BDD9-E804FE8B9AD6}" type="presParOf" srcId="{3FB5BD8F-129B-4986-84C3-7918DF61FA79}" destId="{530A9CC3-8AA0-4565-8EEC-920AA30D006D}" srcOrd="1" destOrd="0" presId="urn:microsoft.com/office/officeart/2005/8/layout/vList2"/>
    <dgm:cxn modelId="{31B0DCFC-056A-4A13-9746-E78E046D7623}" type="presParOf" srcId="{3FB5BD8F-129B-4986-84C3-7918DF61FA79}" destId="{934A88EE-D668-479E-8C47-8D574C6DA31A}" srcOrd="2" destOrd="0" presId="urn:microsoft.com/office/officeart/2005/8/layout/vList2"/>
    <dgm:cxn modelId="{3ABDCACB-8C45-4721-BFE6-B3B270692AF3}" type="presParOf" srcId="{3FB5BD8F-129B-4986-84C3-7918DF61FA79}" destId="{D0D0BBFA-DD87-48CF-A737-D948A2384D31}" srcOrd="3" destOrd="0" presId="urn:microsoft.com/office/officeart/2005/8/layout/vList2"/>
    <dgm:cxn modelId="{6017F756-F297-4A6F-BD48-5E2BC1A7CD1F}" type="presParOf" srcId="{3FB5BD8F-129B-4986-84C3-7918DF61FA79}" destId="{76BC39E8-67CD-42DE-A68F-ECA193B5E723}" srcOrd="4" destOrd="0" presId="urn:microsoft.com/office/officeart/2005/8/layout/vList2"/>
    <dgm:cxn modelId="{C0537088-20D8-44E4-B677-F57DE25774C9}" type="presParOf" srcId="{3FB5BD8F-129B-4986-84C3-7918DF61FA79}" destId="{7D2C8FFE-0AA5-4CFC-93AC-21555F9C47C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A3EC4C-CCC6-4765-8224-477052F593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4EB28C-9476-490D-8AD8-5E9BE25D18DC}">
      <dgm:prSet phldrT="[Текст]"/>
      <dgm:spPr>
        <a:solidFill>
          <a:srgbClr val="CC66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на момент приглашения мы будем в отпуске / на вахте /                   на больничном?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D09B9A-03DC-4A98-BF94-CEF0CD5F0DE1}" type="parTrans" cxnId="{D0565E28-C1E2-44A2-8612-C3C4C18FDD7E}">
      <dgm:prSet/>
      <dgm:spPr/>
      <dgm:t>
        <a:bodyPr/>
        <a:lstStyle/>
        <a:p>
          <a:endParaRPr lang="ru-RU"/>
        </a:p>
      </dgm:t>
    </dgm:pt>
    <dgm:pt modelId="{EA41CEFE-3D98-437B-A8A8-4F60AD71AE8B}" type="sibTrans" cxnId="{D0565E28-C1E2-44A2-8612-C3C4C18FDD7E}">
      <dgm:prSet/>
      <dgm:spPr/>
      <dgm:t>
        <a:bodyPr/>
        <a:lstStyle/>
        <a:p>
          <a:endParaRPr lang="ru-RU"/>
        </a:p>
      </dgm:t>
    </dgm:pt>
    <dgm:pt modelId="{887809B0-A277-4A2E-A876-8B7F02F23B57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 наличии уважительных причин (командировка, отпуск, больничный лист) срок представления документов по инициативе заявителя продлевается до 30 календарных дней (но не позднее чем за 1 рабочий день до начала учебного года). Для продления срока предоставления документов заявитель направляет на электронный адрес учреждения соответствующее информационное письмо с указанием регистрационного номера заявления, фамилии, имени, отчества ребенка и причины продления срока представления документов.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E9D0B-1E2A-4BE7-8BEB-14DE2F2A2628}" type="parTrans" cxnId="{F826597A-1918-4D7F-9681-DE478351E6AA}">
      <dgm:prSet/>
      <dgm:spPr/>
      <dgm:t>
        <a:bodyPr/>
        <a:lstStyle/>
        <a:p>
          <a:endParaRPr lang="ru-RU"/>
        </a:p>
      </dgm:t>
    </dgm:pt>
    <dgm:pt modelId="{7E91B4D3-CEA8-473E-8E01-48CBAE4A82D1}" type="sibTrans" cxnId="{F826597A-1918-4D7F-9681-DE478351E6AA}">
      <dgm:prSet/>
      <dgm:spPr/>
      <dgm:t>
        <a:bodyPr/>
        <a:lstStyle/>
        <a:p>
          <a:endParaRPr lang="ru-RU"/>
        </a:p>
      </dgm:t>
    </dgm:pt>
    <dgm:pt modelId="{C18F1338-95AE-4B78-A6E0-7C9B3F677062}">
      <dgm:prSet phldrT="[Текст]"/>
      <dgm:spPr>
        <a:solidFill>
          <a:srgbClr val="660066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адреса нашего дома нет в постановлении о закреплении общеобразовательных учреждений за конкретными территориями?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53F496-001B-4EC9-859B-23F9F01FC9CD}" type="parTrans" cxnId="{5F541ACA-FD8A-4AB7-9DED-E4DC7FD0A82B}">
      <dgm:prSet/>
      <dgm:spPr/>
      <dgm:t>
        <a:bodyPr/>
        <a:lstStyle/>
        <a:p>
          <a:endParaRPr lang="ru-RU"/>
        </a:p>
      </dgm:t>
    </dgm:pt>
    <dgm:pt modelId="{3347C533-5A64-476E-8A09-991236F836BA}" type="sibTrans" cxnId="{5F541ACA-FD8A-4AB7-9DED-E4DC7FD0A82B}">
      <dgm:prSet/>
      <dgm:spPr/>
      <dgm:t>
        <a:bodyPr/>
        <a:lstStyle/>
        <a:p>
          <a:endParaRPr lang="ru-RU"/>
        </a:p>
      </dgm:t>
    </dgm:pt>
    <dgm:pt modelId="{6709205A-095A-4B3D-894B-A7794250D6DD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 поиске в мобильном приложении услуги «Зачисление в образовательное учреждение» для заполнения заявления Вам будет предложено перейти на полную версию сайта. Если у Вас уже будет заполненный черновик заявления, то его Вы сможете отправить из мобильного приложения, но департамент образования не рекомендует использовать при подаче заявления черновик, созданный не в день его отправки.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11EE8-1320-464E-900E-E8C846CBD93D}" type="parTrans" cxnId="{9BFFA539-33B1-486A-AA8B-269871A17B15}">
      <dgm:prSet/>
      <dgm:spPr/>
      <dgm:t>
        <a:bodyPr/>
        <a:lstStyle/>
        <a:p>
          <a:endParaRPr lang="ru-RU"/>
        </a:p>
      </dgm:t>
    </dgm:pt>
    <dgm:pt modelId="{261CDBDC-426F-4085-B7DD-9F080E4A6C81}" type="sibTrans" cxnId="{9BFFA539-33B1-486A-AA8B-269871A17B15}">
      <dgm:prSet/>
      <dgm:spPr/>
      <dgm:t>
        <a:bodyPr/>
        <a:lstStyle/>
        <a:p>
          <a:endParaRPr lang="ru-RU"/>
        </a:p>
      </dgm:t>
    </dgm:pt>
    <dgm:pt modelId="{71926320-6FF0-4889-9D87-A7867AD28FDD}">
      <dgm:prSet phldrT="[Текст]"/>
      <dgm:spPr>
        <a:solidFill>
          <a:srgbClr val="CCCC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Можно ли подать заявление о зачислении в мобильном приложении?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6E9AB-2DD0-4856-A22F-9BA179B4F958}" type="parTrans" cxnId="{1BFFAAD7-3BCD-4671-B297-70CBE4F592BB}">
      <dgm:prSet/>
      <dgm:spPr/>
      <dgm:t>
        <a:bodyPr/>
        <a:lstStyle/>
        <a:p>
          <a:endParaRPr lang="ru-RU"/>
        </a:p>
      </dgm:t>
    </dgm:pt>
    <dgm:pt modelId="{13A059C2-7451-440D-890D-C0B8A9272918}" type="sibTrans" cxnId="{1BFFAAD7-3BCD-4671-B297-70CBE4F592BB}">
      <dgm:prSet/>
      <dgm:spPr/>
      <dgm:t>
        <a:bodyPr/>
        <a:lstStyle/>
        <a:p>
          <a:endParaRPr lang="ru-RU"/>
        </a:p>
      </dgm:t>
    </dgm:pt>
    <dgm:pt modelId="{429FCCCE-8527-4C33-A0FB-BE466BE18010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Кроме домов постановлением за учреждениями закреплены микрорайоны. Найдите в 2ГИС к какому микрорайону относится Ваш дом, затем посмотрите за какими учреждениями закреплен данный микрорайон.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35B12-9326-4FA7-BEBC-82AF6A83A4AD}" type="parTrans" cxnId="{3D073280-1B5E-4C65-9BE2-9CFC1FC668F8}">
      <dgm:prSet/>
      <dgm:spPr/>
      <dgm:t>
        <a:bodyPr/>
        <a:lstStyle/>
        <a:p>
          <a:endParaRPr lang="ru-RU"/>
        </a:p>
      </dgm:t>
    </dgm:pt>
    <dgm:pt modelId="{06D88215-4E8B-4F73-8429-FD28F9FB5946}" type="sibTrans" cxnId="{3D073280-1B5E-4C65-9BE2-9CFC1FC668F8}">
      <dgm:prSet/>
      <dgm:spPr/>
      <dgm:t>
        <a:bodyPr/>
        <a:lstStyle/>
        <a:p>
          <a:endParaRPr lang="ru-RU"/>
        </a:p>
      </dgm:t>
    </dgm:pt>
    <dgm:pt modelId="{8CB5A021-0CD5-4D61-9407-F82B1FB11C6A}">
      <dgm:prSet phldrT="[Текст]"/>
      <dgm:spPr/>
      <dgm:t>
        <a:bodyPr/>
        <a:lstStyle/>
        <a:p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Нет, портальная форма заявления </a:t>
          </a:r>
          <a:r>
            <a:rPr lang="ru-RU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не </a:t>
          </a:r>
          <a:r>
            <a:rPr lang="ru-RU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предусматривает </a:t>
          </a:r>
          <a:r>
            <a: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возможность прикрепления документов. </a:t>
          </a:r>
          <a:endParaRPr lang="ru-RU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26930A-006B-4844-81E5-5896F1CE6B8D}" type="parTrans" cxnId="{2C765141-6A00-40B0-8B28-937ED973FECA}">
      <dgm:prSet/>
      <dgm:spPr/>
      <dgm:t>
        <a:bodyPr/>
        <a:lstStyle/>
        <a:p>
          <a:endParaRPr lang="ru-RU"/>
        </a:p>
      </dgm:t>
    </dgm:pt>
    <dgm:pt modelId="{970DE715-67AC-4024-AC70-5BCF5B7193A0}" type="sibTrans" cxnId="{2C765141-6A00-40B0-8B28-937ED973FECA}">
      <dgm:prSet/>
      <dgm:spPr/>
      <dgm:t>
        <a:bodyPr/>
        <a:lstStyle/>
        <a:p>
          <a:endParaRPr lang="ru-RU"/>
        </a:p>
      </dgm:t>
    </dgm:pt>
    <dgm:pt modelId="{EA0DD42B-126F-4901-B10A-BD07BC7CC183}">
      <dgm:prSet phldrT="[Текст]"/>
      <dgm:spPr>
        <a:solidFill>
          <a:srgbClr val="FF505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Нужно </a:t>
          </a:r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ли прикреплять документы в заявлении на </a:t>
          </a:r>
          <a:r>
            <a:rPr lang="ru-RU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госуслугах</a:t>
          </a:r>
          <a:r>
            <a: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537A3-D09B-432B-896E-EAFB892CCC7A}" type="parTrans" cxnId="{5A27DEC9-15AF-4111-943C-72853969FFA8}">
      <dgm:prSet/>
      <dgm:spPr/>
      <dgm:t>
        <a:bodyPr/>
        <a:lstStyle/>
        <a:p>
          <a:endParaRPr lang="ru-RU"/>
        </a:p>
      </dgm:t>
    </dgm:pt>
    <dgm:pt modelId="{8846E40B-1A17-497B-BF1A-69778E4A3BBC}" type="sibTrans" cxnId="{5A27DEC9-15AF-4111-943C-72853969FFA8}">
      <dgm:prSet/>
      <dgm:spPr/>
      <dgm:t>
        <a:bodyPr/>
        <a:lstStyle/>
        <a:p>
          <a:endParaRPr lang="ru-RU"/>
        </a:p>
      </dgm:t>
    </dgm:pt>
    <dgm:pt modelId="{3FB5BD8F-129B-4986-84C3-7918DF61FA79}" type="pres">
      <dgm:prSet presAssocID="{CCA3EC4C-CCC6-4765-8224-477052F593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4C24A-0176-46CE-81E9-5EFC286EE4BD}" type="pres">
      <dgm:prSet presAssocID="{444EB28C-9476-490D-8AD8-5E9BE25D18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A9CC3-8AA0-4565-8EEC-920AA30D006D}" type="pres">
      <dgm:prSet presAssocID="{444EB28C-9476-490D-8AD8-5E9BE25D18DC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A88EE-D668-479E-8C47-8D574C6DA31A}" type="pres">
      <dgm:prSet presAssocID="{C18F1338-95AE-4B78-A6E0-7C9B3F67706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0BBFA-DD87-48CF-A737-D948A2384D31}" type="pres">
      <dgm:prSet presAssocID="{C18F1338-95AE-4B78-A6E0-7C9B3F677062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C39E8-67CD-42DE-A68F-ECA193B5E723}" type="pres">
      <dgm:prSet presAssocID="{71926320-6FF0-4889-9D87-A7867AD28FD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C8FFE-0AA5-4CFC-93AC-21555F9C47C3}" type="pres">
      <dgm:prSet presAssocID="{71926320-6FF0-4889-9D87-A7867AD28FDD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6C204-88F8-4B12-9489-BB17BC938053}" type="pres">
      <dgm:prSet presAssocID="{EA0DD42B-126F-4901-B10A-BD07BC7CC183}" presName="parentText" presStyleLbl="node1" presStyleIdx="3" presStyleCnt="4" custLinFactNeighborX="-4468" custLinFactNeighborY="-20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C0496-DEF7-4D19-BE59-E5F5190F6BA2}" type="pres">
      <dgm:prSet presAssocID="{EA0DD42B-126F-4901-B10A-BD07BC7CC18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26597A-1918-4D7F-9681-DE478351E6AA}" srcId="{444EB28C-9476-490D-8AD8-5E9BE25D18DC}" destId="{887809B0-A277-4A2E-A876-8B7F02F23B57}" srcOrd="0" destOrd="0" parTransId="{D4DE9D0B-1E2A-4BE7-8BEB-14DE2F2A2628}" sibTransId="{7E91B4D3-CEA8-473E-8E01-48CBAE4A82D1}"/>
    <dgm:cxn modelId="{2B6C886A-3CF0-45C7-883E-420317F0974A}" type="presOf" srcId="{EA0DD42B-126F-4901-B10A-BD07BC7CC183}" destId="{02A6C204-88F8-4B12-9489-BB17BC938053}" srcOrd="0" destOrd="0" presId="urn:microsoft.com/office/officeart/2005/8/layout/vList2"/>
    <dgm:cxn modelId="{7827DF37-A4F6-4BBF-BB1F-8D301CB78A3A}" type="presOf" srcId="{444EB28C-9476-490D-8AD8-5E9BE25D18DC}" destId="{D0F4C24A-0176-46CE-81E9-5EFC286EE4BD}" srcOrd="0" destOrd="0" presId="urn:microsoft.com/office/officeart/2005/8/layout/vList2"/>
    <dgm:cxn modelId="{5A27DEC9-15AF-4111-943C-72853969FFA8}" srcId="{CCA3EC4C-CCC6-4765-8224-477052F59386}" destId="{EA0DD42B-126F-4901-B10A-BD07BC7CC183}" srcOrd="3" destOrd="0" parTransId="{B62537A3-D09B-432B-896E-EAFB892CCC7A}" sibTransId="{8846E40B-1A17-497B-BF1A-69778E4A3BBC}"/>
    <dgm:cxn modelId="{114F7C24-8E93-4F65-A7AD-A2E5C019B1DB}" type="presOf" srcId="{429FCCCE-8527-4C33-A0FB-BE466BE18010}" destId="{D0D0BBFA-DD87-48CF-A737-D948A2384D31}" srcOrd="0" destOrd="0" presId="urn:microsoft.com/office/officeart/2005/8/layout/vList2"/>
    <dgm:cxn modelId="{89417E21-E901-49E9-950E-B6558D164E11}" type="presOf" srcId="{71926320-6FF0-4889-9D87-A7867AD28FDD}" destId="{76BC39E8-67CD-42DE-A68F-ECA193B5E723}" srcOrd="0" destOrd="0" presId="urn:microsoft.com/office/officeart/2005/8/layout/vList2"/>
    <dgm:cxn modelId="{B64F3743-DF52-4A52-9304-10EECCD0289E}" type="presOf" srcId="{887809B0-A277-4A2E-A876-8B7F02F23B57}" destId="{530A9CC3-8AA0-4565-8EEC-920AA30D006D}" srcOrd="0" destOrd="0" presId="urn:microsoft.com/office/officeart/2005/8/layout/vList2"/>
    <dgm:cxn modelId="{9BFFA539-33B1-486A-AA8B-269871A17B15}" srcId="{71926320-6FF0-4889-9D87-A7867AD28FDD}" destId="{6709205A-095A-4B3D-894B-A7794250D6DD}" srcOrd="0" destOrd="0" parTransId="{83011EE8-1320-464E-900E-E8C846CBD93D}" sibTransId="{261CDBDC-426F-4085-B7DD-9F080E4A6C81}"/>
    <dgm:cxn modelId="{2C765141-6A00-40B0-8B28-937ED973FECA}" srcId="{EA0DD42B-126F-4901-B10A-BD07BC7CC183}" destId="{8CB5A021-0CD5-4D61-9407-F82B1FB11C6A}" srcOrd="0" destOrd="0" parTransId="{FC26930A-006B-4844-81E5-5896F1CE6B8D}" sibTransId="{970DE715-67AC-4024-AC70-5BCF5B7193A0}"/>
    <dgm:cxn modelId="{BF10243A-AEB9-4256-B20E-9EBC10BDDA3F}" type="presOf" srcId="{C18F1338-95AE-4B78-A6E0-7C9B3F677062}" destId="{934A88EE-D668-479E-8C47-8D574C6DA31A}" srcOrd="0" destOrd="0" presId="urn:microsoft.com/office/officeart/2005/8/layout/vList2"/>
    <dgm:cxn modelId="{5F541ACA-FD8A-4AB7-9DED-E4DC7FD0A82B}" srcId="{CCA3EC4C-CCC6-4765-8224-477052F59386}" destId="{C18F1338-95AE-4B78-A6E0-7C9B3F677062}" srcOrd="1" destOrd="0" parTransId="{4053F496-001B-4EC9-859B-23F9F01FC9CD}" sibTransId="{3347C533-5A64-476E-8A09-991236F836BA}"/>
    <dgm:cxn modelId="{88659EAD-6FDD-43BF-8967-4E303A01C31F}" type="presOf" srcId="{CCA3EC4C-CCC6-4765-8224-477052F59386}" destId="{3FB5BD8F-129B-4986-84C3-7918DF61FA79}" srcOrd="0" destOrd="0" presId="urn:microsoft.com/office/officeart/2005/8/layout/vList2"/>
    <dgm:cxn modelId="{1BFFAAD7-3BCD-4671-B297-70CBE4F592BB}" srcId="{CCA3EC4C-CCC6-4765-8224-477052F59386}" destId="{71926320-6FF0-4889-9D87-A7867AD28FDD}" srcOrd="2" destOrd="0" parTransId="{F1C6E9AB-2DD0-4856-A22F-9BA179B4F958}" sibTransId="{13A059C2-7451-440D-890D-C0B8A9272918}"/>
    <dgm:cxn modelId="{8334869A-46B7-4FC2-816C-367DA10902AD}" type="presOf" srcId="{8CB5A021-0CD5-4D61-9407-F82B1FB11C6A}" destId="{A38C0496-DEF7-4D19-BE59-E5F5190F6BA2}" srcOrd="0" destOrd="0" presId="urn:microsoft.com/office/officeart/2005/8/layout/vList2"/>
    <dgm:cxn modelId="{D0565E28-C1E2-44A2-8612-C3C4C18FDD7E}" srcId="{CCA3EC4C-CCC6-4765-8224-477052F59386}" destId="{444EB28C-9476-490D-8AD8-5E9BE25D18DC}" srcOrd="0" destOrd="0" parTransId="{75D09B9A-03DC-4A98-BF94-CEF0CD5F0DE1}" sibTransId="{EA41CEFE-3D98-437B-A8A8-4F60AD71AE8B}"/>
    <dgm:cxn modelId="{4D37D806-075A-437D-A6F1-B11C5745373E}" type="presOf" srcId="{6709205A-095A-4B3D-894B-A7794250D6DD}" destId="{7D2C8FFE-0AA5-4CFC-93AC-21555F9C47C3}" srcOrd="0" destOrd="0" presId="urn:microsoft.com/office/officeart/2005/8/layout/vList2"/>
    <dgm:cxn modelId="{3D073280-1B5E-4C65-9BE2-9CFC1FC668F8}" srcId="{C18F1338-95AE-4B78-A6E0-7C9B3F677062}" destId="{429FCCCE-8527-4C33-A0FB-BE466BE18010}" srcOrd="0" destOrd="0" parTransId="{B8735B12-9326-4FA7-BEBC-82AF6A83A4AD}" sibTransId="{06D88215-4E8B-4F73-8429-FD28F9FB5946}"/>
    <dgm:cxn modelId="{48C5FCBA-2A75-4601-B0CA-D97D4DA79E1E}" type="presParOf" srcId="{3FB5BD8F-129B-4986-84C3-7918DF61FA79}" destId="{D0F4C24A-0176-46CE-81E9-5EFC286EE4BD}" srcOrd="0" destOrd="0" presId="urn:microsoft.com/office/officeart/2005/8/layout/vList2"/>
    <dgm:cxn modelId="{3D83574E-2DBA-47F8-9321-6D064A359D5A}" type="presParOf" srcId="{3FB5BD8F-129B-4986-84C3-7918DF61FA79}" destId="{530A9CC3-8AA0-4565-8EEC-920AA30D006D}" srcOrd="1" destOrd="0" presId="urn:microsoft.com/office/officeart/2005/8/layout/vList2"/>
    <dgm:cxn modelId="{33634E01-2F5A-4005-9C2F-B13E745825F0}" type="presParOf" srcId="{3FB5BD8F-129B-4986-84C3-7918DF61FA79}" destId="{934A88EE-D668-479E-8C47-8D574C6DA31A}" srcOrd="2" destOrd="0" presId="urn:microsoft.com/office/officeart/2005/8/layout/vList2"/>
    <dgm:cxn modelId="{AFA63269-FEAA-45F4-A037-C218BE81B923}" type="presParOf" srcId="{3FB5BD8F-129B-4986-84C3-7918DF61FA79}" destId="{D0D0BBFA-DD87-48CF-A737-D948A2384D31}" srcOrd="3" destOrd="0" presId="urn:microsoft.com/office/officeart/2005/8/layout/vList2"/>
    <dgm:cxn modelId="{06D41068-0239-40D9-8316-437661086218}" type="presParOf" srcId="{3FB5BD8F-129B-4986-84C3-7918DF61FA79}" destId="{76BC39E8-67CD-42DE-A68F-ECA193B5E723}" srcOrd="4" destOrd="0" presId="urn:microsoft.com/office/officeart/2005/8/layout/vList2"/>
    <dgm:cxn modelId="{2D8DA454-069A-416B-A433-DE9A40F7F3B1}" type="presParOf" srcId="{3FB5BD8F-129B-4986-84C3-7918DF61FA79}" destId="{7D2C8FFE-0AA5-4CFC-93AC-21555F9C47C3}" srcOrd="5" destOrd="0" presId="urn:microsoft.com/office/officeart/2005/8/layout/vList2"/>
    <dgm:cxn modelId="{0EEFCDCE-6EB7-4CE7-A6D0-DEB8E4BAFE83}" type="presParOf" srcId="{3FB5BD8F-129B-4986-84C3-7918DF61FA79}" destId="{02A6C204-88F8-4B12-9489-BB17BC938053}" srcOrd="6" destOrd="0" presId="urn:microsoft.com/office/officeart/2005/8/layout/vList2"/>
    <dgm:cxn modelId="{B0EAF18F-779C-4BA8-BA93-AB5AE593CD39}" type="presParOf" srcId="{3FB5BD8F-129B-4986-84C3-7918DF61FA79}" destId="{A38C0496-DEF7-4D19-BE59-E5F5190F6BA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4C24A-0176-46CE-81E9-5EFC286EE4BD}">
      <dsp:nvSpPr>
        <dsp:cNvPr id="0" name=""/>
        <dsp:cNvSpPr/>
      </dsp:nvSpPr>
      <dsp:spPr>
        <a:xfrm>
          <a:off x="0" y="18360"/>
          <a:ext cx="8381766" cy="87457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Можно ли подать несколько заявлений в разные школы? </a:t>
          </a:r>
          <a:endParaRPr lang="ru-RU" sz="23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93" y="61053"/>
        <a:ext cx="8296380" cy="789189"/>
      </dsp:txXfrm>
    </dsp:sp>
    <dsp:sp modelId="{530A9CC3-8AA0-4565-8EEC-920AA30D006D}">
      <dsp:nvSpPr>
        <dsp:cNvPr id="0" name=""/>
        <dsp:cNvSpPr/>
      </dsp:nvSpPr>
      <dsp:spPr>
        <a:xfrm>
          <a:off x="0" y="892935"/>
          <a:ext cx="8381766" cy="1499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Да, можно. Ограничений в этом отношении нет, только имейте ввиду, если заявление подано до 6 июля, но Ваш ребенок не относится             к категории детей, имеющих первоочередное или преимущественное право на зачисление, и не проживает на территории, закрепленной       за учреждением, Вам будет отказано в приеме заявления и предложено подать его 6 июля или позднее.</a:t>
          </a:r>
          <a:endParaRPr lang="ru-RU" sz="18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892935"/>
        <a:ext cx="8381766" cy="1499715"/>
      </dsp:txXfrm>
    </dsp:sp>
    <dsp:sp modelId="{934A88EE-D668-479E-8C47-8D574C6DA31A}">
      <dsp:nvSpPr>
        <dsp:cNvPr id="0" name=""/>
        <dsp:cNvSpPr/>
      </dsp:nvSpPr>
      <dsp:spPr>
        <a:xfrm>
          <a:off x="0" y="2392650"/>
          <a:ext cx="8381766" cy="874575"/>
        </a:xfrm>
        <a:prstGeom prst="roundRect">
          <a:avLst/>
        </a:prstGeom>
        <a:solidFill>
          <a:srgbClr val="ED9D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я подала два заявления в одно и то же учреждение?</a:t>
          </a:r>
          <a:endParaRPr lang="ru-RU" sz="23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93" y="2435343"/>
        <a:ext cx="8296380" cy="789189"/>
      </dsp:txXfrm>
    </dsp:sp>
    <dsp:sp modelId="{D0D0BBFA-DD87-48CF-A737-D948A2384D31}">
      <dsp:nvSpPr>
        <dsp:cNvPr id="0" name=""/>
        <dsp:cNvSpPr/>
      </dsp:nvSpPr>
      <dsp:spPr>
        <a:xfrm>
          <a:off x="0" y="3267225"/>
          <a:ext cx="8381766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Написать на электронный адрес учреждения сообщение с отзывом одного из своих заявлений, указав ФИО свои и ребенка, а также портальный номер заявления.</a:t>
          </a:r>
          <a:endParaRPr lang="ru-RU" sz="18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67225"/>
        <a:ext cx="8381766" cy="785565"/>
      </dsp:txXfrm>
    </dsp:sp>
    <dsp:sp modelId="{76BC39E8-67CD-42DE-A68F-ECA193B5E723}">
      <dsp:nvSpPr>
        <dsp:cNvPr id="0" name=""/>
        <dsp:cNvSpPr/>
      </dsp:nvSpPr>
      <dsp:spPr>
        <a:xfrm>
          <a:off x="0" y="4052790"/>
          <a:ext cx="8381766" cy="874575"/>
        </a:xfrm>
        <a:prstGeom prst="roundRect">
          <a:avLst/>
        </a:prstGeom>
        <a:solidFill>
          <a:srgbClr val="DD4E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будет если я </a:t>
          </a:r>
          <a:r>
            <a:rPr lang="ru-RU" sz="2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подам </a:t>
          </a:r>
          <a:r>
            <a:rPr lang="ru-RU" sz="2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несколько заявлений в одну школу и не отзову ни одно из них?</a:t>
          </a:r>
          <a:endParaRPr lang="ru-RU" sz="23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93" y="4095483"/>
        <a:ext cx="8296380" cy="789189"/>
      </dsp:txXfrm>
    </dsp:sp>
    <dsp:sp modelId="{7D2C8FFE-0AA5-4CFC-93AC-21555F9C47C3}">
      <dsp:nvSpPr>
        <dsp:cNvPr id="0" name=""/>
        <dsp:cNvSpPr/>
      </dsp:nvSpPr>
      <dsp:spPr>
        <a:xfrm>
          <a:off x="0" y="4927365"/>
          <a:ext cx="8381766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В этом случае в очередь будет поставлено только первое поданное Вами заявление, все остальные заявления будут классифицированы как повторные и по ним будет направлен отказ.</a:t>
          </a:r>
          <a:endParaRPr lang="ru-RU" sz="18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927365"/>
        <a:ext cx="8381766" cy="785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4C24A-0176-46CE-81E9-5EFC286EE4BD}">
      <dsp:nvSpPr>
        <dsp:cNvPr id="0" name=""/>
        <dsp:cNvSpPr/>
      </dsp:nvSpPr>
      <dsp:spPr>
        <a:xfrm>
          <a:off x="0" y="292680"/>
          <a:ext cx="838176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мы не получили приглашение из школы?</a:t>
          </a:r>
          <a:endParaRPr lang="ru-RU" sz="18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12" y="326092"/>
        <a:ext cx="8314942" cy="617626"/>
      </dsp:txXfrm>
    </dsp:sp>
    <dsp:sp modelId="{530A9CC3-8AA0-4565-8EEC-920AA30D006D}">
      <dsp:nvSpPr>
        <dsp:cNvPr id="0" name=""/>
        <dsp:cNvSpPr/>
      </dsp:nvSpPr>
      <dsp:spPr>
        <a:xfrm>
          <a:off x="0" y="977130"/>
          <a:ext cx="8381766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Если Вы подали заявление в первых числах апреля в учреждение, которое закреплено за адресом регистрации ребёнка, но до 20 мая не получили приглашения для подтверждения документов, то сначала необходимо позвонить в учреждение для уточнения информации о наличии свободных мест. Если мест для приема нет, то заявление будет оставаться в очереди до 20 августа. Как только места будут освобождаться или администрацией учреждения будет изыскана возможность для открытия новых классов / мест, приглашения будут направляться родителям в соответствии с имеющейся очередностью заявлений.</a:t>
          </a:r>
          <a:endParaRPr lang="ru-RU" sz="14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977130"/>
        <a:ext cx="8381766" cy="1341360"/>
      </dsp:txXfrm>
    </dsp:sp>
    <dsp:sp modelId="{934A88EE-D668-479E-8C47-8D574C6DA31A}">
      <dsp:nvSpPr>
        <dsp:cNvPr id="0" name=""/>
        <dsp:cNvSpPr/>
      </dsp:nvSpPr>
      <dsp:spPr>
        <a:xfrm>
          <a:off x="0" y="2318490"/>
          <a:ext cx="8381766" cy="684450"/>
        </a:xfrm>
        <a:prstGeom prst="roundRect">
          <a:avLst/>
        </a:prstGeom>
        <a:solidFill>
          <a:srgbClr val="86C1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по всем поданным заявлениям будут получены отказы?</a:t>
          </a:r>
          <a:endParaRPr lang="ru-RU" sz="18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12" y="2351902"/>
        <a:ext cx="8314942" cy="617626"/>
      </dsp:txXfrm>
    </dsp:sp>
    <dsp:sp modelId="{D0D0BBFA-DD87-48CF-A737-D948A2384D31}">
      <dsp:nvSpPr>
        <dsp:cNvPr id="0" name=""/>
        <dsp:cNvSpPr/>
      </dsp:nvSpPr>
      <dsp:spPr>
        <a:xfrm>
          <a:off x="0" y="3002940"/>
          <a:ext cx="8381766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Если 20 августа Вами будут получены отказы из всех учреждений, куда Вы подавали заявления, то Вам необходимо будет оперативно обратиться в департамент образования Администрации города (ул. Гагарина, 11, </a:t>
          </a:r>
          <a:r>
            <a:rPr lang="ru-RU" sz="1400" kern="1200" dirty="0" err="1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каб</a:t>
          </a: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. 302, тел. 52-53-42) для решения вопроса о предоставлении места Вашему ребенку для обучения в общеобразовательном учреждении.</a:t>
          </a:r>
          <a:endParaRPr lang="ru-RU" sz="14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02940"/>
        <a:ext cx="8381766" cy="782460"/>
      </dsp:txXfrm>
    </dsp:sp>
    <dsp:sp modelId="{76BC39E8-67CD-42DE-A68F-ECA193B5E723}">
      <dsp:nvSpPr>
        <dsp:cNvPr id="0" name=""/>
        <dsp:cNvSpPr/>
      </dsp:nvSpPr>
      <dsp:spPr>
        <a:xfrm>
          <a:off x="0" y="3785400"/>
          <a:ext cx="8381766" cy="68445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мы подали заявление в два учреждения, но получили приглашение не из того учреждения, которое у нас в приоритете?</a:t>
          </a:r>
          <a:endParaRPr lang="ru-RU" sz="18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12" y="3818812"/>
        <a:ext cx="8314942" cy="617626"/>
      </dsp:txXfrm>
    </dsp:sp>
    <dsp:sp modelId="{7D2C8FFE-0AA5-4CFC-93AC-21555F9C47C3}">
      <dsp:nvSpPr>
        <dsp:cNvPr id="0" name=""/>
        <dsp:cNvSpPr/>
      </dsp:nvSpPr>
      <dsp:spPr>
        <a:xfrm>
          <a:off x="0" y="4469850"/>
          <a:ext cx="8381766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Рекомендуем явиться в данное учреждение для подтверждения документов. Таким образом, Вы обеспечите своему ребенку место в школе. В случае если Вы получите приглашение из второго (более желательного для Вас) учреждения, то Вы можете направить по электронной почте в первое учреждение сообщение об отзыве своего заявления о зачислении и после получения отказа по первому заявлению предоставить документы во второе учреждение.</a:t>
          </a:r>
          <a:endParaRPr lang="ru-RU" sz="14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469850"/>
        <a:ext cx="8381766" cy="968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4C24A-0176-46CE-81E9-5EFC286EE4BD}">
      <dsp:nvSpPr>
        <dsp:cNvPr id="0" name=""/>
        <dsp:cNvSpPr/>
      </dsp:nvSpPr>
      <dsp:spPr>
        <a:xfrm>
          <a:off x="0" y="136508"/>
          <a:ext cx="8381766" cy="65637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на момент приглашения мы будем в отпуске / на вахте /                   на больничном?</a:t>
          </a:r>
          <a:endParaRPr lang="ru-RU" sz="1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41" y="168549"/>
        <a:ext cx="8317684" cy="592288"/>
      </dsp:txXfrm>
    </dsp:sp>
    <dsp:sp modelId="{530A9CC3-8AA0-4565-8EEC-920AA30D006D}">
      <dsp:nvSpPr>
        <dsp:cNvPr id="0" name=""/>
        <dsp:cNvSpPr/>
      </dsp:nvSpPr>
      <dsp:spPr>
        <a:xfrm>
          <a:off x="0" y="792878"/>
          <a:ext cx="8381766" cy="1073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 наличии уважительных причин (командировка, отпуск, больничный лист) срок представления документов по инициативе заявителя продлевается до 30 календарных дней (но не позднее чем за 1 рабочий день до начала учебного года). Для продления срока предоставления документов заявитель направляет на электронный адрес учреждения соответствующее информационное письмо с указанием регистрационного номера заявления, фамилии, имени, отчества ребенка и причины продления срока представления документов.</a:t>
          </a:r>
          <a:endParaRPr lang="ru-RU" sz="13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92878"/>
        <a:ext cx="8381766" cy="1073295"/>
      </dsp:txXfrm>
    </dsp:sp>
    <dsp:sp modelId="{934A88EE-D668-479E-8C47-8D574C6DA31A}">
      <dsp:nvSpPr>
        <dsp:cNvPr id="0" name=""/>
        <dsp:cNvSpPr/>
      </dsp:nvSpPr>
      <dsp:spPr>
        <a:xfrm>
          <a:off x="0" y="1866173"/>
          <a:ext cx="8381766" cy="656370"/>
        </a:xfrm>
        <a:prstGeom prst="round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Что делать если адреса нашего дома нет в постановлении о закреплении общеобразовательных учреждений за конкретными территориями?</a:t>
          </a:r>
          <a:endParaRPr lang="ru-RU" sz="1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41" y="1898214"/>
        <a:ext cx="8317684" cy="592288"/>
      </dsp:txXfrm>
    </dsp:sp>
    <dsp:sp modelId="{D0D0BBFA-DD87-48CF-A737-D948A2384D31}">
      <dsp:nvSpPr>
        <dsp:cNvPr id="0" name=""/>
        <dsp:cNvSpPr/>
      </dsp:nvSpPr>
      <dsp:spPr>
        <a:xfrm>
          <a:off x="0" y="2522543"/>
          <a:ext cx="8381766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Кроме домов постановлением за учреждениями закреплены микрорайоны. Найдите в 2ГИС к какому микрорайону относится Ваш дом, затем посмотрите за какими учреждениями закреплен данный микрорайон.</a:t>
          </a:r>
          <a:endParaRPr lang="ru-RU" sz="13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22543"/>
        <a:ext cx="8381766" cy="563040"/>
      </dsp:txXfrm>
    </dsp:sp>
    <dsp:sp modelId="{76BC39E8-67CD-42DE-A68F-ECA193B5E723}">
      <dsp:nvSpPr>
        <dsp:cNvPr id="0" name=""/>
        <dsp:cNvSpPr/>
      </dsp:nvSpPr>
      <dsp:spPr>
        <a:xfrm>
          <a:off x="0" y="3085583"/>
          <a:ext cx="8381766" cy="656370"/>
        </a:xfrm>
        <a:prstGeom prst="roundRect">
          <a:avLst/>
        </a:prstGeom>
        <a:solidFill>
          <a:srgbClr val="CC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Можно ли подать заявление о зачислении в мобильном приложении?</a:t>
          </a:r>
          <a:endParaRPr lang="ru-RU" sz="1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41" y="3117624"/>
        <a:ext cx="8317684" cy="592288"/>
      </dsp:txXfrm>
    </dsp:sp>
    <dsp:sp modelId="{7D2C8FFE-0AA5-4CFC-93AC-21555F9C47C3}">
      <dsp:nvSpPr>
        <dsp:cNvPr id="0" name=""/>
        <dsp:cNvSpPr/>
      </dsp:nvSpPr>
      <dsp:spPr>
        <a:xfrm>
          <a:off x="0" y="3741953"/>
          <a:ext cx="8381766" cy="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 поиске в мобильном приложении услуги «Зачисление в образовательное учреждение» для заполнения заявления Вам будет предложено перейти на полную версию сайта. Если у Вас уже будет заполненный черновик заявления, то его Вы сможете отправить из мобильного приложения, но департамент образования не рекомендует использовать при подаче заявления черновик, созданный не в день его отправки.</a:t>
          </a:r>
          <a:endParaRPr lang="ru-RU" sz="13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41953"/>
        <a:ext cx="8381766" cy="914940"/>
      </dsp:txXfrm>
    </dsp:sp>
    <dsp:sp modelId="{02A6C204-88F8-4B12-9489-BB17BC938053}">
      <dsp:nvSpPr>
        <dsp:cNvPr id="0" name=""/>
        <dsp:cNvSpPr/>
      </dsp:nvSpPr>
      <dsp:spPr>
        <a:xfrm>
          <a:off x="0" y="4651172"/>
          <a:ext cx="8381766" cy="656370"/>
        </a:xfrm>
        <a:prstGeom prst="roundRect">
          <a:avLst/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Нужно </a:t>
          </a:r>
          <a:r>
            <a:rPr lang="ru-RU" sz="17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ли прикреплять документы в заявлении на </a:t>
          </a:r>
          <a:r>
            <a:rPr lang="ru-RU" sz="17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госуслугах</a:t>
          </a:r>
          <a:r>
            <a:rPr lang="ru-RU" sz="17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41" y="4683213"/>
        <a:ext cx="8317684" cy="592288"/>
      </dsp:txXfrm>
    </dsp:sp>
    <dsp:sp modelId="{A38C0496-DEF7-4D19-BE59-E5F5190F6BA2}">
      <dsp:nvSpPr>
        <dsp:cNvPr id="0" name=""/>
        <dsp:cNvSpPr/>
      </dsp:nvSpPr>
      <dsp:spPr>
        <a:xfrm>
          <a:off x="0" y="5313263"/>
          <a:ext cx="8381766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Нет, портальная форма заявления </a:t>
          </a:r>
          <a:r>
            <a:rPr lang="ru-RU" sz="1300" kern="120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не </a:t>
          </a:r>
          <a:r>
            <a:rPr lang="ru-RU" sz="1300" kern="120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предусматривает </a:t>
          </a: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возможность прикрепления документов. </a:t>
          </a:r>
          <a:endParaRPr lang="ru-RU" sz="13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313263"/>
        <a:ext cx="8381766" cy="281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058" cy="4961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443" y="2"/>
            <a:ext cx="2947144" cy="4961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56E18345-A14A-4FF2-9B0D-45908302DDDA}" type="datetimeFigureOut">
              <a:rPr lang="ru-RU"/>
              <a:pPr>
                <a:defRPr/>
              </a:pPr>
              <a:t>25.03.2021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221"/>
            <a:ext cx="2946058" cy="4961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443" y="9428221"/>
            <a:ext cx="2947144" cy="4961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7DF460FB-2845-470C-A3D8-42A9B91E6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971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8" y="2"/>
            <a:ext cx="2944970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29" y="4715270"/>
            <a:ext cx="5436618" cy="44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38"/>
            <a:ext cx="2944971" cy="49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8" y="9430538"/>
            <a:ext cx="2944970" cy="49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E18C921-5698-49C0-AD78-568C914E1A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095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65ACC-44E5-4799-94CC-5B0403696F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43FD-BA38-467A-A321-2C3BE8EED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A6945-80D0-4956-8640-0C8C0F7DBC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26CF1-B6C9-48F3-AE6F-6EFC80946B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E54FF-6886-4865-B7EF-EA3397497B1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E1979-59D0-4817-A027-469B0A0EB2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46AC1-DF23-46EB-8F8F-79D26425C9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E99CF-88C6-4F7E-A4FF-D6664C7CBC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045B6-BF3C-49B4-BB4A-7E141D1083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8E07-68BC-43F5-90F9-5CE2FC5BA70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pPr>
              <a:defRPr/>
            </a:pPr>
            <a:fld id="{EA05FBE2-BB77-4BF0-B78F-8C777B74EB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A2D766-4401-450E-B41F-3CBD890B3D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596" y="1769396"/>
            <a:ext cx="8215370" cy="258829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Пошаговая инструкция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обращения за услугой </a:t>
            </a:r>
            <a:br>
              <a:rPr lang="ru-RU" sz="3200" dirty="0" smtClean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«Зачисление в образовательное учреждение» в электронном виде посредством Единого портала государственных и муниципальных услуг</a:t>
            </a:r>
            <a:endParaRPr lang="en-US" sz="3200" dirty="0">
              <a:solidFill>
                <a:srgbClr val="003366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7971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257801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512" y="1268760"/>
            <a:ext cx="8646600" cy="5452573"/>
            <a:chOff x="179512" y="1268760"/>
            <a:chExt cx="8646600" cy="545257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268760"/>
              <a:ext cx="8646600" cy="504056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77" y="1700808"/>
              <a:ext cx="6360253" cy="5020525"/>
            </a:xfrm>
            <a:prstGeom prst="rect">
              <a:avLst/>
            </a:prstGeom>
          </p:spPr>
        </p:pic>
      </p:grpSp>
      <p:sp>
        <p:nvSpPr>
          <p:cNvPr id="7" name="Овал 6"/>
          <p:cNvSpPr/>
          <p:nvPr/>
        </p:nvSpPr>
        <p:spPr>
          <a:xfrm>
            <a:off x="4968044" y="2842919"/>
            <a:ext cx="4217751" cy="244827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cs typeface="Arial" panose="020B0604020202020204" pitchFamily="34" charset="0"/>
              </a:rPr>
              <a:t>Необходимо удостовериться, что данные ребенка соответствуют данным, указанным в свидетельстве о рождении</a:t>
            </a:r>
            <a:endParaRPr lang="ru-RU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5487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15" y="1052736"/>
            <a:ext cx="5501446" cy="5687210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755576" y="1386846"/>
            <a:ext cx="1001072" cy="3139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68044" y="1386846"/>
            <a:ext cx="3881392" cy="521050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C00000"/>
                </a:solidFill>
                <a:cs typeface="Arial" panose="020B0604020202020204" pitchFamily="34" charset="0"/>
              </a:rPr>
              <a:t>Выбираем </a:t>
            </a:r>
            <a:r>
              <a:rPr lang="en-US" sz="1300" dirty="0">
                <a:solidFill>
                  <a:srgbClr val="C00000"/>
                </a:solidFill>
                <a:cs typeface="Arial" panose="020B0604020202020204" pitchFamily="34" charset="0"/>
              </a:rPr>
              <a:t>муниципальное образование</a:t>
            </a:r>
            <a:endParaRPr lang="ru-RU" sz="13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Выбираем </a:t>
            </a:r>
            <a:r>
              <a:rPr lang="ru-RU" sz="1300" dirty="0">
                <a:solidFill>
                  <a:srgbClr val="C00000"/>
                </a:solidFill>
                <a:cs typeface="Arial" panose="020B0604020202020204" pitchFamily="34" charset="0"/>
              </a:rPr>
              <a:t>тип 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заявления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«</a:t>
            </a:r>
            <a:r>
              <a:rPr lang="ru-RU" sz="1300" dirty="0">
                <a:solidFill>
                  <a:srgbClr val="C00000"/>
                </a:solidFill>
                <a:cs typeface="Arial" panose="020B0604020202020204" pitchFamily="34" charset="0"/>
              </a:rPr>
              <a:t>Прием в 1 класс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»</a:t>
            </a:r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ru-RU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Отмечаем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согласие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,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что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обучение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будет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производится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на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русском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языке</a:t>
            </a:r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Отмечаем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желаемые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дополнительные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языки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обучения</a:t>
            </a:r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Выбираем желаемое ОУ</a:t>
            </a:r>
          </a:p>
          <a:p>
            <a:pPr algn="ctr"/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Отмечаем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первоочередное / преимущественное право на зачисление (при наличии)</a:t>
            </a:r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При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выборе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преимущественного права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«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Братья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и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сестры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обучаются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в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выбраном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учреждении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,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проживающие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в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одной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семье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и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имеющие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общее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место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жительство</a:t>
            </a:r>
            <a:r>
              <a:rPr lang="ru-RU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»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вносим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данные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о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брате</a:t>
            </a:r>
            <a:r>
              <a:rPr lang="en-US" sz="1300" dirty="0" smtClean="0">
                <a:solidFill>
                  <a:srgbClr val="C00000"/>
                </a:solidFill>
                <a:cs typeface="Arial" panose="020B0604020202020204" pitchFamily="34" charset="0"/>
              </a:rPr>
              <a:t> или </a:t>
            </a:r>
            <a:r>
              <a:rPr lang="en-US" sz="13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сестре</a:t>
            </a:r>
            <a:endParaRPr lang="en-US" sz="13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en-US" sz="1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3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62616" y="1844824"/>
            <a:ext cx="1001072" cy="36669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0080" y="2211519"/>
            <a:ext cx="2967823" cy="28137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71602" y="3370302"/>
            <a:ext cx="2144214" cy="36669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79360" y="3896341"/>
            <a:ext cx="3936656" cy="36669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64396" y="4945888"/>
            <a:ext cx="4403647" cy="7873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84096" y="5823294"/>
            <a:ext cx="231520" cy="28137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84096" y="6180130"/>
            <a:ext cx="231520" cy="28137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5189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971600" y="1538503"/>
            <a:ext cx="7643799" cy="3874982"/>
            <a:chOff x="971600" y="1538503"/>
            <a:chExt cx="7643799" cy="3874982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1538503"/>
              <a:ext cx="7643799" cy="3874982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1043608" y="2708920"/>
              <a:ext cx="432048" cy="28803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038517" y="3331978"/>
              <a:ext cx="432048" cy="28803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Овал 19"/>
          <p:cNvSpPr/>
          <p:nvPr/>
        </p:nvSpPr>
        <p:spPr>
          <a:xfrm>
            <a:off x="6300192" y="4509120"/>
            <a:ext cx="2144214" cy="10081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528" y="4512255"/>
            <a:ext cx="4991645" cy="124000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cs typeface="Arial" panose="020B0604020202020204" pitchFamily="34" charset="0"/>
              </a:rPr>
              <a:t>Кнопка «Подать заявление» появится только после того, как будут проставлены отметки в двух последних абзацах</a:t>
            </a:r>
            <a:endParaRPr lang="en-US" sz="16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en-US" sz="13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1719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6948263" cy="416895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555776" y="4509120"/>
            <a:ext cx="2153200" cy="5760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287" y="5661267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+mn-lt"/>
              </a:rPr>
              <a:t>Внимание: при нажатии на кнопку «Изменить» система прерывает процесс подачи заявления и открывает профиль заявителя для редактирования данных ребёнка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401309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 </a:t>
            </a:r>
            <a:r>
              <a:rPr lang="ru-RU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ЧАСТО ЗАДАВАЕМЫЕ ВОПРОСЫ</a:t>
            </a:r>
            <a:endParaRPr lang="ru-RU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07347422"/>
              </p:ext>
            </p:extLst>
          </p:nvPr>
        </p:nvGraphicFramePr>
        <p:xfrm>
          <a:off x="395536" y="1010076"/>
          <a:ext cx="8381766" cy="5731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90955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 </a:t>
            </a:r>
            <a:r>
              <a:rPr lang="ru-RU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ЧАСТО ЗАДАВАЕМЫЕ ВОПРОСЫ</a:t>
            </a:r>
            <a:endParaRPr lang="ru-RU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6219134"/>
              </p:ext>
            </p:extLst>
          </p:nvPr>
        </p:nvGraphicFramePr>
        <p:xfrm>
          <a:off x="395536" y="1010076"/>
          <a:ext cx="8381766" cy="5731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088437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 </a:t>
            </a:r>
            <a:r>
              <a:rPr lang="ru-RU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ЧАСТО ЗАДАВАЕМЫЕ ВОПРОСЫ</a:t>
            </a:r>
            <a:endParaRPr lang="ru-RU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4142188"/>
              </p:ext>
            </p:extLst>
          </p:nvPr>
        </p:nvGraphicFramePr>
        <p:xfrm>
          <a:off x="395536" y="1010076"/>
          <a:ext cx="8381766" cy="5731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303533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844824"/>
            <a:ext cx="9144000" cy="9366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Телефоны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«горячей линии»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департамента образования Администрации города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 вопросам подачи заявления в первый класс: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(3462) 52-54-24, 52-53-36,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52-53-42</a:t>
            </a:r>
          </a:p>
          <a:p>
            <a:pPr marL="0" indent="0" algn="ctr">
              <a:buNone/>
            </a:pP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Режим и график работы «горячей линии»: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ПН – ПТ: 9.00 –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17.12,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Обеденный перерыв: 13:00 – 14:00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СБ – ВС: выходной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35627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976" y="200417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1. Зайти </a:t>
            </a:r>
            <a:r>
              <a:rPr lang="ru-RU" sz="2400" dirty="0" smtClean="0">
                <a:solidFill>
                  <a:srgbClr val="003366"/>
                </a:solidFill>
              </a:rPr>
              <a:t>на сайт </a:t>
            </a:r>
            <a:r>
              <a:rPr lang="en-US" sz="2400" i="1" dirty="0" smtClean="0">
                <a:solidFill>
                  <a:srgbClr val="C00000"/>
                </a:solidFill>
              </a:rPr>
              <a:t>gosuslugi.ru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68489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3366"/>
                </a:solidFill>
              </a:rPr>
              <a:t>2</a:t>
            </a:r>
            <a:r>
              <a:rPr lang="ru-RU" sz="2400" smtClean="0">
                <a:solidFill>
                  <a:srgbClr val="003366"/>
                </a:solidFill>
              </a:rPr>
              <a:t>. Выбрать </a:t>
            </a:r>
            <a:r>
              <a:rPr lang="ru-RU" sz="2400" dirty="0" smtClean="0">
                <a:solidFill>
                  <a:srgbClr val="003366"/>
                </a:solidFill>
              </a:rPr>
              <a:t>местоположение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14" y="1778125"/>
            <a:ext cx="3486100" cy="17937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100010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3366"/>
                </a:solidFill>
              </a:rPr>
              <a:t>Для заказа услуги необходимо: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4372170"/>
            <a:ext cx="8295779" cy="857030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>
            <a:off x="6619574" y="4077072"/>
            <a:ext cx="688730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Штриховая стрелка вправо 9"/>
          <p:cNvSpPr/>
          <p:nvPr/>
        </p:nvSpPr>
        <p:spPr>
          <a:xfrm>
            <a:off x="3059832" y="4824558"/>
            <a:ext cx="571410" cy="244581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092280" y="378904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776" y="471601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2</a:t>
            </a:r>
            <a:endParaRPr lang="ru-RU" sz="2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5700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14422"/>
            <a:ext cx="846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3. </a:t>
            </a:r>
            <a:r>
              <a:rPr lang="ru-RU" sz="2400" dirty="0" smtClean="0">
                <a:solidFill>
                  <a:srgbClr val="003366"/>
                </a:solidFill>
              </a:rPr>
              <a:t>Найти услугу «Запись в образовательное учреждение»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692944" y="2274582"/>
            <a:ext cx="7829550" cy="2266950"/>
            <a:chOff x="657225" y="2295525"/>
            <a:chExt cx="7829550" cy="226695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225" y="2295525"/>
              <a:ext cx="7829550" cy="2266950"/>
            </a:xfrm>
            <a:prstGeom prst="rect">
              <a:avLst/>
            </a:prstGeom>
          </p:spPr>
        </p:pic>
        <p:sp>
          <p:nvSpPr>
            <p:cNvPr id="7" name="Овал 6"/>
            <p:cNvSpPr/>
            <p:nvPr/>
          </p:nvSpPr>
          <p:spPr>
            <a:xfrm>
              <a:off x="3059832" y="3573017"/>
              <a:ext cx="1728192" cy="360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92944" y="4869160"/>
            <a:ext cx="7539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3366"/>
                </a:solidFill>
              </a:rPr>
              <a:t>Первый способ: нажать на надпись «Запись в школу» в перечне популярных услуг для жителей Ханты-Мансийского автономного округа </a:t>
            </a:r>
            <a:r>
              <a:rPr lang="ru-RU" dirty="0" smtClean="0">
                <a:solidFill>
                  <a:srgbClr val="003366"/>
                </a:solidFill>
              </a:rPr>
              <a:t>– Югры. Данный перечень можно найти под поисковой строкой на главной странице сайта.</a:t>
            </a:r>
            <a:endParaRPr lang="ru-RU" dirty="0">
              <a:solidFill>
                <a:srgbClr val="003366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13000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714" y="1118691"/>
            <a:ext cx="8525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Второй способ:</a:t>
            </a:r>
            <a:r>
              <a:rPr lang="ru-RU" sz="2400" dirty="0" smtClean="0">
                <a:solidFill>
                  <a:srgbClr val="003366"/>
                </a:solidFill>
              </a:rPr>
              <a:t> зайти в раздел «Услуги» и выбрать категорию </a:t>
            </a:r>
            <a:r>
              <a:rPr lang="ru-RU" sz="2400" dirty="0" smtClean="0">
                <a:solidFill>
                  <a:srgbClr val="003366"/>
                </a:solidFill>
              </a:rPr>
              <a:t>«Образование»</a:t>
            </a:r>
            <a:endParaRPr lang="ru-RU" sz="2400" dirty="0">
              <a:solidFill>
                <a:srgbClr val="003366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44213" y="2036711"/>
            <a:ext cx="8999787" cy="4608512"/>
            <a:chOff x="144213" y="2036711"/>
            <a:chExt cx="8999787" cy="460851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213" y="2036711"/>
              <a:ext cx="8999787" cy="4608512"/>
            </a:xfrm>
            <a:prstGeom prst="rect">
              <a:avLst/>
            </a:prstGeom>
          </p:spPr>
        </p:pic>
        <p:sp>
          <p:nvSpPr>
            <p:cNvPr id="6" name="Овал 5"/>
            <p:cNvSpPr/>
            <p:nvPr/>
          </p:nvSpPr>
          <p:spPr>
            <a:xfrm>
              <a:off x="6404690" y="2924944"/>
              <a:ext cx="2343774" cy="55150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851920" y="2132856"/>
              <a:ext cx="648072" cy="47695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3178894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52736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4. Выбрать услугу «Запись в образовательное учреждение»</a:t>
            </a:r>
            <a:endParaRPr lang="ru-RU" sz="2400" dirty="0">
              <a:solidFill>
                <a:srgbClr val="003366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75963" y="1556791"/>
            <a:ext cx="8932541" cy="2628890"/>
            <a:chOff x="175963" y="1556791"/>
            <a:chExt cx="8932541" cy="262889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75963" y="1844825"/>
              <a:ext cx="4380275" cy="2340856"/>
              <a:chOff x="175963" y="1844825"/>
              <a:chExt cx="4380275" cy="2340856"/>
            </a:xfrm>
          </p:grpSpPr>
          <p:pic>
            <p:nvPicPr>
              <p:cNvPr id="5" name="Рисунок 4" descr="Вырезка экрана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5963" y="1844825"/>
                <a:ext cx="4380275" cy="2340856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6" name="Овал 5"/>
              <p:cNvSpPr/>
              <p:nvPr/>
            </p:nvSpPr>
            <p:spPr>
              <a:xfrm>
                <a:off x="179512" y="3284984"/>
                <a:ext cx="1518077" cy="86662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4499993" y="2169245"/>
              <a:ext cx="4608511" cy="1442771"/>
              <a:chOff x="4499993" y="2169245"/>
              <a:chExt cx="4608511" cy="1442771"/>
            </a:xfrm>
          </p:grpSpPr>
          <p:pic>
            <p:nvPicPr>
              <p:cNvPr id="11" name="Рисунок 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44010" y="2169245"/>
                <a:ext cx="4464494" cy="1442771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8" name="Овал 7"/>
              <p:cNvSpPr/>
              <p:nvPr/>
            </p:nvSpPr>
            <p:spPr>
              <a:xfrm>
                <a:off x="4499993" y="3124170"/>
                <a:ext cx="2376264" cy="36004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Выгнутая вверх стрелка 17"/>
            <p:cNvSpPr/>
            <p:nvPr/>
          </p:nvSpPr>
          <p:spPr>
            <a:xfrm>
              <a:off x="4067944" y="1556791"/>
              <a:ext cx="1368152" cy="48464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1356" y="3846798"/>
            <a:ext cx="5689321" cy="2896479"/>
            <a:chOff x="201356" y="3846798"/>
            <a:chExt cx="5689321" cy="2896479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356" y="4273640"/>
              <a:ext cx="5292080" cy="2469637"/>
            </a:xfrm>
            <a:prstGeom prst="rect">
              <a:avLst/>
            </a:prstGeom>
            <a:ln>
              <a:solidFill>
                <a:srgbClr val="0B5395"/>
              </a:solidFill>
            </a:ln>
          </p:spPr>
        </p:pic>
        <p:sp>
          <p:nvSpPr>
            <p:cNvPr id="20" name="Выгнутая вправо стрелка 19"/>
            <p:cNvSpPr/>
            <p:nvPr/>
          </p:nvSpPr>
          <p:spPr>
            <a:xfrm>
              <a:off x="5098589" y="3846798"/>
              <a:ext cx="792088" cy="88715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846350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176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3366"/>
                </a:solidFill>
              </a:rPr>
              <a:t>5</a:t>
            </a:r>
            <a:r>
              <a:rPr lang="ru-RU" sz="2400" dirty="0" smtClean="0">
                <a:solidFill>
                  <a:srgbClr val="003366"/>
                </a:solidFill>
              </a:rPr>
              <a:t>. Для заказа услуги необходимо нажать кнопку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    «Получить услугу»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8104" y="3907869"/>
            <a:ext cx="2555776" cy="6460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432048" y="2531467"/>
            <a:ext cx="8316416" cy="3770199"/>
            <a:chOff x="432048" y="2531467"/>
            <a:chExt cx="8316416" cy="3770199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48" y="2531467"/>
              <a:ext cx="8316416" cy="3018313"/>
            </a:xfrm>
            <a:prstGeom prst="rect">
              <a:avLst/>
            </a:prstGeom>
            <a:ln>
              <a:solidFill>
                <a:srgbClr val="0B5395"/>
              </a:solidFill>
            </a:ln>
          </p:spPr>
        </p:pic>
        <p:sp>
          <p:nvSpPr>
            <p:cNvPr id="8" name="Овал 7"/>
            <p:cNvSpPr/>
            <p:nvPr/>
          </p:nvSpPr>
          <p:spPr>
            <a:xfrm>
              <a:off x="2747759" y="4040623"/>
              <a:ext cx="3408417" cy="2261043"/>
            </a:xfrm>
            <a:prstGeom prst="ellipse">
              <a:avLst/>
            </a:prstGeom>
            <a:noFill/>
            <a:ln>
              <a:solidFill>
                <a:srgbClr val="0B53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rgbClr val="0B53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Убедиться, что услугу предоставляет Администрация муниципального образования ХМАО-Югры городской округ город </a:t>
              </a:r>
              <a:r>
                <a:rPr lang="ru-RU" sz="1600" b="1" u="sng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Сургут</a:t>
              </a:r>
              <a:endParaRPr lang="ru-RU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6156176" y="4553870"/>
              <a:ext cx="576064" cy="177410"/>
            </a:xfrm>
            <a:prstGeom prst="straightConnector1">
              <a:avLst/>
            </a:prstGeom>
            <a:ln w="25400">
              <a:solidFill>
                <a:srgbClr val="0B539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842606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10714" y="1196752"/>
            <a:ext cx="7977202" cy="5427277"/>
            <a:chOff x="510714" y="1196752"/>
            <a:chExt cx="7977202" cy="542727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540" y="1196752"/>
              <a:ext cx="7956376" cy="5427277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510714" y="1412776"/>
              <a:ext cx="7977202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Овал 7"/>
          <p:cNvSpPr/>
          <p:nvPr/>
        </p:nvSpPr>
        <p:spPr>
          <a:xfrm>
            <a:off x="4427984" y="4077072"/>
            <a:ext cx="3593360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cs typeface="Arial" panose="020B0604020202020204" pitchFamily="34" charset="0"/>
              </a:rPr>
              <a:t>Указать статус заявителя</a:t>
            </a:r>
            <a:endParaRPr lang="ru-RU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905403" y="4545124"/>
            <a:ext cx="1512168" cy="14401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170728" y="5113040"/>
            <a:ext cx="2554600" cy="141537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cs typeface="Arial" panose="020B0604020202020204" pitchFamily="34" charset="0"/>
              </a:rPr>
              <a:t>ФИО заявителя заполняется автоматически</a:t>
            </a:r>
            <a:endParaRPr lang="ru-RU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671283" y="5676710"/>
            <a:ext cx="1512168" cy="14401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82641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14" y="1072005"/>
            <a:ext cx="8021726" cy="5729805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4918179" y="1560257"/>
            <a:ext cx="3593360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cs typeface="Arial" panose="020B0604020202020204" pitchFamily="34" charset="0"/>
              </a:rPr>
              <a:t>Заполняется автоматически</a:t>
            </a:r>
            <a:endParaRPr lang="ru-RU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395598" y="2028309"/>
            <a:ext cx="1512168" cy="14401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2207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7" y="1196752"/>
            <a:ext cx="9144000" cy="4494508"/>
          </a:xfrm>
          <a:prstGeom prst="rect">
            <a:avLst/>
          </a:prstGeom>
        </p:spPr>
      </p:pic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www.gosuslugi.ru</a:t>
            </a:r>
            <a:endParaRPr lang="ru-RU" dirty="0"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95936" y="1268760"/>
            <a:ext cx="4968552" cy="20162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cs typeface="Arial" panose="020B0604020202020204" pitchFamily="34" charset="0"/>
              </a:rPr>
              <a:t>Указание данных о втором родителе позволит ему представить документы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cs typeface="Arial" panose="020B0604020202020204" pitchFamily="34" charset="0"/>
              </a:rPr>
              <a:t>в учреждение в случае необходимости</a:t>
            </a:r>
            <a:endParaRPr lang="ru-RU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384365" y="2060848"/>
            <a:ext cx="1213562" cy="40922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452892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13792</TotalTime>
  <Words>1002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Самохвалова Наталья Витальевна</cp:lastModifiedBy>
  <cp:revision>993</cp:revision>
  <cp:lastPrinted>2021-03-11T11:31:38Z</cp:lastPrinted>
  <dcterms:created xsi:type="dcterms:W3CDTF">2007-09-30T08:47:55Z</dcterms:created>
  <dcterms:modified xsi:type="dcterms:W3CDTF">2021-03-25T11:27:37Z</dcterms:modified>
</cp:coreProperties>
</file>