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9" r:id="rId6"/>
    <p:sldId id="270" r:id="rId7"/>
    <p:sldId id="258" r:id="rId8"/>
    <p:sldId id="289" r:id="rId9"/>
    <p:sldId id="260" r:id="rId10"/>
    <p:sldId id="263" r:id="rId11"/>
    <p:sldId id="261" r:id="rId12"/>
    <p:sldId id="271" r:id="rId13"/>
    <p:sldId id="262" r:id="rId14"/>
    <p:sldId id="264" r:id="rId15"/>
    <p:sldId id="265" r:id="rId16"/>
    <p:sldId id="266" r:id="rId17"/>
    <p:sldId id="272" r:id="rId18"/>
    <p:sldId id="273" r:id="rId19"/>
    <p:sldId id="274" r:id="rId20"/>
    <p:sldId id="275" r:id="rId21"/>
    <p:sldId id="290" r:id="rId22"/>
    <p:sldId id="276" r:id="rId23"/>
    <p:sldId id="277" r:id="rId24"/>
    <p:sldId id="278" r:id="rId25"/>
    <p:sldId id="279" r:id="rId26"/>
    <p:sldId id="280" r:id="rId27"/>
    <p:sldId id="281" r:id="rId28"/>
    <p:sldId id="282" r:id="rId29"/>
    <p:sldId id="283" r:id="rId30"/>
    <p:sldId id="284" r:id="rId31"/>
    <p:sldId id="293" r:id="rId32"/>
    <p:sldId id="285" r:id="rId33"/>
    <p:sldId id="291" r:id="rId34"/>
    <p:sldId id="286" r:id="rId35"/>
    <p:sldId id="287" r:id="rId36"/>
    <p:sldId id="292" r:id="rId37"/>
    <p:sldId id="28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1;&#1102;&#1076;&#1084;&#1080;&#1083;&#1072;\Desktop\&#1076;&#1083;&#1103;%20&#1072;&#1087;&#1087;&#1072;&#1088;&#1072;&#1090;&#1085;&#1086;&#1075;&#1086;%20&#1089;&#1086;&#1074;&#1077;&#1097;&#1072;&#1085;&#1080;&#1103;%20&#1087;&#1086;%20&#1043;&#1086;&#1076;&#1091;%20&#1079;&#1076;&#1086;&#1088;&#1086;&#1074;&#1100;&#1103;\&#1051;&#1080;&#1089;&#1090;%20Microsoft%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1;&#1102;&#1076;&#1084;&#1080;&#1083;&#1072;\Desktop\&#1076;&#1083;&#1103;%20&#1072;&#1087;&#1087;&#1072;&#1088;&#1072;&#1090;&#1085;&#1086;&#1075;&#1086;%20&#1089;&#1086;&#1074;&#1077;&#1097;&#1072;&#1085;&#1080;&#1103;%20&#1087;&#1086;%20&#1043;&#1086;&#1076;&#1091;%20&#1079;&#1076;&#1086;&#1088;&#1086;&#1074;&#1100;&#1103;\&#1051;&#1080;&#1089;&#1090;%20Microsoft%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1;&#1102;&#1076;&#1084;&#1080;&#1083;&#1072;\Desktop\&#1076;&#1083;&#1103;%20&#1072;&#1087;&#1087;&#1072;&#1088;&#1072;&#1090;&#1085;&#1086;&#1075;&#1086;%20&#1089;&#1086;&#1074;&#1077;&#1097;&#1072;&#1085;&#1080;&#1103;%20&#1087;&#1086;%20&#1043;&#1086;&#1076;&#1091;%20&#1079;&#1076;&#1086;&#1088;&#1086;&#1074;&#1100;&#1103;\&#1051;&#1080;&#1089;&#1090;%20Microsoft%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1;&#1102;&#1076;&#1084;&#1080;&#1083;&#1072;\Desktop\&#1076;&#1083;&#1103;%20&#1072;&#1087;&#1087;&#1072;&#1088;&#1072;&#1090;&#1085;&#1086;&#1075;&#1086;%20&#1089;&#1086;&#1074;&#1077;&#1097;&#1072;&#1085;&#1080;&#1103;%20&#1087;&#1086;%20&#1043;&#1086;&#1076;&#1091;%20&#1079;&#1076;&#1086;&#1088;&#1086;&#1074;&#1100;&#1103;\&#1051;&#1080;&#1089;&#1090;%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ru-RU"/>
              <a:t>Рождаемость</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'[Лист Microsoft Excel.xlsx]Sheet1'!$B$1</c:f>
              <c:strCache>
                <c:ptCount val="1"/>
                <c:pt idx="0">
                  <c:v>2015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manualLayout>
                  <c:x val="-5.5555555555555558E-3"/>
                  <c:y val="8.3333333333333356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Excel.xlsx]Sheet1'!$B$2:$B$4</c:f>
              <c:numCache>
                <c:formatCode>General</c:formatCode>
                <c:ptCount val="3"/>
                <c:pt idx="0">
                  <c:v>20.2</c:v>
                </c:pt>
              </c:numCache>
            </c:numRef>
          </c:val>
        </c:ser>
        <c:ser>
          <c:idx val="1"/>
          <c:order val="1"/>
          <c:tx>
            <c:strRef>
              <c:f>'[Лист Microsoft Excel.xlsx]Sheet1'!$C$1</c:f>
              <c:strCache>
                <c:ptCount val="1"/>
                <c:pt idx="0">
                  <c:v>2016</c:v>
                </c:pt>
              </c:strCache>
            </c:strRef>
          </c:tx>
          <c:spPr>
            <a:solidFill>
              <a:schemeClr val="accent6">
                <a:lumMod val="60000"/>
                <a:lumOff val="40000"/>
              </a:schemeClr>
            </a:solidFill>
            <a:ln>
              <a:noFill/>
            </a:ln>
            <a:effectLst/>
            <a:sp3d/>
          </c:spPr>
          <c:invertIfNegative val="0"/>
          <c:dLbls>
            <c:dLbl>
              <c:idx val="0"/>
              <c:layout>
                <c:manualLayout>
                  <c:x val="1.6666666666666673E-2"/>
                  <c:y val="-7.870370370370373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1"/>
              <c:layout>
                <c:manualLayout>
                  <c:x val="-1.6666666666666673E-2"/>
                  <c:y val="-8.3333333333333467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2"/>
              <c:layout>
                <c:manualLayout>
                  <c:x val="-5.5555555555556564E-3"/>
                  <c:y val="-0.11111111111111115"/>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Excel.xlsx]Sheet1'!$C$2:$C$4</c:f>
              <c:numCache>
                <c:formatCode>0.0</c:formatCode>
                <c:ptCount val="3"/>
                <c:pt idx="0" formatCode="General">
                  <c:v>19.899999999999999</c:v>
                </c:pt>
                <c:pt idx="1">
                  <c:v>15.7</c:v>
                </c:pt>
                <c:pt idx="2">
                  <c:v>12.9</c:v>
                </c:pt>
              </c:numCache>
            </c:numRef>
          </c:val>
        </c:ser>
        <c:dLbls>
          <c:showLegendKey val="0"/>
          <c:showVal val="0"/>
          <c:showCatName val="0"/>
          <c:showSerName val="0"/>
          <c:showPercent val="0"/>
          <c:showBubbleSize val="0"/>
        </c:dLbls>
        <c:gapWidth val="150"/>
        <c:shape val="box"/>
        <c:axId val="42207744"/>
        <c:axId val="38711808"/>
        <c:axId val="0"/>
      </c:bar3DChart>
      <c:catAx>
        <c:axId val="422077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38711808"/>
        <c:crosses val="autoZero"/>
        <c:auto val="1"/>
        <c:lblAlgn val="ctr"/>
        <c:lblOffset val="100"/>
        <c:noMultiLvlLbl val="0"/>
      </c:catAx>
      <c:valAx>
        <c:axId val="38711808"/>
        <c:scaling>
          <c:orientation val="minMax"/>
        </c:scaling>
        <c:delete val="1"/>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crossAx val="4220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legend>
    <c:plotVisOnly val="1"/>
    <c:dispBlanksAs val="gap"/>
    <c:showDLblsOverMax val="0"/>
  </c:chart>
  <c:spPr>
    <a:gradFill>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1"/>
    </a:gradFill>
    <a:ln w="9525" cap="flat" cmpd="sng" algn="ctr">
      <a:solidFill>
        <a:schemeClr val="tx2">
          <a:lumMod val="15000"/>
          <a:lumOff val="8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ru-RU"/>
              <a:t>Общая смертность</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772290419192197"/>
          <c:y val="0.25290772289668961"/>
          <c:w val="0.73049225164172227"/>
          <c:h val="0.50570003716062195"/>
        </c:manualLayout>
      </c:layout>
      <c:bar3DChart>
        <c:barDir val="bar"/>
        <c:grouping val="clustered"/>
        <c:varyColors val="0"/>
        <c:ser>
          <c:idx val="0"/>
          <c:order val="0"/>
          <c:tx>
            <c:strRef>
              <c:f>'[Лист Microsoft Excel.xlsx]Sheet1'!$B$1</c:f>
              <c:strCache>
                <c:ptCount val="1"/>
                <c:pt idx="0">
                  <c:v>2015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manualLayout>
                  <c:x val="-5.5555555555555558E-3"/>
                  <c:y val="8.333333333333334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Excel.xlsx]Sheet1'!$B$2:$B$4</c:f>
              <c:numCache>
                <c:formatCode>General</c:formatCode>
                <c:ptCount val="3"/>
                <c:pt idx="0">
                  <c:v>6.1</c:v>
                </c:pt>
              </c:numCache>
            </c:numRef>
          </c:val>
        </c:ser>
        <c:ser>
          <c:idx val="1"/>
          <c:order val="1"/>
          <c:tx>
            <c:strRef>
              <c:f>'[Лист Microsoft Excel.xlsx]Sheet1'!$C$1</c:f>
              <c:strCache>
                <c:ptCount val="1"/>
                <c:pt idx="0">
                  <c:v>2016</c:v>
                </c:pt>
              </c:strCache>
            </c:strRef>
          </c:tx>
          <c:spPr>
            <a:solidFill>
              <a:schemeClr val="accent6">
                <a:lumMod val="60000"/>
                <a:lumOff val="40000"/>
              </a:schemeClr>
            </a:solidFill>
            <a:ln>
              <a:noFill/>
            </a:ln>
            <a:effectLst/>
            <a:sp3d/>
          </c:spPr>
          <c:invertIfNegative val="0"/>
          <c:dLbls>
            <c:dLbl>
              <c:idx val="0"/>
              <c:layout>
                <c:manualLayout>
                  <c:x val="1.6666666666666673E-2"/>
                  <c:y val="-7.870370370370373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1"/>
              <c:layout>
                <c:manualLayout>
                  <c:x val="-1.6666666666666673E-2"/>
                  <c:y val="-8.333333333333345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2"/>
              <c:layout>
                <c:manualLayout>
                  <c:x val="-5.5555555555556555E-3"/>
                  <c:y val="-0.1111111111111111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Excel.xlsx]Sheet1'!$C$2:$C$4</c:f>
              <c:numCache>
                <c:formatCode>General</c:formatCode>
                <c:ptCount val="3"/>
                <c:pt idx="0">
                  <c:v>5.8</c:v>
                </c:pt>
                <c:pt idx="1">
                  <c:v>6.2</c:v>
                </c:pt>
                <c:pt idx="2">
                  <c:v>12.9</c:v>
                </c:pt>
              </c:numCache>
            </c:numRef>
          </c:val>
        </c:ser>
        <c:dLbls>
          <c:showLegendKey val="0"/>
          <c:showVal val="0"/>
          <c:showCatName val="0"/>
          <c:showSerName val="0"/>
          <c:showPercent val="0"/>
          <c:showBubbleSize val="0"/>
        </c:dLbls>
        <c:gapWidth val="150"/>
        <c:shape val="box"/>
        <c:axId val="42325504"/>
        <c:axId val="38714112"/>
        <c:axId val="0"/>
      </c:bar3DChart>
      <c:catAx>
        <c:axId val="423255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38714112"/>
        <c:crosses val="autoZero"/>
        <c:auto val="1"/>
        <c:lblAlgn val="ctr"/>
        <c:lblOffset val="100"/>
        <c:noMultiLvlLbl val="0"/>
      </c:catAx>
      <c:valAx>
        <c:axId val="38714112"/>
        <c:scaling>
          <c:orientation val="minMax"/>
        </c:scaling>
        <c:delete val="1"/>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crossAx val="4232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legend>
    <c:plotVisOnly val="1"/>
    <c:dispBlanksAs val="gap"/>
    <c:showDLblsOverMax val="0"/>
  </c:chart>
  <c:spPr>
    <a:gradFill>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1"/>
    </a:gradFill>
    <a:ln w="9525" cap="flat" cmpd="sng" algn="ctr">
      <a:solidFill>
        <a:schemeClr val="tx2">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ru-RU"/>
              <a:t>Младенческая смертность</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281729310100339"/>
          <c:y val="0.24398955671592046"/>
          <c:w val="0.72022417453104726"/>
          <c:h val="0.4266120431063215"/>
        </c:manualLayout>
      </c:layout>
      <c:bar3DChart>
        <c:barDir val="bar"/>
        <c:grouping val="clustered"/>
        <c:varyColors val="0"/>
        <c:ser>
          <c:idx val="0"/>
          <c:order val="0"/>
          <c:tx>
            <c:strRef>
              <c:f>'[Лист Microsoft Excel.xlsx]Sheet1'!$B$1</c:f>
              <c:strCache>
                <c:ptCount val="1"/>
                <c:pt idx="0">
                  <c:v>2015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manualLayout>
                  <c:x val="-5.5555555555555558E-3"/>
                  <c:y val="8.333333333333334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Excel.xlsx]Sheet1'!$B$2:$B$4</c:f>
              <c:numCache>
                <c:formatCode>General</c:formatCode>
                <c:ptCount val="3"/>
                <c:pt idx="0">
                  <c:v>3.3</c:v>
                </c:pt>
              </c:numCache>
            </c:numRef>
          </c:val>
        </c:ser>
        <c:ser>
          <c:idx val="1"/>
          <c:order val="1"/>
          <c:tx>
            <c:strRef>
              <c:f>'[Лист Microsoft Excel.xlsx]Sheet1'!$C$1</c:f>
              <c:strCache>
                <c:ptCount val="1"/>
                <c:pt idx="0">
                  <c:v>2016</c:v>
                </c:pt>
              </c:strCache>
            </c:strRef>
          </c:tx>
          <c:spPr>
            <a:solidFill>
              <a:schemeClr val="accent6">
                <a:lumMod val="60000"/>
                <a:lumOff val="40000"/>
              </a:schemeClr>
            </a:solidFill>
            <a:ln>
              <a:noFill/>
            </a:ln>
            <a:effectLst/>
            <a:sp3d/>
          </c:spPr>
          <c:invertIfNegative val="0"/>
          <c:dLbls>
            <c:dLbl>
              <c:idx val="0"/>
              <c:layout>
                <c:manualLayout>
                  <c:x val="1.6666666666666673E-2"/>
                  <c:y val="-7.870370370370373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1"/>
              <c:layout>
                <c:manualLayout>
                  <c:x val="-1.6666666666666673E-2"/>
                  <c:y val="-8.333333333333345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dLbl>
              <c:idx val="2"/>
              <c:layout>
                <c:manualLayout>
                  <c:x val="-5.5555555555556555E-3"/>
                  <c:y val="-0.1111111111111111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 Microsoft Excel.xlsx]Sheet1'!$A$2:$A$4</c:f>
              <c:strCache>
                <c:ptCount val="3"/>
                <c:pt idx="0">
                  <c:v>Сугрут</c:v>
                </c:pt>
                <c:pt idx="1">
                  <c:v>ХМАО-Югра</c:v>
                </c:pt>
                <c:pt idx="2">
                  <c:v>РФ</c:v>
                </c:pt>
              </c:strCache>
            </c:strRef>
          </c:cat>
          <c:val>
            <c:numRef>
              <c:f>'[Лист Microsoft Excel.xlsx]Sheet1'!$C$2:$C$4</c:f>
              <c:numCache>
                <c:formatCode>0.0</c:formatCode>
                <c:ptCount val="3"/>
                <c:pt idx="0" formatCode="General">
                  <c:v>2.8</c:v>
                </c:pt>
                <c:pt idx="1">
                  <c:v>4.0999999999999996</c:v>
                </c:pt>
                <c:pt idx="2">
                  <c:v>6</c:v>
                </c:pt>
              </c:numCache>
            </c:numRef>
          </c:val>
        </c:ser>
        <c:dLbls>
          <c:showLegendKey val="0"/>
          <c:showVal val="0"/>
          <c:showCatName val="0"/>
          <c:showSerName val="0"/>
          <c:showPercent val="0"/>
          <c:showBubbleSize val="0"/>
        </c:dLbls>
        <c:gapWidth val="150"/>
        <c:shape val="box"/>
        <c:axId val="42327040"/>
        <c:axId val="83649088"/>
        <c:axId val="0"/>
      </c:bar3DChart>
      <c:catAx>
        <c:axId val="423270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83649088"/>
        <c:crosses val="autoZero"/>
        <c:auto val="1"/>
        <c:lblAlgn val="ctr"/>
        <c:lblOffset val="100"/>
        <c:noMultiLvlLbl val="0"/>
      </c:catAx>
      <c:valAx>
        <c:axId val="83649088"/>
        <c:scaling>
          <c:orientation val="minMax"/>
        </c:scaling>
        <c:delete val="1"/>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crossAx val="42327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legend>
    <c:plotVisOnly val="1"/>
    <c:dispBlanksAs val="gap"/>
    <c:showDLblsOverMax val="0"/>
  </c:chart>
  <c:spPr>
    <a:gradFill>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1"/>
    </a:gradFill>
    <a:ln w="9525" cap="flat" cmpd="sng" algn="ctr">
      <a:solidFill>
        <a:schemeClr val="tx2">
          <a:lumMod val="15000"/>
          <a:lumOff val="85000"/>
        </a:schemeClr>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Здоровье</a:t>
            </a:r>
          </a:p>
        </c:rich>
      </c:tx>
      <c:layout/>
      <c:overlay val="0"/>
      <c:spPr>
        <a:noFill/>
        <a:ln>
          <a:noFill/>
        </a:ln>
        <a:effectLst/>
      </c:spPr>
    </c:title>
    <c:autoTitleDeleted val="0"/>
    <c:view3D>
      <c:rotX val="30"/>
      <c:rotY val="4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3661016331291926"/>
          <c:w val="0.81388888888888888"/>
          <c:h val="0.6495344852726742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4">
                  <a:lumMod val="50000"/>
                </a:schemeClr>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tx>
                <c:rich>
                  <a:bodyPr/>
                  <a:lstStyle/>
                  <a:p>
                    <a:r>
                      <a:rPr lang="ru-RU" b="1" dirty="0"/>
                      <a:t>Условия и образ жизни; 50%</a:t>
                    </a:r>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dLbl>
              <c:idx val="1"/>
              <c:layout/>
              <c:tx>
                <c:rich>
                  <a:bodyPr/>
                  <a:lstStyle/>
                  <a:p>
                    <a:r>
                      <a:rPr lang="ru-RU" b="1" dirty="0"/>
                      <a:t>Состояние окружающей среды; 22%</a:t>
                    </a:r>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dLbl>
              <c:idx val="2"/>
              <c:layout/>
              <c:tx>
                <c:rich>
                  <a:bodyPr/>
                  <a:lstStyle/>
                  <a:p>
                    <a:r>
                      <a:rPr lang="ru-RU" b="1" dirty="0"/>
                      <a:t>Генетические факторы; 20%</a:t>
                    </a:r>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dLbl>
              <c:idx val="3"/>
              <c:layout/>
              <c:tx>
                <c:rich>
                  <a:bodyPr/>
                  <a:lstStyle/>
                  <a:p>
                    <a:r>
                      <a:rPr lang="ru-RU" b="1" dirty="0"/>
                      <a:t>Состояние здравоохранения; 8%</a:t>
                    </a:r>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 Microsoft Excel.xlsx]Sheet1'!$B$23:$E$23</c:f>
              <c:strCache>
                <c:ptCount val="4"/>
                <c:pt idx="0">
                  <c:v>Условия и образ жизни</c:v>
                </c:pt>
                <c:pt idx="1">
                  <c:v>Состояние окружающей среды</c:v>
                </c:pt>
                <c:pt idx="2">
                  <c:v>Генетические факторы</c:v>
                </c:pt>
                <c:pt idx="3">
                  <c:v>Состояние здравоохранения</c:v>
                </c:pt>
              </c:strCache>
            </c:strRef>
          </c:cat>
          <c:val>
            <c:numRef>
              <c:f>'[Лист Microsoft Excel.xlsx]Sheet1'!$B$24:$E$24</c:f>
              <c:numCache>
                <c:formatCode>0%</c:formatCode>
                <c:ptCount val="4"/>
                <c:pt idx="0">
                  <c:v>0.5</c:v>
                </c:pt>
                <c:pt idx="1">
                  <c:v>0.22</c:v>
                </c:pt>
                <c:pt idx="2">
                  <c:v>0.2</c:v>
                </c:pt>
                <c:pt idx="3">
                  <c:v>8.0000000000000029E-2</c:v>
                </c:pt>
              </c:numCache>
            </c:numRef>
          </c:val>
        </c:ser>
        <c:dLbls>
          <c:showLegendKey val="0"/>
          <c:showVal val="0"/>
          <c:showCatName val="0"/>
          <c:showSerName val="0"/>
          <c:showPercent val="0"/>
          <c:showBubbleSize val="0"/>
          <c:showLeaderLines val="1"/>
        </c:dLbls>
      </c:pie3DChart>
    </c:plotArea>
    <c:plotVisOnly val="1"/>
    <c:dispBlanksAs val="zero"/>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9CB00-0F91-4B41-B352-C431B61B573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5E5B2EAB-D685-43D2-95A1-C01C42FA70A6}">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endParaRPr lang="ru-RU" sz="1200" dirty="0" smtClean="0"/>
        </a:p>
        <a:p>
          <a:pPr>
            <a:lnSpc>
              <a:spcPct val="100000"/>
            </a:lnSpc>
            <a:spcAft>
              <a:spcPts val="0"/>
            </a:spcAft>
          </a:pPr>
          <a:r>
            <a:rPr lang="ru-RU" sz="1200" dirty="0" smtClean="0"/>
            <a:t>Постановлением Администрации города Сургута от 15.03.2016</a:t>
          </a:r>
        </a:p>
        <a:p>
          <a:pPr>
            <a:lnSpc>
              <a:spcPct val="100000"/>
            </a:lnSpc>
            <a:spcAft>
              <a:spcPts val="0"/>
            </a:spcAft>
          </a:pPr>
          <a:r>
            <a:rPr lang="ru-RU" sz="1200" dirty="0" smtClean="0"/>
            <a:t> № 1831 утвержден комплексный межведомственный план мероприятий, направленный на профилактику заболеваний и формирование здорового образа жизни среди населения города Сургута, на 2016 – 2020 годы .В структуре комплексного плана предусмотрено</a:t>
          </a:r>
        </a:p>
        <a:p>
          <a:pPr>
            <a:lnSpc>
              <a:spcPct val="100000"/>
            </a:lnSpc>
            <a:spcAft>
              <a:spcPts val="0"/>
            </a:spcAft>
          </a:pPr>
          <a:r>
            <a:rPr lang="ru-RU" sz="1200" dirty="0" smtClean="0"/>
            <a:t> 6 разделов</a:t>
          </a:r>
        </a:p>
        <a:p>
          <a:pPr>
            <a:lnSpc>
              <a:spcPct val="90000"/>
            </a:lnSpc>
            <a:spcAft>
              <a:spcPct val="35000"/>
            </a:spcAft>
          </a:pPr>
          <a:endParaRPr lang="ru-RU" sz="1100" dirty="0" smtClean="0"/>
        </a:p>
        <a:p>
          <a:pPr>
            <a:lnSpc>
              <a:spcPct val="90000"/>
            </a:lnSpc>
            <a:spcAft>
              <a:spcPct val="35000"/>
            </a:spcAft>
          </a:pPr>
          <a:endParaRPr lang="ru-RU" sz="1100" dirty="0"/>
        </a:p>
      </dgm:t>
    </dgm:pt>
    <dgm:pt modelId="{9FDFFC5B-17B1-4177-A1E6-16DDFE716D0E}" type="parTrans" cxnId="{C42913D8-D9F1-4CCD-86CF-60CE338752F7}">
      <dgm:prSet/>
      <dgm:spPr/>
      <dgm:t>
        <a:bodyPr/>
        <a:lstStyle/>
        <a:p>
          <a:endParaRPr lang="ru-RU"/>
        </a:p>
      </dgm:t>
    </dgm:pt>
    <dgm:pt modelId="{4BCA7A9A-5E91-4742-AF43-BB8AE1726F5F}" type="sibTrans" cxnId="{C42913D8-D9F1-4CCD-86CF-60CE338752F7}">
      <dgm:prSet/>
      <dgm:spPr/>
      <dgm:t>
        <a:bodyPr/>
        <a:lstStyle/>
        <a:p>
          <a:endParaRPr lang="ru-RU"/>
        </a:p>
      </dgm:t>
    </dgm:pt>
    <dgm:pt modelId="{C2227DA7-B321-45F6-995D-E15A5EFFA55E}">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dirty="0" smtClean="0"/>
            <a:t>Обеспечение общих мероприятий, направленных на профилактику заболеваний и формирование здорового образа жизни среди населения города</a:t>
          </a:r>
          <a:endParaRPr lang="ru-RU" sz="1200" dirty="0"/>
        </a:p>
      </dgm:t>
    </dgm:pt>
    <dgm:pt modelId="{6741A1D6-C5C1-4967-A6A7-65DCD74F09A3}" type="parTrans" cxnId="{A2BC6444-D2D6-4947-BA55-9D3436E1FB38}">
      <dgm:prSet/>
      <dgm:spPr/>
      <dgm:t>
        <a:bodyPr/>
        <a:lstStyle/>
        <a:p>
          <a:endParaRPr lang="ru-RU"/>
        </a:p>
      </dgm:t>
    </dgm:pt>
    <dgm:pt modelId="{7BA060B5-1179-4BEE-9951-EA670FAF6172}" type="sibTrans" cxnId="{A2BC6444-D2D6-4947-BA55-9D3436E1FB38}">
      <dgm:prSet/>
      <dgm:spPr/>
      <dgm:t>
        <a:bodyPr/>
        <a:lstStyle/>
        <a:p>
          <a:endParaRPr lang="ru-RU"/>
        </a:p>
      </dgm:t>
    </dgm:pt>
    <dgm:pt modelId="{1F9FE274-E133-4030-9A67-90A07EBC0864}">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200" dirty="0" smtClean="0"/>
            <a:t>информирование населения о причинах возникновения заболеваний и об условиях, способствующих их распространению, о медицинских организациях, осуществляющих профилактику заболеваний и оказывающих медицинскую помощь</a:t>
          </a:r>
          <a:endParaRPr lang="ru-RU" sz="1200" dirty="0"/>
        </a:p>
      </dgm:t>
    </dgm:pt>
    <dgm:pt modelId="{EA5626FA-DDA9-4F16-B9B4-31F7350FCF14}" type="parTrans" cxnId="{15B99AB7-ED17-4710-A8DD-C1332C2A0375}">
      <dgm:prSet/>
      <dgm:spPr/>
      <dgm:t>
        <a:bodyPr/>
        <a:lstStyle/>
        <a:p>
          <a:endParaRPr lang="ru-RU"/>
        </a:p>
      </dgm:t>
    </dgm:pt>
    <dgm:pt modelId="{D2703D75-4615-432F-B8EC-B0C0A9AFD292}" type="sibTrans" cxnId="{15B99AB7-ED17-4710-A8DD-C1332C2A0375}">
      <dgm:prSet/>
      <dgm:spPr/>
      <dgm:t>
        <a:bodyPr/>
        <a:lstStyle/>
        <a:p>
          <a:endParaRPr lang="ru-RU"/>
        </a:p>
      </dgm:t>
    </dgm:pt>
    <dgm:pt modelId="{16C0FEFA-F421-4EBD-A84B-12C6620A7DBE}">
      <dgm:prSet custT="1">
        <dgm:style>
          <a:lnRef idx="1">
            <a:schemeClr val="accent6"/>
          </a:lnRef>
          <a:fillRef idx="2">
            <a:schemeClr val="accent6"/>
          </a:fillRef>
          <a:effectRef idx="1">
            <a:schemeClr val="accent6"/>
          </a:effectRef>
          <a:fontRef idx="minor">
            <a:schemeClr val="dk1"/>
          </a:fontRef>
        </dgm:style>
      </dgm:prSet>
      <dgm:spPr/>
      <dgm:t>
        <a:bodyPr/>
        <a:lstStyle/>
        <a:p>
          <a:r>
            <a:rPr lang="ru-RU" sz="1200" dirty="0" smtClean="0"/>
            <a:t>формирование у населения мотивации для занятий физической культурой и спортом и создание необходимых для этого условий</a:t>
          </a:r>
          <a:endParaRPr lang="ru-RU" sz="1200" dirty="0"/>
        </a:p>
      </dgm:t>
    </dgm:pt>
    <dgm:pt modelId="{2A24E26C-D5B8-4921-9027-211F4977981C}" type="parTrans" cxnId="{74CC7BF0-6C44-475C-B9C7-F3C2D8E9359D}">
      <dgm:prSet/>
      <dgm:spPr/>
      <dgm:t>
        <a:bodyPr/>
        <a:lstStyle/>
        <a:p>
          <a:endParaRPr lang="ru-RU"/>
        </a:p>
      </dgm:t>
    </dgm:pt>
    <dgm:pt modelId="{D6BF3A49-D404-4F2D-9702-6861B5C1BAAE}" type="sibTrans" cxnId="{74CC7BF0-6C44-475C-B9C7-F3C2D8E9359D}">
      <dgm:prSet/>
      <dgm:spPr/>
      <dgm:t>
        <a:bodyPr/>
        <a:lstStyle/>
        <a:p>
          <a:endParaRPr lang="ru-RU"/>
        </a:p>
      </dgm:t>
    </dgm:pt>
    <dgm:pt modelId="{900D4BFE-C251-4612-840E-F3054A06CD04}">
      <dgm:prSet custT="1">
        <dgm:style>
          <a:lnRef idx="1">
            <a:schemeClr val="accent5"/>
          </a:lnRef>
          <a:fillRef idx="2">
            <a:schemeClr val="accent5"/>
          </a:fillRef>
          <a:effectRef idx="1">
            <a:schemeClr val="accent5"/>
          </a:effectRef>
          <a:fontRef idx="minor">
            <a:schemeClr val="dk1"/>
          </a:fontRef>
        </dgm:style>
      </dgm:prSet>
      <dgm:spPr/>
      <dgm:t>
        <a:bodyPr/>
        <a:lstStyle/>
        <a:p>
          <a:r>
            <a:rPr lang="ru-RU" sz="1200" dirty="0" smtClean="0"/>
            <a:t>формирование у населения современного уровня знаний о рациональном и полноценном питании и здоровом образе жизни</a:t>
          </a:r>
          <a:endParaRPr lang="ru-RU" sz="1200" dirty="0"/>
        </a:p>
      </dgm:t>
    </dgm:pt>
    <dgm:pt modelId="{2EED58D2-3C08-4EFC-B70D-A928D5C1F969}" type="parTrans" cxnId="{D05DFE41-15BE-414B-A253-6261133EE1C1}">
      <dgm:prSet/>
      <dgm:spPr/>
      <dgm:t>
        <a:bodyPr/>
        <a:lstStyle/>
        <a:p>
          <a:endParaRPr lang="ru-RU"/>
        </a:p>
      </dgm:t>
    </dgm:pt>
    <dgm:pt modelId="{6C768B01-6233-491B-A2E7-8543C794604B}" type="sibTrans" cxnId="{D05DFE41-15BE-414B-A253-6261133EE1C1}">
      <dgm:prSet/>
      <dgm:spPr/>
      <dgm:t>
        <a:bodyPr/>
        <a:lstStyle/>
        <a:p>
          <a:endParaRPr lang="ru-RU"/>
        </a:p>
      </dgm:t>
    </dgm:pt>
    <dgm:pt modelId="{BC0254F8-28D3-4003-B66B-9266C8F9EABA}">
      <dgm:prSet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формирование у населения мотивации к отказу от злоупотребления алкогольной продукцией и табаком, от немедицинского потребления наркотических средств и психотропных веществ, мотивации к своевременному обращению за медицинской помощью</a:t>
          </a:r>
          <a:endParaRPr lang="ru-RU" sz="1200" dirty="0"/>
        </a:p>
      </dgm:t>
    </dgm:pt>
    <dgm:pt modelId="{8F63942F-FB9E-4964-B7B5-E44830B62663}" type="parTrans" cxnId="{14CFECC2-5630-4D7D-A3C0-C8B59A31E0DE}">
      <dgm:prSet/>
      <dgm:spPr/>
      <dgm:t>
        <a:bodyPr/>
        <a:lstStyle/>
        <a:p>
          <a:endParaRPr lang="ru-RU"/>
        </a:p>
      </dgm:t>
    </dgm:pt>
    <dgm:pt modelId="{253EE047-D3EF-427E-AB41-797AB8FA33BB}" type="sibTrans" cxnId="{14CFECC2-5630-4D7D-A3C0-C8B59A31E0DE}">
      <dgm:prSet/>
      <dgm:spPr/>
      <dgm:t>
        <a:bodyPr/>
        <a:lstStyle/>
        <a:p>
          <a:endParaRPr lang="ru-RU"/>
        </a:p>
      </dgm:t>
    </dgm:pt>
    <dgm:pt modelId="{542D6CD3-3BC0-44E1-9E07-508D0D51B02A}">
      <dgm:prSet custT="1">
        <dgm:style>
          <a:lnRef idx="1">
            <a:schemeClr val="accent1"/>
          </a:lnRef>
          <a:fillRef idx="2">
            <a:schemeClr val="accent1"/>
          </a:fillRef>
          <a:effectRef idx="1">
            <a:schemeClr val="accent1"/>
          </a:effectRef>
          <a:fontRef idx="minor">
            <a:schemeClr val="dk1"/>
          </a:fontRef>
        </dgm:style>
      </dgm:prSet>
      <dgm:spPr/>
      <dgm:t>
        <a:bodyPr/>
        <a:lstStyle/>
        <a:p>
          <a:r>
            <a:rPr lang="ru-RU" sz="1200" dirty="0" smtClean="0"/>
            <a:t>предотвращение возможного распространения заболеваний, в том числе социально значимых, представляющих опасность для окружающих, и инфекционных заболеваний, не являющихся социально значимыми, а также минимизацию последствий их распространения</a:t>
          </a:r>
          <a:endParaRPr lang="ru-RU" sz="1200" dirty="0"/>
        </a:p>
      </dgm:t>
    </dgm:pt>
    <dgm:pt modelId="{59CE2E9B-41B2-4488-BCFF-5908300F735F}" type="parTrans" cxnId="{534CC88D-F43F-4515-8E7F-2A9194AF3BA8}">
      <dgm:prSet/>
      <dgm:spPr/>
      <dgm:t>
        <a:bodyPr/>
        <a:lstStyle/>
        <a:p>
          <a:endParaRPr lang="ru-RU"/>
        </a:p>
      </dgm:t>
    </dgm:pt>
    <dgm:pt modelId="{0E9DAE0D-B931-4BAD-B246-7C07FD643EE7}" type="sibTrans" cxnId="{534CC88D-F43F-4515-8E7F-2A9194AF3BA8}">
      <dgm:prSet/>
      <dgm:spPr/>
      <dgm:t>
        <a:bodyPr/>
        <a:lstStyle/>
        <a:p>
          <a:endParaRPr lang="ru-RU"/>
        </a:p>
      </dgm:t>
    </dgm:pt>
    <dgm:pt modelId="{F32B2528-AE99-449B-BD0B-E88C70AA179E}" type="pres">
      <dgm:prSet presAssocID="{46E9CB00-0F91-4B41-B352-C431B61B5739}" presName="diagram" presStyleCnt="0">
        <dgm:presLayoutVars>
          <dgm:chPref val="1"/>
          <dgm:dir/>
          <dgm:animOne val="branch"/>
          <dgm:animLvl val="lvl"/>
          <dgm:resizeHandles val="exact"/>
        </dgm:presLayoutVars>
      </dgm:prSet>
      <dgm:spPr/>
      <dgm:t>
        <a:bodyPr/>
        <a:lstStyle/>
        <a:p>
          <a:endParaRPr lang="ru-RU"/>
        </a:p>
      </dgm:t>
    </dgm:pt>
    <dgm:pt modelId="{C3F326F1-D405-4AF5-8E38-7D611E045D02}" type="pres">
      <dgm:prSet presAssocID="{5E5B2EAB-D685-43D2-95A1-C01C42FA70A6}" presName="root1" presStyleCnt="0"/>
      <dgm:spPr/>
    </dgm:pt>
    <dgm:pt modelId="{078651FA-F0B5-4089-AC9C-B8B7A6443A8B}" type="pres">
      <dgm:prSet presAssocID="{5E5B2EAB-D685-43D2-95A1-C01C42FA70A6}" presName="LevelOneTextNode" presStyleLbl="node0" presStyleIdx="0" presStyleCnt="1" custScaleX="143867" custScaleY="597938" custLinFactX="-60720" custLinFactNeighborX="-100000" custLinFactNeighborY="-4509">
        <dgm:presLayoutVars>
          <dgm:chPref val="3"/>
        </dgm:presLayoutVars>
      </dgm:prSet>
      <dgm:spPr/>
      <dgm:t>
        <a:bodyPr/>
        <a:lstStyle/>
        <a:p>
          <a:endParaRPr lang="ru-RU"/>
        </a:p>
      </dgm:t>
    </dgm:pt>
    <dgm:pt modelId="{89715DDD-314B-47A6-B5E5-7ABAA0490F69}" type="pres">
      <dgm:prSet presAssocID="{5E5B2EAB-D685-43D2-95A1-C01C42FA70A6}" presName="level2hierChild" presStyleCnt="0"/>
      <dgm:spPr/>
    </dgm:pt>
    <dgm:pt modelId="{6D8CD6C3-5F61-403C-9081-40F47467D923}" type="pres">
      <dgm:prSet presAssocID="{6741A1D6-C5C1-4967-A6A7-65DCD74F09A3}" presName="conn2-1" presStyleLbl="parChTrans1D2" presStyleIdx="0" presStyleCnt="6"/>
      <dgm:spPr/>
      <dgm:t>
        <a:bodyPr/>
        <a:lstStyle/>
        <a:p>
          <a:endParaRPr lang="ru-RU"/>
        </a:p>
      </dgm:t>
    </dgm:pt>
    <dgm:pt modelId="{B516F45E-288E-4854-90F5-46A705F8B89B}" type="pres">
      <dgm:prSet presAssocID="{6741A1D6-C5C1-4967-A6A7-65DCD74F09A3}" presName="connTx" presStyleLbl="parChTrans1D2" presStyleIdx="0" presStyleCnt="6"/>
      <dgm:spPr/>
      <dgm:t>
        <a:bodyPr/>
        <a:lstStyle/>
        <a:p>
          <a:endParaRPr lang="ru-RU"/>
        </a:p>
      </dgm:t>
    </dgm:pt>
    <dgm:pt modelId="{15C2D86D-958C-493F-8793-E1B49094329E}" type="pres">
      <dgm:prSet presAssocID="{C2227DA7-B321-45F6-995D-E15A5EFFA55E}" presName="root2" presStyleCnt="0"/>
      <dgm:spPr/>
    </dgm:pt>
    <dgm:pt modelId="{F5500D20-65AF-4746-8782-1688E3D57BC2}" type="pres">
      <dgm:prSet presAssocID="{C2227DA7-B321-45F6-995D-E15A5EFFA55E}" presName="LevelTwoTextNode" presStyleLbl="node2" presStyleIdx="0" presStyleCnt="6" custScaleX="366931">
        <dgm:presLayoutVars>
          <dgm:chPref val="3"/>
        </dgm:presLayoutVars>
      </dgm:prSet>
      <dgm:spPr/>
      <dgm:t>
        <a:bodyPr/>
        <a:lstStyle/>
        <a:p>
          <a:endParaRPr lang="ru-RU"/>
        </a:p>
      </dgm:t>
    </dgm:pt>
    <dgm:pt modelId="{F62656C0-5C99-4444-9D6D-AD3357BA9259}" type="pres">
      <dgm:prSet presAssocID="{C2227DA7-B321-45F6-995D-E15A5EFFA55E}" presName="level3hierChild" presStyleCnt="0"/>
      <dgm:spPr/>
    </dgm:pt>
    <dgm:pt modelId="{83DD49EB-B92F-4945-B2BF-9D94FAD4DE6A}" type="pres">
      <dgm:prSet presAssocID="{2A24E26C-D5B8-4921-9027-211F4977981C}" presName="conn2-1" presStyleLbl="parChTrans1D2" presStyleIdx="1" presStyleCnt="6"/>
      <dgm:spPr/>
      <dgm:t>
        <a:bodyPr/>
        <a:lstStyle/>
        <a:p>
          <a:endParaRPr lang="ru-RU"/>
        </a:p>
      </dgm:t>
    </dgm:pt>
    <dgm:pt modelId="{53291F1C-F1C5-46C6-97DC-AF8BD784F6F1}" type="pres">
      <dgm:prSet presAssocID="{2A24E26C-D5B8-4921-9027-211F4977981C}" presName="connTx" presStyleLbl="parChTrans1D2" presStyleIdx="1" presStyleCnt="6"/>
      <dgm:spPr/>
      <dgm:t>
        <a:bodyPr/>
        <a:lstStyle/>
        <a:p>
          <a:endParaRPr lang="ru-RU"/>
        </a:p>
      </dgm:t>
    </dgm:pt>
    <dgm:pt modelId="{86DBE7D6-3ACF-436B-B045-AEC18846D080}" type="pres">
      <dgm:prSet presAssocID="{16C0FEFA-F421-4EBD-A84B-12C6620A7DBE}" presName="root2" presStyleCnt="0"/>
      <dgm:spPr/>
    </dgm:pt>
    <dgm:pt modelId="{1644A6C0-12AA-4952-B2A9-82FACB391583}" type="pres">
      <dgm:prSet presAssocID="{16C0FEFA-F421-4EBD-A84B-12C6620A7DBE}" presName="LevelTwoTextNode" presStyleLbl="node2" presStyleIdx="1" presStyleCnt="6" custScaleX="366931" custScaleY="86914" custLinFactNeighborX="814" custLinFactNeighborY="-2802">
        <dgm:presLayoutVars>
          <dgm:chPref val="3"/>
        </dgm:presLayoutVars>
      </dgm:prSet>
      <dgm:spPr/>
      <dgm:t>
        <a:bodyPr/>
        <a:lstStyle/>
        <a:p>
          <a:endParaRPr lang="ru-RU"/>
        </a:p>
      </dgm:t>
    </dgm:pt>
    <dgm:pt modelId="{75CB6560-C9F5-4510-ABFB-668EB15EAABD}" type="pres">
      <dgm:prSet presAssocID="{16C0FEFA-F421-4EBD-A84B-12C6620A7DBE}" presName="level3hierChild" presStyleCnt="0"/>
      <dgm:spPr/>
    </dgm:pt>
    <dgm:pt modelId="{7C817019-69CE-45AB-ACAE-E070E7AB1B6C}" type="pres">
      <dgm:prSet presAssocID="{2EED58D2-3C08-4EFC-B70D-A928D5C1F969}" presName="conn2-1" presStyleLbl="parChTrans1D2" presStyleIdx="2" presStyleCnt="6"/>
      <dgm:spPr/>
      <dgm:t>
        <a:bodyPr/>
        <a:lstStyle/>
        <a:p>
          <a:endParaRPr lang="ru-RU"/>
        </a:p>
      </dgm:t>
    </dgm:pt>
    <dgm:pt modelId="{ED648C81-BF08-4211-8730-922E3E2DF56E}" type="pres">
      <dgm:prSet presAssocID="{2EED58D2-3C08-4EFC-B70D-A928D5C1F969}" presName="connTx" presStyleLbl="parChTrans1D2" presStyleIdx="2" presStyleCnt="6"/>
      <dgm:spPr/>
      <dgm:t>
        <a:bodyPr/>
        <a:lstStyle/>
        <a:p>
          <a:endParaRPr lang="ru-RU"/>
        </a:p>
      </dgm:t>
    </dgm:pt>
    <dgm:pt modelId="{CDB9FE4D-9312-4053-8128-925DDE8B346A}" type="pres">
      <dgm:prSet presAssocID="{900D4BFE-C251-4612-840E-F3054A06CD04}" presName="root2" presStyleCnt="0"/>
      <dgm:spPr/>
    </dgm:pt>
    <dgm:pt modelId="{3A6F4F07-3D0D-47E5-8A2A-3EEA8881BF4B}" type="pres">
      <dgm:prSet presAssocID="{900D4BFE-C251-4612-840E-F3054A06CD04}" presName="LevelTwoTextNode" presStyleLbl="node2" presStyleIdx="2" presStyleCnt="6" custScaleX="366931" custScaleY="68261">
        <dgm:presLayoutVars>
          <dgm:chPref val="3"/>
        </dgm:presLayoutVars>
      </dgm:prSet>
      <dgm:spPr/>
      <dgm:t>
        <a:bodyPr/>
        <a:lstStyle/>
        <a:p>
          <a:endParaRPr lang="ru-RU"/>
        </a:p>
      </dgm:t>
    </dgm:pt>
    <dgm:pt modelId="{F79427A4-6453-4541-B623-31AD5438933F}" type="pres">
      <dgm:prSet presAssocID="{900D4BFE-C251-4612-840E-F3054A06CD04}" presName="level3hierChild" presStyleCnt="0"/>
      <dgm:spPr/>
    </dgm:pt>
    <dgm:pt modelId="{C09A576E-8760-4EF1-A9DC-B346A4E760CE}" type="pres">
      <dgm:prSet presAssocID="{8F63942F-FB9E-4964-B7B5-E44830B62663}" presName="conn2-1" presStyleLbl="parChTrans1D2" presStyleIdx="3" presStyleCnt="6"/>
      <dgm:spPr/>
      <dgm:t>
        <a:bodyPr/>
        <a:lstStyle/>
        <a:p>
          <a:endParaRPr lang="ru-RU"/>
        </a:p>
      </dgm:t>
    </dgm:pt>
    <dgm:pt modelId="{5ACDE68B-A266-4871-B735-E7D4C5E2AB73}" type="pres">
      <dgm:prSet presAssocID="{8F63942F-FB9E-4964-B7B5-E44830B62663}" presName="connTx" presStyleLbl="parChTrans1D2" presStyleIdx="3" presStyleCnt="6"/>
      <dgm:spPr/>
      <dgm:t>
        <a:bodyPr/>
        <a:lstStyle/>
        <a:p>
          <a:endParaRPr lang="ru-RU"/>
        </a:p>
      </dgm:t>
    </dgm:pt>
    <dgm:pt modelId="{FB655855-DE9A-491A-8D5D-0D1A18ACF32F}" type="pres">
      <dgm:prSet presAssocID="{BC0254F8-28D3-4003-B66B-9266C8F9EABA}" presName="root2" presStyleCnt="0"/>
      <dgm:spPr/>
    </dgm:pt>
    <dgm:pt modelId="{14E2100C-8BEA-40D3-991A-E5A9767CC564}" type="pres">
      <dgm:prSet presAssocID="{BC0254F8-28D3-4003-B66B-9266C8F9EABA}" presName="LevelTwoTextNode" presStyleLbl="node2" presStyleIdx="3" presStyleCnt="6" custScaleX="366931" custScaleY="131742">
        <dgm:presLayoutVars>
          <dgm:chPref val="3"/>
        </dgm:presLayoutVars>
      </dgm:prSet>
      <dgm:spPr/>
      <dgm:t>
        <a:bodyPr/>
        <a:lstStyle/>
        <a:p>
          <a:endParaRPr lang="ru-RU"/>
        </a:p>
      </dgm:t>
    </dgm:pt>
    <dgm:pt modelId="{B76435A0-1ED4-4926-8AE1-96197E6DC8EF}" type="pres">
      <dgm:prSet presAssocID="{BC0254F8-28D3-4003-B66B-9266C8F9EABA}" presName="level3hierChild" presStyleCnt="0"/>
      <dgm:spPr/>
    </dgm:pt>
    <dgm:pt modelId="{469A26B9-D40D-4CD2-A321-FF529276841E}" type="pres">
      <dgm:prSet presAssocID="{59CE2E9B-41B2-4488-BCFF-5908300F735F}" presName="conn2-1" presStyleLbl="parChTrans1D2" presStyleIdx="4" presStyleCnt="6"/>
      <dgm:spPr/>
      <dgm:t>
        <a:bodyPr/>
        <a:lstStyle/>
        <a:p>
          <a:endParaRPr lang="ru-RU"/>
        </a:p>
      </dgm:t>
    </dgm:pt>
    <dgm:pt modelId="{437C0361-2CAA-4801-85E8-6C2F0D78CB79}" type="pres">
      <dgm:prSet presAssocID="{59CE2E9B-41B2-4488-BCFF-5908300F735F}" presName="connTx" presStyleLbl="parChTrans1D2" presStyleIdx="4" presStyleCnt="6"/>
      <dgm:spPr/>
      <dgm:t>
        <a:bodyPr/>
        <a:lstStyle/>
        <a:p>
          <a:endParaRPr lang="ru-RU"/>
        </a:p>
      </dgm:t>
    </dgm:pt>
    <dgm:pt modelId="{9F10744B-CCD5-49DD-AADE-6E477D95A352}" type="pres">
      <dgm:prSet presAssocID="{542D6CD3-3BC0-44E1-9E07-508D0D51B02A}" presName="root2" presStyleCnt="0"/>
      <dgm:spPr/>
    </dgm:pt>
    <dgm:pt modelId="{4F9A8B39-94DB-4669-9067-0C342BBE37F7}" type="pres">
      <dgm:prSet presAssocID="{542D6CD3-3BC0-44E1-9E07-508D0D51B02A}" presName="LevelTwoTextNode" presStyleLbl="node2" presStyleIdx="4" presStyleCnt="6" custScaleX="366931" custScaleY="150438">
        <dgm:presLayoutVars>
          <dgm:chPref val="3"/>
        </dgm:presLayoutVars>
      </dgm:prSet>
      <dgm:spPr/>
      <dgm:t>
        <a:bodyPr/>
        <a:lstStyle/>
        <a:p>
          <a:endParaRPr lang="ru-RU"/>
        </a:p>
      </dgm:t>
    </dgm:pt>
    <dgm:pt modelId="{8CBC3B5B-2C82-4AF2-987A-AC280D4250C7}" type="pres">
      <dgm:prSet presAssocID="{542D6CD3-3BC0-44E1-9E07-508D0D51B02A}" presName="level3hierChild" presStyleCnt="0"/>
      <dgm:spPr/>
    </dgm:pt>
    <dgm:pt modelId="{D8C0347B-9D88-4A0E-A84E-C3481CB6D16A}" type="pres">
      <dgm:prSet presAssocID="{EA5626FA-DDA9-4F16-B9B4-31F7350FCF14}" presName="conn2-1" presStyleLbl="parChTrans1D2" presStyleIdx="5" presStyleCnt="6"/>
      <dgm:spPr/>
      <dgm:t>
        <a:bodyPr/>
        <a:lstStyle/>
        <a:p>
          <a:endParaRPr lang="ru-RU"/>
        </a:p>
      </dgm:t>
    </dgm:pt>
    <dgm:pt modelId="{190BF323-3F0D-4C71-9A5F-F5F0E22AF6B9}" type="pres">
      <dgm:prSet presAssocID="{EA5626FA-DDA9-4F16-B9B4-31F7350FCF14}" presName="connTx" presStyleLbl="parChTrans1D2" presStyleIdx="5" presStyleCnt="6"/>
      <dgm:spPr/>
      <dgm:t>
        <a:bodyPr/>
        <a:lstStyle/>
        <a:p>
          <a:endParaRPr lang="ru-RU"/>
        </a:p>
      </dgm:t>
    </dgm:pt>
    <dgm:pt modelId="{34DAD521-98DA-4768-BF20-030315BD5C3A}" type="pres">
      <dgm:prSet presAssocID="{1F9FE274-E133-4030-9A67-90A07EBC0864}" presName="root2" presStyleCnt="0"/>
      <dgm:spPr/>
    </dgm:pt>
    <dgm:pt modelId="{E266901B-B380-4537-AE58-14FBCADD4D56}" type="pres">
      <dgm:prSet presAssocID="{1F9FE274-E133-4030-9A67-90A07EBC0864}" presName="LevelTwoTextNode" presStyleLbl="node2" presStyleIdx="5" presStyleCnt="6" custScaleX="366931" custScaleY="173002">
        <dgm:presLayoutVars>
          <dgm:chPref val="3"/>
        </dgm:presLayoutVars>
      </dgm:prSet>
      <dgm:spPr/>
      <dgm:t>
        <a:bodyPr/>
        <a:lstStyle/>
        <a:p>
          <a:endParaRPr lang="ru-RU"/>
        </a:p>
      </dgm:t>
    </dgm:pt>
    <dgm:pt modelId="{AC3436D6-65BD-4962-B168-EFC6C03B85A0}" type="pres">
      <dgm:prSet presAssocID="{1F9FE274-E133-4030-9A67-90A07EBC0864}" presName="level3hierChild" presStyleCnt="0"/>
      <dgm:spPr/>
    </dgm:pt>
  </dgm:ptLst>
  <dgm:cxnLst>
    <dgm:cxn modelId="{97711B6D-AEC4-4C3A-8025-1A58C0DA41EC}" type="presOf" srcId="{16C0FEFA-F421-4EBD-A84B-12C6620A7DBE}" destId="{1644A6C0-12AA-4952-B2A9-82FACB391583}" srcOrd="0" destOrd="0" presId="urn:microsoft.com/office/officeart/2005/8/layout/hierarchy2"/>
    <dgm:cxn modelId="{534CC88D-F43F-4515-8E7F-2A9194AF3BA8}" srcId="{5E5B2EAB-D685-43D2-95A1-C01C42FA70A6}" destId="{542D6CD3-3BC0-44E1-9E07-508D0D51B02A}" srcOrd="4" destOrd="0" parTransId="{59CE2E9B-41B2-4488-BCFF-5908300F735F}" sibTransId="{0E9DAE0D-B931-4BAD-B246-7C07FD643EE7}"/>
    <dgm:cxn modelId="{C0F5CC62-8D22-4AF3-B3B5-FC89C87726FE}" type="presOf" srcId="{1F9FE274-E133-4030-9A67-90A07EBC0864}" destId="{E266901B-B380-4537-AE58-14FBCADD4D56}" srcOrd="0" destOrd="0" presId="urn:microsoft.com/office/officeart/2005/8/layout/hierarchy2"/>
    <dgm:cxn modelId="{04E64CDF-1B34-47A7-8297-D3EE8B1679AF}" type="presOf" srcId="{EA5626FA-DDA9-4F16-B9B4-31F7350FCF14}" destId="{190BF323-3F0D-4C71-9A5F-F5F0E22AF6B9}" srcOrd="1" destOrd="0" presId="urn:microsoft.com/office/officeart/2005/8/layout/hierarchy2"/>
    <dgm:cxn modelId="{1861CFE0-8FE7-4CA9-9CD7-39529C132D89}" type="presOf" srcId="{2A24E26C-D5B8-4921-9027-211F4977981C}" destId="{53291F1C-F1C5-46C6-97DC-AF8BD784F6F1}" srcOrd="1" destOrd="0" presId="urn:microsoft.com/office/officeart/2005/8/layout/hierarchy2"/>
    <dgm:cxn modelId="{2259878A-EA4E-4573-936F-9E6D567F6439}" type="presOf" srcId="{BC0254F8-28D3-4003-B66B-9266C8F9EABA}" destId="{14E2100C-8BEA-40D3-991A-E5A9767CC564}" srcOrd="0" destOrd="0" presId="urn:microsoft.com/office/officeart/2005/8/layout/hierarchy2"/>
    <dgm:cxn modelId="{74CC7BF0-6C44-475C-B9C7-F3C2D8E9359D}" srcId="{5E5B2EAB-D685-43D2-95A1-C01C42FA70A6}" destId="{16C0FEFA-F421-4EBD-A84B-12C6620A7DBE}" srcOrd="1" destOrd="0" parTransId="{2A24E26C-D5B8-4921-9027-211F4977981C}" sibTransId="{D6BF3A49-D404-4F2D-9702-6861B5C1BAAE}"/>
    <dgm:cxn modelId="{0204ACA8-CE09-4370-A4BC-27462C50E3BD}" type="presOf" srcId="{EA5626FA-DDA9-4F16-B9B4-31F7350FCF14}" destId="{D8C0347B-9D88-4A0E-A84E-C3481CB6D16A}" srcOrd="0" destOrd="0" presId="urn:microsoft.com/office/officeart/2005/8/layout/hierarchy2"/>
    <dgm:cxn modelId="{E78F4086-41DC-4A1E-AA1C-9746C9FFC469}" type="presOf" srcId="{59CE2E9B-41B2-4488-BCFF-5908300F735F}" destId="{437C0361-2CAA-4801-85E8-6C2F0D78CB79}" srcOrd="1" destOrd="0" presId="urn:microsoft.com/office/officeart/2005/8/layout/hierarchy2"/>
    <dgm:cxn modelId="{C42913D8-D9F1-4CCD-86CF-60CE338752F7}" srcId="{46E9CB00-0F91-4B41-B352-C431B61B5739}" destId="{5E5B2EAB-D685-43D2-95A1-C01C42FA70A6}" srcOrd="0" destOrd="0" parTransId="{9FDFFC5B-17B1-4177-A1E6-16DDFE716D0E}" sibTransId="{4BCA7A9A-5E91-4742-AF43-BB8AE1726F5F}"/>
    <dgm:cxn modelId="{7313F207-2E49-4ED8-8CA8-838B3F654C44}" type="presOf" srcId="{8F63942F-FB9E-4964-B7B5-E44830B62663}" destId="{C09A576E-8760-4EF1-A9DC-B346A4E760CE}" srcOrd="0" destOrd="0" presId="urn:microsoft.com/office/officeart/2005/8/layout/hierarchy2"/>
    <dgm:cxn modelId="{B2CA84BB-2067-437F-AF44-FBECB5FE5B96}" type="presOf" srcId="{900D4BFE-C251-4612-840E-F3054A06CD04}" destId="{3A6F4F07-3D0D-47E5-8A2A-3EEA8881BF4B}" srcOrd="0" destOrd="0" presId="urn:microsoft.com/office/officeart/2005/8/layout/hierarchy2"/>
    <dgm:cxn modelId="{010CDAE2-4DF8-426E-8B76-D68F17162660}" type="presOf" srcId="{59CE2E9B-41B2-4488-BCFF-5908300F735F}" destId="{469A26B9-D40D-4CD2-A321-FF529276841E}" srcOrd="0" destOrd="0" presId="urn:microsoft.com/office/officeart/2005/8/layout/hierarchy2"/>
    <dgm:cxn modelId="{D05DFE41-15BE-414B-A253-6261133EE1C1}" srcId="{5E5B2EAB-D685-43D2-95A1-C01C42FA70A6}" destId="{900D4BFE-C251-4612-840E-F3054A06CD04}" srcOrd="2" destOrd="0" parTransId="{2EED58D2-3C08-4EFC-B70D-A928D5C1F969}" sibTransId="{6C768B01-6233-491B-A2E7-8543C794604B}"/>
    <dgm:cxn modelId="{A8E5D197-017E-45D1-BB5E-8E4E201E83BE}" type="presOf" srcId="{2EED58D2-3C08-4EFC-B70D-A928D5C1F969}" destId="{7C817019-69CE-45AB-ACAE-E070E7AB1B6C}" srcOrd="0" destOrd="0" presId="urn:microsoft.com/office/officeart/2005/8/layout/hierarchy2"/>
    <dgm:cxn modelId="{88D956EB-21C5-469D-9C39-9697CFCCE144}" type="presOf" srcId="{2EED58D2-3C08-4EFC-B70D-A928D5C1F969}" destId="{ED648C81-BF08-4211-8730-922E3E2DF56E}" srcOrd="1" destOrd="0" presId="urn:microsoft.com/office/officeart/2005/8/layout/hierarchy2"/>
    <dgm:cxn modelId="{28D0F4AE-755B-4A65-B9E5-CFA18A5FB1A1}" type="presOf" srcId="{46E9CB00-0F91-4B41-B352-C431B61B5739}" destId="{F32B2528-AE99-449B-BD0B-E88C70AA179E}" srcOrd="0" destOrd="0" presId="urn:microsoft.com/office/officeart/2005/8/layout/hierarchy2"/>
    <dgm:cxn modelId="{75AD74FC-9462-4EA7-8931-3DC409885BDB}" type="presOf" srcId="{542D6CD3-3BC0-44E1-9E07-508D0D51B02A}" destId="{4F9A8B39-94DB-4669-9067-0C342BBE37F7}" srcOrd="0" destOrd="0" presId="urn:microsoft.com/office/officeart/2005/8/layout/hierarchy2"/>
    <dgm:cxn modelId="{BDCC8C3F-9A5E-4F3F-9FE9-A13A3325C22E}" type="presOf" srcId="{5E5B2EAB-D685-43D2-95A1-C01C42FA70A6}" destId="{078651FA-F0B5-4089-AC9C-B8B7A6443A8B}" srcOrd="0" destOrd="0" presId="urn:microsoft.com/office/officeart/2005/8/layout/hierarchy2"/>
    <dgm:cxn modelId="{14CFECC2-5630-4D7D-A3C0-C8B59A31E0DE}" srcId="{5E5B2EAB-D685-43D2-95A1-C01C42FA70A6}" destId="{BC0254F8-28D3-4003-B66B-9266C8F9EABA}" srcOrd="3" destOrd="0" parTransId="{8F63942F-FB9E-4964-B7B5-E44830B62663}" sibTransId="{253EE047-D3EF-427E-AB41-797AB8FA33BB}"/>
    <dgm:cxn modelId="{EF22599B-4DE0-4B74-893B-C38C701EBDE7}" type="presOf" srcId="{C2227DA7-B321-45F6-995D-E15A5EFFA55E}" destId="{F5500D20-65AF-4746-8782-1688E3D57BC2}" srcOrd="0" destOrd="0" presId="urn:microsoft.com/office/officeart/2005/8/layout/hierarchy2"/>
    <dgm:cxn modelId="{A2BC6444-D2D6-4947-BA55-9D3436E1FB38}" srcId="{5E5B2EAB-D685-43D2-95A1-C01C42FA70A6}" destId="{C2227DA7-B321-45F6-995D-E15A5EFFA55E}" srcOrd="0" destOrd="0" parTransId="{6741A1D6-C5C1-4967-A6A7-65DCD74F09A3}" sibTransId="{7BA060B5-1179-4BEE-9951-EA670FAF6172}"/>
    <dgm:cxn modelId="{7EB5E718-11F6-403A-9205-CCF679454BDE}" type="presOf" srcId="{6741A1D6-C5C1-4967-A6A7-65DCD74F09A3}" destId="{6D8CD6C3-5F61-403C-9081-40F47467D923}" srcOrd="0" destOrd="0" presId="urn:microsoft.com/office/officeart/2005/8/layout/hierarchy2"/>
    <dgm:cxn modelId="{15B99AB7-ED17-4710-A8DD-C1332C2A0375}" srcId="{5E5B2EAB-D685-43D2-95A1-C01C42FA70A6}" destId="{1F9FE274-E133-4030-9A67-90A07EBC0864}" srcOrd="5" destOrd="0" parTransId="{EA5626FA-DDA9-4F16-B9B4-31F7350FCF14}" sibTransId="{D2703D75-4615-432F-B8EC-B0C0A9AFD292}"/>
    <dgm:cxn modelId="{F2807E66-1901-487A-AC9F-FC2185BD28F5}" type="presOf" srcId="{8F63942F-FB9E-4964-B7B5-E44830B62663}" destId="{5ACDE68B-A266-4871-B735-E7D4C5E2AB73}" srcOrd="1" destOrd="0" presId="urn:microsoft.com/office/officeart/2005/8/layout/hierarchy2"/>
    <dgm:cxn modelId="{A70AD77F-01B5-4B4B-BF93-58EF60FEB7BC}" type="presOf" srcId="{6741A1D6-C5C1-4967-A6A7-65DCD74F09A3}" destId="{B516F45E-288E-4854-90F5-46A705F8B89B}" srcOrd="1" destOrd="0" presId="urn:microsoft.com/office/officeart/2005/8/layout/hierarchy2"/>
    <dgm:cxn modelId="{EA2E7003-7304-4BB7-9464-A81FC5F474E6}" type="presOf" srcId="{2A24E26C-D5B8-4921-9027-211F4977981C}" destId="{83DD49EB-B92F-4945-B2BF-9D94FAD4DE6A}" srcOrd="0" destOrd="0" presId="urn:microsoft.com/office/officeart/2005/8/layout/hierarchy2"/>
    <dgm:cxn modelId="{FABEB79E-A65F-4DFA-8628-DF93F21143DB}" type="presParOf" srcId="{F32B2528-AE99-449B-BD0B-E88C70AA179E}" destId="{C3F326F1-D405-4AF5-8E38-7D611E045D02}" srcOrd="0" destOrd="0" presId="urn:microsoft.com/office/officeart/2005/8/layout/hierarchy2"/>
    <dgm:cxn modelId="{B85B2D73-4ACF-40FB-875B-B28313FE27DC}" type="presParOf" srcId="{C3F326F1-D405-4AF5-8E38-7D611E045D02}" destId="{078651FA-F0B5-4089-AC9C-B8B7A6443A8B}" srcOrd="0" destOrd="0" presId="urn:microsoft.com/office/officeart/2005/8/layout/hierarchy2"/>
    <dgm:cxn modelId="{EC8905AC-F1DC-4A80-A401-5A45858B548A}" type="presParOf" srcId="{C3F326F1-D405-4AF5-8E38-7D611E045D02}" destId="{89715DDD-314B-47A6-B5E5-7ABAA0490F69}" srcOrd="1" destOrd="0" presId="urn:microsoft.com/office/officeart/2005/8/layout/hierarchy2"/>
    <dgm:cxn modelId="{306B0DAF-FD60-4862-A0E5-88CFF03FB7B6}" type="presParOf" srcId="{89715DDD-314B-47A6-B5E5-7ABAA0490F69}" destId="{6D8CD6C3-5F61-403C-9081-40F47467D923}" srcOrd="0" destOrd="0" presId="urn:microsoft.com/office/officeart/2005/8/layout/hierarchy2"/>
    <dgm:cxn modelId="{FF782E31-ADAE-4334-8C18-400189D239B8}" type="presParOf" srcId="{6D8CD6C3-5F61-403C-9081-40F47467D923}" destId="{B516F45E-288E-4854-90F5-46A705F8B89B}" srcOrd="0" destOrd="0" presId="urn:microsoft.com/office/officeart/2005/8/layout/hierarchy2"/>
    <dgm:cxn modelId="{1A96B850-B503-4272-BC7C-62920D1AAFA0}" type="presParOf" srcId="{89715DDD-314B-47A6-B5E5-7ABAA0490F69}" destId="{15C2D86D-958C-493F-8793-E1B49094329E}" srcOrd="1" destOrd="0" presId="urn:microsoft.com/office/officeart/2005/8/layout/hierarchy2"/>
    <dgm:cxn modelId="{69FFF817-6A25-4CE0-B807-A4F51F219A6E}" type="presParOf" srcId="{15C2D86D-958C-493F-8793-E1B49094329E}" destId="{F5500D20-65AF-4746-8782-1688E3D57BC2}" srcOrd="0" destOrd="0" presId="urn:microsoft.com/office/officeart/2005/8/layout/hierarchy2"/>
    <dgm:cxn modelId="{FD75B392-D1CD-43C9-ACA9-D229CE441EE4}" type="presParOf" srcId="{15C2D86D-958C-493F-8793-E1B49094329E}" destId="{F62656C0-5C99-4444-9D6D-AD3357BA9259}" srcOrd="1" destOrd="0" presId="urn:microsoft.com/office/officeart/2005/8/layout/hierarchy2"/>
    <dgm:cxn modelId="{F73A9790-72F9-4B9D-9A84-3AD7A4A5988F}" type="presParOf" srcId="{89715DDD-314B-47A6-B5E5-7ABAA0490F69}" destId="{83DD49EB-B92F-4945-B2BF-9D94FAD4DE6A}" srcOrd="2" destOrd="0" presId="urn:microsoft.com/office/officeart/2005/8/layout/hierarchy2"/>
    <dgm:cxn modelId="{A47E5ED2-3DCD-4C99-8808-FD7DDD5BEC35}" type="presParOf" srcId="{83DD49EB-B92F-4945-B2BF-9D94FAD4DE6A}" destId="{53291F1C-F1C5-46C6-97DC-AF8BD784F6F1}" srcOrd="0" destOrd="0" presId="urn:microsoft.com/office/officeart/2005/8/layout/hierarchy2"/>
    <dgm:cxn modelId="{C0FABB98-4C71-4A08-B812-E5D8CC6C4087}" type="presParOf" srcId="{89715DDD-314B-47A6-B5E5-7ABAA0490F69}" destId="{86DBE7D6-3ACF-436B-B045-AEC18846D080}" srcOrd="3" destOrd="0" presId="urn:microsoft.com/office/officeart/2005/8/layout/hierarchy2"/>
    <dgm:cxn modelId="{C91E3E47-F3EB-4B99-9F7A-06BE26CFC940}" type="presParOf" srcId="{86DBE7D6-3ACF-436B-B045-AEC18846D080}" destId="{1644A6C0-12AA-4952-B2A9-82FACB391583}" srcOrd="0" destOrd="0" presId="urn:microsoft.com/office/officeart/2005/8/layout/hierarchy2"/>
    <dgm:cxn modelId="{6EFB1DDD-64F9-4DDC-8CF0-765A4F85D5EE}" type="presParOf" srcId="{86DBE7D6-3ACF-436B-B045-AEC18846D080}" destId="{75CB6560-C9F5-4510-ABFB-668EB15EAABD}" srcOrd="1" destOrd="0" presId="urn:microsoft.com/office/officeart/2005/8/layout/hierarchy2"/>
    <dgm:cxn modelId="{6D865EC1-480A-4CBA-AC81-B4955B7EEDA9}" type="presParOf" srcId="{89715DDD-314B-47A6-B5E5-7ABAA0490F69}" destId="{7C817019-69CE-45AB-ACAE-E070E7AB1B6C}" srcOrd="4" destOrd="0" presId="urn:microsoft.com/office/officeart/2005/8/layout/hierarchy2"/>
    <dgm:cxn modelId="{4C5BBD70-AA11-494A-9B74-F8FEAB072F8C}" type="presParOf" srcId="{7C817019-69CE-45AB-ACAE-E070E7AB1B6C}" destId="{ED648C81-BF08-4211-8730-922E3E2DF56E}" srcOrd="0" destOrd="0" presId="urn:microsoft.com/office/officeart/2005/8/layout/hierarchy2"/>
    <dgm:cxn modelId="{09A6410A-0E31-411A-B897-AF36110492FE}" type="presParOf" srcId="{89715DDD-314B-47A6-B5E5-7ABAA0490F69}" destId="{CDB9FE4D-9312-4053-8128-925DDE8B346A}" srcOrd="5" destOrd="0" presId="urn:microsoft.com/office/officeart/2005/8/layout/hierarchy2"/>
    <dgm:cxn modelId="{59284DA6-C46F-459B-832B-8F5402222053}" type="presParOf" srcId="{CDB9FE4D-9312-4053-8128-925DDE8B346A}" destId="{3A6F4F07-3D0D-47E5-8A2A-3EEA8881BF4B}" srcOrd="0" destOrd="0" presId="urn:microsoft.com/office/officeart/2005/8/layout/hierarchy2"/>
    <dgm:cxn modelId="{3F5F923A-94D7-47C8-AF7F-89EDFC73A87F}" type="presParOf" srcId="{CDB9FE4D-9312-4053-8128-925DDE8B346A}" destId="{F79427A4-6453-4541-B623-31AD5438933F}" srcOrd="1" destOrd="0" presId="urn:microsoft.com/office/officeart/2005/8/layout/hierarchy2"/>
    <dgm:cxn modelId="{1B5288FB-FEB0-4048-B9D5-FC5996A92F3A}" type="presParOf" srcId="{89715DDD-314B-47A6-B5E5-7ABAA0490F69}" destId="{C09A576E-8760-4EF1-A9DC-B346A4E760CE}" srcOrd="6" destOrd="0" presId="urn:microsoft.com/office/officeart/2005/8/layout/hierarchy2"/>
    <dgm:cxn modelId="{07069EB2-AE02-4B9F-BE3D-DA4F24A60EA0}" type="presParOf" srcId="{C09A576E-8760-4EF1-A9DC-B346A4E760CE}" destId="{5ACDE68B-A266-4871-B735-E7D4C5E2AB73}" srcOrd="0" destOrd="0" presId="urn:microsoft.com/office/officeart/2005/8/layout/hierarchy2"/>
    <dgm:cxn modelId="{98F85F5C-5CF0-4A37-B392-D992F9280576}" type="presParOf" srcId="{89715DDD-314B-47A6-B5E5-7ABAA0490F69}" destId="{FB655855-DE9A-491A-8D5D-0D1A18ACF32F}" srcOrd="7" destOrd="0" presId="urn:microsoft.com/office/officeart/2005/8/layout/hierarchy2"/>
    <dgm:cxn modelId="{E6FECBC3-575F-47F3-BCE4-33BCB0C9FFFB}" type="presParOf" srcId="{FB655855-DE9A-491A-8D5D-0D1A18ACF32F}" destId="{14E2100C-8BEA-40D3-991A-E5A9767CC564}" srcOrd="0" destOrd="0" presId="urn:microsoft.com/office/officeart/2005/8/layout/hierarchy2"/>
    <dgm:cxn modelId="{7B6B27D5-EA32-49F7-8112-EE6F9A37E825}" type="presParOf" srcId="{FB655855-DE9A-491A-8D5D-0D1A18ACF32F}" destId="{B76435A0-1ED4-4926-8AE1-96197E6DC8EF}" srcOrd="1" destOrd="0" presId="urn:microsoft.com/office/officeart/2005/8/layout/hierarchy2"/>
    <dgm:cxn modelId="{9C22AE2E-C194-4C27-95EB-E15CD51B5D01}" type="presParOf" srcId="{89715DDD-314B-47A6-B5E5-7ABAA0490F69}" destId="{469A26B9-D40D-4CD2-A321-FF529276841E}" srcOrd="8" destOrd="0" presId="urn:microsoft.com/office/officeart/2005/8/layout/hierarchy2"/>
    <dgm:cxn modelId="{81E8C6A4-4A59-4762-A4BF-74402B0C9D03}" type="presParOf" srcId="{469A26B9-D40D-4CD2-A321-FF529276841E}" destId="{437C0361-2CAA-4801-85E8-6C2F0D78CB79}" srcOrd="0" destOrd="0" presId="urn:microsoft.com/office/officeart/2005/8/layout/hierarchy2"/>
    <dgm:cxn modelId="{113A9C1B-A299-455B-84A9-09CD12E86E4F}" type="presParOf" srcId="{89715DDD-314B-47A6-B5E5-7ABAA0490F69}" destId="{9F10744B-CCD5-49DD-AADE-6E477D95A352}" srcOrd="9" destOrd="0" presId="urn:microsoft.com/office/officeart/2005/8/layout/hierarchy2"/>
    <dgm:cxn modelId="{ABC24969-34F9-447F-8CEF-935A9C08B2B5}" type="presParOf" srcId="{9F10744B-CCD5-49DD-AADE-6E477D95A352}" destId="{4F9A8B39-94DB-4669-9067-0C342BBE37F7}" srcOrd="0" destOrd="0" presId="urn:microsoft.com/office/officeart/2005/8/layout/hierarchy2"/>
    <dgm:cxn modelId="{AC711BF1-8982-4C77-AF5C-CCAF801EAF80}" type="presParOf" srcId="{9F10744B-CCD5-49DD-AADE-6E477D95A352}" destId="{8CBC3B5B-2C82-4AF2-987A-AC280D4250C7}" srcOrd="1" destOrd="0" presId="urn:microsoft.com/office/officeart/2005/8/layout/hierarchy2"/>
    <dgm:cxn modelId="{B7BBD7D3-9460-45C1-8D04-482E251E4659}" type="presParOf" srcId="{89715DDD-314B-47A6-B5E5-7ABAA0490F69}" destId="{D8C0347B-9D88-4A0E-A84E-C3481CB6D16A}" srcOrd="10" destOrd="0" presId="urn:microsoft.com/office/officeart/2005/8/layout/hierarchy2"/>
    <dgm:cxn modelId="{526092E1-30E7-49CB-8EBF-45C2ED416371}" type="presParOf" srcId="{D8C0347B-9D88-4A0E-A84E-C3481CB6D16A}" destId="{190BF323-3F0D-4C71-9A5F-F5F0E22AF6B9}" srcOrd="0" destOrd="0" presId="urn:microsoft.com/office/officeart/2005/8/layout/hierarchy2"/>
    <dgm:cxn modelId="{CC342843-C9F6-4366-9F1C-A7FFF5C1274C}" type="presParOf" srcId="{89715DDD-314B-47A6-B5E5-7ABAA0490F69}" destId="{34DAD521-98DA-4768-BF20-030315BD5C3A}" srcOrd="11" destOrd="0" presId="urn:microsoft.com/office/officeart/2005/8/layout/hierarchy2"/>
    <dgm:cxn modelId="{0E636D22-E270-47DD-8834-45DF7A3EAF68}" type="presParOf" srcId="{34DAD521-98DA-4768-BF20-030315BD5C3A}" destId="{E266901B-B380-4537-AE58-14FBCADD4D56}" srcOrd="0" destOrd="0" presId="urn:microsoft.com/office/officeart/2005/8/layout/hierarchy2"/>
    <dgm:cxn modelId="{699218F5-A20F-460F-AC2C-CAA18859EA7C}" type="presParOf" srcId="{34DAD521-98DA-4768-BF20-030315BD5C3A}" destId="{AC3436D6-65BD-4962-B168-EFC6C03B85A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FFE4B-682C-44A0-96EF-0673EB350E61}"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ru-RU"/>
        </a:p>
      </dgm:t>
    </dgm:pt>
    <dgm:pt modelId="{4A4DD39E-4182-487D-8504-A45F672C53E8}">
      <dgm:prSet phldrT="[Текст]"/>
      <dgm:spPr/>
      <dgm:t>
        <a:bodyPr/>
        <a:lstStyle/>
        <a:p>
          <a:r>
            <a:rPr lang="ru-RU" dirty="0" smtClean="0"/>
            <a:t>Мероприятия по профилактике и формированию здорового образа жизни реализуются по ведомствам</a:t>
          </a:r>
          <a:endParaRPr lang="ru-RU" dirty="0"/>
        </a:p>
      </dgm:t>
    </dgm:pt>
    <dgm:pt modelId="{EA69985D-B5A6-4196-8816-AD6FCDF53F30}" type="parTrans" cxnId="{E0BDD12D-E89F-499D-8504-EF09D96D7072}">
      <dgm:prSet/>
      <dgm:spPr/>
      <dgm:t>
        <a:bodyPr/>
        <a:lstStyle/>
        <a:p>
          <a:endParaRPr lang="ru-RU"/>
        </a:p>
      </dgm:t>
    </dgm:pt>
    <dgm:pt modelId="{99DA6D63-E662-4A04-BB3A-D1F0B9FE6321}" type="sibTrans" cxnId="{E0BDD12D-E89F-499D-8504-EF09D96D7072}">
      <dgm:prSet/>
      <dgm:spPr/>
      <dgm:t>
        <a:bodyPr/>
        <a:lstStyle/>
        <a:p>
          <a:endParaRPr lang="ru-RU"/>
        </a:p>
      </dgm:t>
    </dgm:pt>
    <dgm:pt modelId="{D9158C8C-B0BC-4EC0-B450-0C34CFDB7360}">
      <dgm:prSet phldrT="[Текст]" custT="1"/>
      <dgm:spPr/>
      <dgm:t>
        <a:bodyPr/>
        <a:lstStyle/>
        <a:p>
          <a:r>
            <a:rPr lang="ru-RU" sz="1400" dirty="0" smtClean="0"/>
            <a:t>Спорт</a:t>
          </a:r>
          <a:endParaRPr lang="ru-RU" sz="1400" dirty="0"/>
        </a:p>
      </dgm:t>
    </dgm:pt>
    <dgm:pt modelId="{62B50165-40BC-4B43-9708-64C99B440A96}" type="parTrans" cxnId="{96C5E626-2A4E-4027-B00A-E828DC20D40A}">
      <dgm:prSet/>
      <dgm:spPr/>
      <dgm:t>
        <a:bodyPr/>
        <a:lstStyle/>
        <a:p>
          <a:endParaRPr lang="ru-RU"/>
        </a:p>
      </dgm:t>
    </dgm:pt>
    <dgm:pt modelId="{BF40759D-6495-4B44-A3AF-E502D4EBEE3B}" type="sibTrans" cxnId="{96C5E626-2A4E-4027-B00A-E828DC20D40A}">
      <dgm:prSet/>
      <dgm:spPr/>
      <dgm:t>
        <a:bodyPr/>
        <a:lstStyle/>
        <a:p>
          <a:endParaRPr lang="ru-RU"/>
        </a:p>
      </dgm:t>
    </dgm:pt>
    <dgm:pt modelId="{397C41C8-DFA7-48AB-8D67-53858B9C355E}">
      <dgm:prSet phldrT="[Текст]"/>
      <dgm:spPr/>
      <dgm:t>
        <a:bodyPr/>
        <a:lstStyle/>
        <a:p>
          <a:r>
            <a:rPr lang="ru-RU" dirty="0" smtClean="0"/>
            <a:t>здравоохранение</a:t>
          </a:r>
          <a:endParaRPr lang="ru-RU" dirty="0"/>
        </a:p>
      </dgm:t>
    </dgm:pt>
    <dgm:pt modelId="{1F1C31F2-8A4B-43D9-8258-95AFD088ECBC}" type="parTrans" cxnId="{24948CBB-1034-4AE4-97D3-E53E82B838BF}">
      <dgm:prSet/>
      <dgm:spPr/>
      <dgm:t>
        <a:bodyPr/>
        <a:lstStyle/>
        <a:p>
          <a:endParaRPr lang="ru-RU"/>
        </a:p>
      </dgm:t>
    </dgm:pt>
    <dgm:pt modelId="{B1E9C4C3-9AAE-4F8B-8981-54A2FC4BB578}" type="sibTrans" cxnId="{24948CBB-1034-4AE4-97D3-E53E82B838BF}">
      <dgm:prSet/>
      <dgm:spPr/>
      <dgm:t>
        <a:bodyPr/>
        <a:lstStyle/>
        <a:p>
          <a:endParaRPr lang="ru-RU"/>
        </a:p>
      </dgm:t>
    </dgm:pt>
    <dgm:pt modelId="{82CA643D-521E-4C83-833E-CAAA34659053}">
      <dgm:prSet phldrT="[Текст]" custT="1"/>
      <dgm:spPr/>
      <dgm:t>
        <a:bodyPr/>
        <a:lstStyle/>
        <a:p>
          <a:r>
            <a:rPr lang="ru-RU" sz="1400" dirty="0" smtClean="0"/>
            <a:t>Молодежная политика </a:t>
          </a:r>
          <a:endParaRPr lang="ru-RU" sz="1400" dirty="0"/>
        </a:p>
      </dgm:t>
    </dgm:pt>
    <dgm:pt modelId="{AC010080-DEFB-4783-BFD8-F0AFEDB73DF2}" type="parTrans" cxnId="{C2B3DF36-E153-4DCE-BEFA-5F3960D2CBBD}">
      <dgm:prSet/>
      <dgm:spPr/>
      <dgm:t>
        <a:bodyPr/>
        <a:lstStyle/>
        <a:p>
          <a:endParaRPr lang="ru-RU"/>
        </a:p>
      </dgm:t>
    </dgm:pt>
    <dgm:pt modelId="{137D1AB2-F684-4F82-9F30-FBCA225C930B}" type="sibTrans" cxnId="{C2B3DF36-E153-4DCE-BEFA-5F3960D2CBBD}">
      <dgm:prSet/>
      <dgm:spPr/>
      <dgm:t>
        <a:bodyPr/>
        <a:lstStyle/>
        <a:p>
          <a:endParaRPr lang="ru-RU"/>
        </a:p>
      </dgm:t>
    </dgm:pt>
    <dgm:pt modelId="{0D25156F-8003-4539-9A5F-94B10B53D4A4}">
      <dgm:prSet phldrT="[Текст]" custT="1"/>
      <dgm:spPr/>
      <dgm:t>
        <a:bodyPr/>
        <a:lstStyle/>
        <a:p>
          <a:r>
            <a:rPr lang="ru-RU" sz="1400" dirty="0" smtClean="0"/>
            <a:t>Образование </a:t>
          </a:r>
          <a:endParaRPr lang="ru-RU" sz="1400" dirty="0"/>
        </a:p>
      </dgm:t>
    </dgm:pt>
    <dgm:pt modelId="{CEDBC032-4988-483C-8E9A-962C7F571819}" type="parTrans" cxnId="{F213229B-6FFC-459D-8F5C-E54205926415}">
      <dgm:prSet/>
      <dgm:spPr/>
      <dgm:t>
        <a:bodyPr/>
        <a:lstStyle/>
        <a:p>
          <a:endParaRPr lang="ru-RU"/>
        </a:p>
      </dgm:t>
    </dgm:pt>
    <dgm:pt modelId="{60C7B0E4-8D47-4C14-AD00-E112850DB7C0}" type="sibTrans" cxnId="{F213229B-6FFC-459D-8F5C-E54205926415}">
      <dgm:prSet/>
      <dgm:spPr/>
      <dgm:t>
        <a:bodyPr/>
        <a:lstStyle/>
        <a:p>
          <a:endParaRPr lang="ru-RU"/>
        </a:p>
      </dgm:t>
    </dgm:pt>
    <dgm:pt modelId="{EF8C3C5F-43DF-4801-B243-89B3989C4452}">
      <dgm:prSet/>
      <dgm:spPr/>
      <dgm:t>
        <a:bodyPr/>
        <a:lstStyle/>
        <a:p>
          <a:endParaRPr lang="ru-RU"/>
        </a:p>
      </dgm:t>
    </dgm:pt>
    <dgm:pt modelId="{2888C48A-E136-4B49-919A-18B0963A8574}" type="parTrans" cxnId="{08609FAC-4049-4F98-A3A7-6E7F175CC146}">
      <dgm:prSet/>
      <dgm:spPr/>
      <dgm:t>
        <a:bodyPr/>
        <a:lstStyle/>
        <a:p>
          <a:endParaRPr lang="ru-RU"/>
        </a:p>
      </dgm:t>
    </dgm:pt>
    <dgm:pt modelId="{C71FDE9A-75C4-43E9-9539-BE08C8A125D5}" type="sibTrans" cxnId="{08609FAC-4049-4F98-A3A7-6E7F175CC146}">
      <dgm:prSet/>
      <dgm:spPr/>
      <dgm:t>
        <a:bodyPr/>
        <a:lstStyle/>
        <a:p>
          <a:endParaRPr lang="ru-RU"/>
        </a:p>
      </dgm:t>
    </dgm:pt>
    <dgm:pt modelId="{B652A35A-0E49-492B-BE0C-C6D8B5AA7A0A}">
      <dgm:prSet/>
      <dgm:spPr/>
      <dgm:t>
        <a:bodyPr/>
        <a:lstStyle/>
        <a:p>
          <a:r>
            <a:rPr lang="ru-RU" dirty="0" smtClean="0"/>
            <a:t>ТО У Роспотребнадзора по ХМАО-Югре в г. Сургуте и Сургутском районе </a:t>
          </a:r>
          <a:endParaRPr lang="ru-RU" dirty="0"/>
        </a:p>
      </dgm:t>
    </dgm:pt>
    <dgm:pt modelId="{6B698DE0-B7A7-4E9A-8D6D-9ADE8D871AE3}" type="parTrans" cxnId="{C78FC313-F674-4A41-B9BB-B75C478EB5A3}">
      <dgm:prSet/>
      <dgm:spPr/>
      <dgm:t>
        <a:bodyPr/>
        <a:lstStyle/>
        <a:p>
          <a:endParaRPr lang="ru-RU"/>
        </a:p>
      </dgm:t>
    </dgm:pt>
    <dgm:pt modelId="{3A5EA73E-364E-44C9-ABFB-DF811CCC749D}" type="sibTrans" cxnId="{C78FC313-F674-4A41-B9BB-B75C478EB5A3}">
      <dgm:prSet/>
      <dgm:spPr/>
      <dgm:t>
        <a:bodyPr/>
        <a:lstStyle/>
        <a:p>
          <a:endParaRPr lang="ru-RU"/>
        </a:p>
      </dgm:t>
    </dgm:pt>
    <dgm:pt modelId="{2C0FE0C2-2EB5-4288-A57F-3FB335FDBE52}">
      <dgm:prSet/>
      <dgm:spPr/>
      <dgm:t>
        <a:bodyPr/>
        <a:lstStyle/>
        <a:p>
          <a:r>
            <a:rPr lang="ru-RU" dirty="0" smtClean="0"/>
            <a:t>Структурные подразделения Администрации города</a:t>
          </a:r>
          <a:endParaRPr lang="ru-RU" dirty="0"/>
        </a:p>
      </dgm:t>
    </dgm:pt>
    <dgm:pt modelId="{74684E75-C929-4F94-8AEA-F26097808688}" type="parTrans" cxnId="{3F8EE610-85F6-480B-99C2-5D03C5171B78}">
      <dgm:prSet/>
      <dgm:spPr/>
      <dgm:t>
        <a:bodyPr/>
        <a:lstStyle/>
        <a:p>
          <a:endParaRPr lang="ru-RU"/>
        </a:p>
      </dgm:t>
    </dgm:pt>
    <dgm:pt modelId="{E160E5CD-BE74-438B-A58B-FEFFF259DD81}" type="sibTrans" cxnId="{3F8EE610-85F6-480B-99C2-5D03C5171B78}">
      <dgm:prSet/>
      <dgm:spPr/>
      <dgm:t>
        <a:bodyPr/>
        <a:lstStyle/>
        <a:p>
          <a:endParaRPr lang="ru-RU"/>
        </a:p>
      </dgm:t>
    </dgm:pt>
    <dgm:pt modelId="{1DB4989E-0047-4A7C-8C1A-57EB56900003}" type="pres">
      <dgm:prSet presAssocID="{3E4FFE4B-682C-44A0-96EF-0673EB350E61}" presName="cycle" presStyleCnt="0">
        <dgm:presLayoutVars>
          <dgm:chMax val="1"/>
          <dgm:dir/>
          <dgm:animLvl val="ctr"/>
          <dgm:resizeHandles val="exact"/>
        </dgm:presLayoutVars>
      </dgm:prSet>
      <dgm:spPr/>
      <dgm:t>
        <a:bodyPr/>
        <a:lstStyle/>
        <a:p>
          <a:endParaRPr lang="ru-RU"/>
        </a:p>
      </dgm:t>
    </dgm:pt>
    <dgm:pt modelId="{646A5D3C-FE92-45C0-9FD6-A17C50D6DB11}" type="pres">
      <dgm:prSet presAssocID="{4A4DD39E-4182-487D-8504-A45F672C53E8}" presName="centerShape" presStyleLbl="node0" presStyleIdx="0" presStyleCnt="1" custScaleX="146660" custScaleY="142470"/>
      <dgm:spPr/>
      <dgm:t>
        <a:bodyPr/>
        <a:lstStyle/>
        <a:p>
          <a:endParaRPr lang="ru-RU"/>
        </a:p>
      </dgm:t>
    </dgm:pt>
    <dgm:pt modelId="{D2F503D1-349A-4E68-9CDF-C2F18A80EE73}" type="pres">
      <dgm:prSet presAssocID="{62B50165-40BC-4B43-9708-64C99B440A96}" presName="Name9" presStyleLbl="parChTrans1D2" presStyleIdx="0" presStyleCnt="6"/>
      <dgm:spPr/>
      <dgm:t>
        <a:bodyPr/>
        <a:lstStyle/>
        <a:p>
          <a:endParaRPr lang="ru-RU"/>
        </a:p>
      </dgm:t>
    </dgm:pt>
    <dgm:pt modelId="{85D25503-234A-42D2-9DF7-27AF485C0354}" type="pres">
      <dgm:prSet presAssocID="{62B50165-40BC-4B43-9708-64C99B440A96}" presName="connTx" presStyleLbl="parChTrans1D2" presStyleIdx="0" presStyleCnt="6"/>
      <dgm:spPr/>
      <dgm:t>
        <a:bodyPr/>
        <a:lstStyle/>
        <a:p>
          <a:endParaRPr lang="ru-RU"/>
        </a:p>
      </dgm:t>
    </dgm:pt>
    <dgm:pt modelId="{C3140CAE-8D53-4D20-865E-8503C57DC35A}" type="pres">
      <dgm:prSet presAssocID="{D9158C8C-B0BC-4EC0-B450-0C34CFDB7360}" presName="node" presStyleLbl="node1" presStyleIdx="0" presStyleCnt="6" custRadScaleRad="106587" custRadScaleInc="2497">
        <dgm:presLayoutVars>
          <dgm:bulletEnabled val="1"/>
        </dgm:presLayoutVars>
      </dgm:prSet>
      <dgm:spPr/>
      <dgm:t>
        <a:bodyPr/>
        <a:lstStyle/>
        <a:p>
          <a:endParaRPr lang="ru-RU"/>
        </a:p>
      </dgm:t>
    </dgm:pt>
    <dgm:pt modelId="{7044BF4A-E04B-443E-ABCB-B38778213F88}" type="pres">
      <dgm:prSet presAssocID="{6B698DE0-B7A7-4E9A-8D6D-9ADE8D871AE3}" presName="Name9" presStyleLbl="parChTrans1D2" presStyleIdx="1" presStyleCnt="6"/>
      <dgm:spPr/>
      <dgm:t>
        <a:bodyPr/>
        <a:lstStyle/>
        <a:p>
          <a:endParaRPr lang="ru-RU"/>
        </a:p>
      </dgm:t>
    </dgm:pt>
    <dgm:pt modelId="{FBF6DA09-CD9D-47BA-8EF1-9727AB0EA2F2}" type="pres">
      <dgm:prSet presAssocID="{6B698DE0-B7A7-4E9A-8D6D-9ADE8D871AE3}" presName="connTx" presStyleLbl="parChTrans1D2" presStyleIdx="1" presStyleCnt="6"/>
      <dgm:spPr/>
      <dgm:t>
        <a:bodyPr/>
        <a:lstStyle/>
        <a:p>
          <a:endParaRPr lang="ru-RU"/>
        </a:p>
      </dgm:t>
    </dgm:pt>
    <dgm:pt modelId="{1F992E46-A9E5-4B88-830D-0B935CC96A17}" type="pres">
      <dgm:prSet presAssocID="{B652A35A-0E49-492B-BE0C-C6D8B5AA7A0A}" presName="node" presStyleLbl="node1" presStyleIdx="1" presStyleCnt="6" custRadScaleRad="167104" custRadScaleInc="11939">
        <dgm:presLayoutVars>
          <dgm:bulletEnabled val="1"/>
        </dgm:presLayoutVars>
      </dgm:prSet>
      <dgm:spPr/>
      <dgm:t>
        <a:bodyPr/>
        <a:lstStyle/>
        <a:p>
          <a:endParaRPr lang="ru-RU"/>
        </a:p>
      </dgm:t>
    </dgm:pt>
    <dgm:pt modelId="{D2EA82ED-14B8-41E4-AD21-1499E5149C86}" type="pres">
      <dgm:prSet presAssocID="{1F1C31F2-8A4B-43D9-8258-95AFD088ECBC}" presName="Name9" presStyleLbl="parChTrans1D2" presStyleIdx="2" presStyleCnt="6"/>
      <dgm:spPr/>
      <dgm:t>
        <a:bodyPr/>
        <a:lstStyle/>
        <a:p>
          <a:endParaRPr lang="ru-RU"/>
        </a:p>
      </dgm:t>
    </dgm:pt>
    <dgm:pt modelId="{E2C38373-B996-4734-AB5F-33C031CA5B08}" type="pres">
      <dgm:prSet presAssocID="{1F1C31F2-8A4B-43D9-8258-95AFD088ECBC}" presName="connTx" presStyleLbl="parChTrans1D2" presStyleIdx="2" presStyleCnt="6"/>
      <dgm:spPr/>
      <dgm:t>
        <a:bodyPr/>
        <a:lstStyle/>
        <a:p>
          <a:endParaRPr lang="ru-RU"/>
        </a:p>
      </dgm:t>
    </dgm:pt>
    <dgm:pt modelId="{995005A0-9760-41CB-B43B-389ED1E281AC}" type="pres">
      <dgm:prSet presAssocID="{397C41C8-DFA7-48AB-8D67-53858B9C355E}" presName="node" presStyleLbl="node1" presStyleIdx="2" presStyleCnt="6" custRadScaleRad="154475" custRadScaleInc="28824">
        <dgm:presLayoutVars>
          <dgm:bulletEnabled val="1"/>
        </dgm:presLayoutVars>
      </dgm:prSet>
      <dgm:spPr/>
      <dgm:t>
        <a:bodyPr/>
        <a:lstStyle/>
        <a:p>
          <a:endParaRPr lang="ru-RU"/>
        </a:p>
      </dgm:t>
    </dgm:pt>
    <dgm:pt modelId="{10EB322A-8313-4C13-9A10-191B7FEAC8B0}" type="pres">
      <dgm:prSet presAssocID="{AC010080-DEFB-4783-BFD8-F0AFEDB73DF2}" presName="Name9" presStyleLbl="parChTrans1D2" presStyleIdx="3" presStyleCnt="6"/>
      <dgm:spPr/>
      <dgm:t>
        <a:bodyPr/>
        <a:lstStyle/>
        <a:p>
          <a:endParaRPr lang="ru-RU"/>
        </a:p>
      </dgm:t>
    </dgm:pt>
    <dgm:pt modelId="{F217643A-FD4A-4E34-82FF-C46AA946BB8A}" type="pres">
      <dgm:prSet presAssocID="{AC010080-DEFB-4783-BFD8-F0AFEDB73DF2}" presName="connTx" presStyleLbl="parChTrans1D2" presStyleIdx="3" presStyleCnt="6"/>
      <dgm:spPr/>
      <dgm:t>
        <a:bodyPr/>
        <a:lstStyle/>
        <a:p>
          <a:endParaRPr lang="ru-RU"/>
        </a:p>
      </dgm:t>
    </dgm:pt>
    <dgm:pt modelId="{6426454D-42B9-4C5E-AA80-AC65D1611D63}" type="pres">
      <dgm:prSet presAssocID="{82CA643D-521E-4C83-833E-CAAA34659053}" presName="node" presStyleLbl="node1" presStyleIdx="3" presStyleCnt="6" custRadScaleRad="120706" custRadScaleInc="104998">
        <dgm:presLayoutVars>
          <dgm:bulletEnabled val="1"/>
        </dgm:presLayoutVars>
      </dgm:prSet>
      <dgm:spPr/>
      <dgm:t>
        <a:bodyPr/>
        <a:lstStyle/>
        <a:p>
          <a:endParaRPr lang="ru-RU"/>
        </a:p>
      </dgm:t>
    </dgm:pt>
    <dgm:pt modelId="{1EF22DD7-D824-4390-A81E-0C4284F21E23}" type="pres">
      <dgm:prSet presAssocID="{74684E75-C929-4F94-8AEA-F26097808688}" presName="Name9" presStyleLbl="parChTrans1D2" presStyleIdx="4" presStyleCnt="6"/>
      <dgm:spPr/>
      <dgm:t>
        <a:bodyPr/>
        <a:lstStyle/>
        <a:p>
          <a:endParaRPr lang="ru-RU"/>
        </a:p>
      </dgm:t>
    </dgm:pt>
    <dgm:pt modelId="{65F3D62D-F3AC-457D-A323-9FD9D15657D0}" type="pres">
      <dgm:prSet presAssocID="{74684E75-C929-4F94-8AEA-F26097808688}" presName="connTx" presStyleLbl="parChTrans1D2" presStyleIdx="4" presStyleCnt="6"/>
      <dgm:spPr/>
      <dgm:t>
        <a:bodyPr/>
        <a:lstStyle/>
        <a:p>
          <a:endParaRPr lang="ru-RU"/>
        </a:p>
      </dgm:t>
    </dgm:pt>
    <dgm:pt modelId="{EACCF8AB-3B91-46EB-A866-023E88CB4A9A}" type="pres">
      <dgm:prSet presAssocID="{2C0FE0C2-2EB5-4288-A57F-3FB335FDBE52}" presName="node" presStyleLbl="node1" presStyleIdx="4" presStyleCnt="6" custRadScaleRad="147199" custRadScaleInc="87162">
        <dgm:presLayoutVars>
          <dgm:bulletEnabled val="1"/>
        </dgm:presLayoutVars>
      </dgm:prSet>
      <dgm:spPr/>
      <dgm:t>
        <a:bodyPr/>
        <a:lstStyle/>
        <a:p>
          <a:endParaRPr lang="ru-RU"/>
        </a:p>
      </dgm:t>
    </dgm:pt>
    <dgm:pt modelId="{A441432E-FEE5-4E81-8173-26A6206B4C71}" type="pres">
      <dgm:prSet presAssocID="{CEDBC032-4988-483C-8E9A-962C7F571819}" presName="Name9" presStyleLbl="parChTrans1D2" presStyleIdx="5" presStyleCnt="6"/>
      <dgm:spPr/>
      <dgm:t>
        <a:bodyPr/>
        <a:lstStyle/>
        <a:p>
          <a:endParaRPr lang="ru-RU"/>
        </a:p>
      </dgm:t>
    </dgm:pt>
    <dgm:pt modelId="{A26877F2-CC8A-4B88-AE55-857830088378}" type="pres">
      <dgm:prSet presAssocID="{CEDBC032-4988-483C-8E9A-962C7F571819}" presName="connTx" presStyleLbl="parChTrans1D2" presStyleIdx="5" presStyleCnt="6"/>
      <dgm:spPr/>
      <dgm:t>
        <a:bodyPr/>
        <a:lstStyle/>
        <a:p>
          <a:endParaRPr lang="ru-RU"/>
        </a:p>
      </dgm:t>
    </dgm:pt>
    <dgm:pt modelId="{37E36B0D-B3AB-4906-9660-FB2FFE13A07C}" type="pres">
      <dgm:prSet presAssocID="{0D25156F-8003-4539-9A5F-94B10B53D4A4}" presName="node" presStyleLbl="node1" presStyleIdx="5" presStyleCnt="6" custRadScaleRad="171495" custRadScaleInc="10377">
        <dgm:presLayoutVars>
          <dgm:bulletEnabled val="1"/>
        </dgm:presLayoutVars>
      </dgm:prSet>
      <dgm:spPr/>
      <dgm:t>
        <a:bodyPr/>
        <a:lstStyle/>
        <a:p>
          <a:endParaRPr lang="ru-RU"/>
        </a:p>
      </dgm:t>
    </dgm:pt>
  </dgm:ptLst>
  <dgm:cxnLst>
    <dgm:cxn modelId="{C8AE5D8B-9DBC-4129-833F-5E652238E463}" type="presOf" srcId="{B652A35A-0E49-492B-BE0C-C6D8B5AA7A0A}" destId="{1F992E46-A9E5-4B88-830D-0B935CC96A17}" srcOrd="0" destOrd="0" presId="urn:microsoft.com/office/officeart/2005/8/layout/radial1"/>
    <dgm:cxn modelId="{7EC60C23-C6AE-408E-8722-6191CF9DD9BD}" type="presOf" srcId="{62B50165-40BC-4B43-9708-64C99B440A96}" destId="{D2F503D1-349A-4E68-9CDF-C2F18A80EE73}" srcOrd="0" destOrd="0" presId="urn:microsoft.com/office/officeart/2005/8/layout/radial1"/>
    <dgm:cxn modelId="{24948CBB-1034-4AE4-97D3-E53E82B838BF}" srcId="{4A4DD39E-4182-487D-8504-A45F672C53E8}" destId="{397C41C8-DFA7-48AB-8D67-53858B9C355E}" srcOrd="2" destOrd="0" parTransId="{1F1C31F2-8A4B-43D9-8258-95AFD088ECBC}" sibTransId="{B1E9C4C3-9AAE-4F8B-8981-54A2FC4BB578}"/>
    <dgm:cxn modelId="{D4466DD2-0578-49C9-A659-3DCE2EEAE51C}" type="presOf" srcId="{1F1C31F2-8A4B-43D9-8258-95AFD088ECBC}" destId="{E2C38373-B996-4734-AB5F-33C031CA5B08}" srcOrd="1" destOrd="0" presId="urn:microsoft.com/office/officeart/2005/8/layout/radial1"/>
    <dgm:cxn modelId="{55C880C3-E227-46CA-A49B-FD04BB9F21B3}" type="presOf" srcId="{62B50165-40BC-4B43-9708-64C99B440A96}" destId="{85D25503-234A-42D2-9DF7-27AF485C0354}" srcOrd="1" destOrd="0" presId="urn:microsoft.com/office/officeart/2005/8/layout/radial1"/>
    <dgm:cxn modelId="{602F248B-A91A-4C01-A15D-3CF7CC053A1B}" type="presOf" srcId="{6B698DE0-B7A7-4E9A-8D6D-9ADE8D871AE3}" destId="{7044BF4A-E04B-443E-ABCB-B38778213F88}" srcOrd="0" destOrd="0" presId="urn:microsoft.com/office/officeart/2005/8/layout/radial1"/>
    <dgm:cxn modelId="{E0BDD12D-E89F-499D-8504-EF09D96D7072}" srcId="{3E4FFE4B-682C-44A0-96EF-0673EB350E61}" destId="{4A4DD39E-4182-487D-8504-A45F672C53E8}" srcOrd="0" destOrd="0" parTransId="{EA69985D-B5A6-4196-8816-AD6FCDF53F30}" sibTransId="{99DA6D63-E662-4A04-BB3A-D1F0B9FE6321}"/>
    <dgm:cxn modelId="{63CAB553-9608-48C6-AE96-37279B5D1E9E}" type="presOf" srcId="{CEDBC032-4988-483C-8E9A-962C7F571819}" destId="{A441432E-FEE5-4E81-8173-26A6206B4C71}" srcOrd="0" destOrd="0" presId="urn:microsoft.com/office/officeart/2005/8/layout/radial1"/>
    <dgm:cxn modelId="{01561095-A187-4344-ABE2-A692243567B5}" type="presOf" srcId="{2C0FE0C2-2EB5-4288-A57F-3FB335FDBE52}" destId="{EACCF8AB-3B91-46EB-A866-023E88CB4A9A}" srcOrd="0" destOrd="0" presId="urn:microsoft.com/office/officeart/2005/8/layout/radial1"/>
    <dgm:cxn modelId="{F213229B-6FFC-459D-8F5C-E54205926415}" srcId="{4A4DD39E-4182-487D-8504-A45F672C53E8}" destId="{0D25156F-8003-4539-9A5F-94B10B53D4A4}" srcOrd="5" destOrd="0" parTransId="{CEDBC032-4988-483C-8E9A-962C7F571819}" sibTransId="{60C7B0E4-8D47-4C14-AD00-E112850DB7C0}"/>
    <dgm:cxn modelId="{08609FAC-4049-4F98-A3A7-6E7F175CC146}" srcId="{3E4FFE4B-682C-44A0-96EF-0673EB350E61}" destId="{EF8C3C5F-43DF-4801-B243-89B3989C4452}" srcOrd="1" destOrd="0" parTransId="{2888C48A-E136-4B49-919A-18B0963A8574}" sibTransId="{C71FDE9A-75C4-43E9-9539-BE08C8A125D5}"/>
    <dgm:cxn modelId="{A34E9226-3BFC-47DA-A636-306B5CABB173}" type="presOf" srcId="{6B698DE0-B7A7-4E9A-8D6D-9ADE8D871AE3}" destId="{FBF6DA09-CD9D-47BA-8EF1-9727AB0EA2F2}" srcOrd="1" destOrd="0" presId="urn:microsoft.com/office/officeart/2005/8/layout/radial1"/>
    <dgm:cxn modelId="{807F3710-0B0E-4293-9218-BBA936C892DF}" type="presOf" srcId="{4A4DD39E-4182-487D-8504-A45F672C53E8}" destId="{646A5D3C-FE92-45C0-9FD6-A17C50D6DB11}" srcOrd="0" destOrd="0" presId="urn:microsoft.com/office/officeart/2005/8/layout/radial1"/>
    <dgm:cxn modelId="{D93852E6-D5F8-4859-959D-6026FCE513AA}" type="presOf" srcId="{1F1C31F2-8A4B-43D9-8258-95AFD088ECBC}" destId="{D2EA82ED-14B8-41E4-AD21-1499E5149C86}" srcOrd="0" destOrd="0" presId="urn:microsoft.com/office/officeart/2005/8/layout/radial1"/>
    <dgm:cxn modelId="{EEC655A3-780B-4BA2-B0EF-33D61CA2D561}" type="presOf" srcId="{D9158C8C-B0BC-4EC0-B450-0C34CFDB7360}" destId="{C3140CAE-8D53-4D20-865E-8503C57DC35A}" srcOrd="0" destOrd="0" presId="urn:microsoft.com/office/officeart/2005/8/layout/radial1"/>
    <dgm:cxn modelId="{2FCD3021-88CA-4D0A-A904-55B386D8803F}" type="presOf" srcId="{74684E75-C929-4F94-8AEA-F26097808688}" destId="{65F3D62D-F3AC-457D-A323-9FD9D15657D0}" srcOrd="1" destOrd="0" presId="urn:microsoft.com/office/officeart/2005/8/layout/radial1"/>
    <dgm:cxn modelId="{96C5E626-2A4E-4027-B00A-E828DC20D40A}" srcId="{4A4DD39E-4182-487D-8504-A45F672C53E8}" destId="{D9158C8C-B0BC-4EC0-B450-0C34CFDB7360}" srcOrd="0" destOrd="0" parTransId="{62B50165-40BC-4B43-9708-64C99B440A96}" sibTransId="{BF40759D-6495-4B44-A3AF-E502D4EBEE3B}"/>
    <dgm:cxn modelId="{3E5AB881-54E6-4787-AE96-0CEFA66CC57F}" type="presOf" srcId="{CEDBC032-4988-483C-8E9A-962C7F571819}" destId="{A26877F2-CC8A-4B88-AE55-857830088378}" srcOrd="1" destOrd="0" presId="urn:microsoft.com/office/officeart/2005/8/layout/radial1"/>
    <dgm:cxn modelId="{78784801-C9EE-4819-BC21-5A16B0CE15F3}" type="presOf" srcId="{3E4FFE4B-682C-44A0-96EF-0673EB350E61}" destId="{1DB4989E-0047-4A7C-8C1A-57EB56900003}" srcOrd="0" destOrd="0" presId="urn:microsoft.com/office/officeart/2005/8/layout/radial1"/>
    <dgm:cxn modelId="{B1153174-61E0-4D39-84EF-2B5B34703DD8}" type="presOf" srcId="{AC010080-DEFB-4783-BFD8-F0AFEDB73DF2}" destId="{F217643A-FD4A-4E34-82FF-C46AA946BB8A}" srcOrd="1" destOrd="0" presId="urn:microsoft.com/office/officeart/2005/8/layout/radial1"/>
    <dgm:cxn modelId="{CFDB77AC-8928-4ED7-8BF5-66CA8ED38013}" type="presOf" srcId="{82CA643D-521E-4C83-833E-CAAA34659053}" destId="{6426454D-42B9-4C5E-AA80-AC65D1611D63}" srcOrd="0" destOrd="0" presId="urn:microsoft.com/office/officeart/2005/8/layout/radial1"/>
    <dgm:cxn modelId="{C2B3DF36-E153-4DCE-BEFA-5F3960D2CBBD}" srcId="{4A4DD39E-4182-487D-8504-A45F672C53E8}" destId="{82CA643D-521E-4C83-833E-CAAA34659053}" srcOrd="3" destOrd="0" parTransId="{AC010080-DEFB-4783-BFD8-F0AFEDB73DF2}" sibTransId="{137D1AB2-F684-4F82-9F30-FBCA225C930B}"/>
    <dgm:cxn modelId="{738E6D8C-F385-42A3-BDF9-198785207FBD}" type="presOf" srcId="{0D25156F-8003-4539-9A5F-94B10B53D4A4}" destId="{37E36B0D-B3AB-4906-9660-FB2FFE13A07C}" srcOrd="0" destOrd="0" presId="urn:microsoft.com/office/officeart/2005/8/layout/radial1"/>
    <dgm:cxn modelId="{F083F39C-7218-41D9-9D58-2D94CB95EB4C}" type="presOf" srcId="{74684E75-C929-4F94-8AEA-F26097808688}" destId="{1EF22DD7-D824-4390-A81E-0C4284F21E23}" srcOrd="0" destOrd="0" presId="urn:microsoft.com/office/officeart/2005/8/layout/radial1"/>
    <dgm:cxn modelId="{A81BBD50-65D0-4ABD-B5CC-A48F22BB9EF8}" type="presOf" srcId="{AC010080-DEFB-4783-BFD8-F0AFEDB73DF2}" destId="{10EB322A-8313-4C13-9A10-191B7FEAC8B0}" srcOrd="0" destOrd="0" presId="urn:microsoft.com/office/officeart/2005/8/layout/radial1"/>
    <dgm:cxn modelId="{C78FC313-F674-4A41-B9BB-B75C478EB5A3}" srcId="{4A4DD39E-4182-487D-8504-A45F672C53E8}" destId="{B652A35A-0E49-492B-BE0C-C6D8B5AA7A0A}" srcOrd="1" destOrd="0" parTransId="{6B698DE0-B7A7-4E9A-8D6D-9ADE8D871AE3}" sibTransId="{3A5EA73E-364E-44C9-ABFB-DF811CCC749D}"/>
    <dgm:cxn modelId="{3F8EE610-85F6-480B-99C2-5D03C5171B78}" srcId="{4A4DD39E-4182-487D-8504-A45F672C53E8}" destId="{2C0FE0C2-2EB5-4288-A57F-3FB335FDBE52}" srcOrd="4" destOrd="0" parTransId="{74684E75-C929-4F94-8AEA-F26097808688}" sibTransId="{E160E5CD-BE74-438B-A58B-FEFFF259DD81}"/>
    <dgm:cxn modelId="{B3738C4F-41F7-401A-826A-65F1B4A607E0}" type="presOf" srcId="{397C41C8-DFA7-48AB-8D67-53858B9C355E}" destId="{995005A0-9760-41CB-B43B-389ED1E281AC}" srcOrd="0" destOrd="0" presId="urn:microsoft.com/office/officeart/2005/8/layout/radial1"/>
    <dgm:cxn modelId="{3986EB1F-01DE-4654-9EC3-4AAEEC1505F3}" type="presParOf" srcId="{1DB4989E-0047-4A7C-8C1A-57EB56900003}" destId="{646A5D3C-FE92-45C0-9FD6-A17C50D6DB11}" srcOrd="0" destOrd="0" presId="urn:microsoft.com/office/officeart/2005/8/layout/radial1"/>
    <dgm:cxn modelId="{8AC9CB15-6561-41A5-833A-BB3246F0AE52}" type="presParOf" srcId="{1DB4989E-0047-4A7C-8C1A-57EB56900003}" destId="{D2F503D1-349A-4E68-9CDF-C2F18A80EE73}" srcOrd="1" destOrd="0" presId="urn:microsoft.com/office/officeart/2005/8/layout/radial1"/>
    <dgm:cxn modelId="{1862B618-012D-4696-9C8D-49C51BF2A3EF}" type="presParOf" srcId="{D2F503D1-349A-4E68-9CDF-C2F18A80EE73}" destId="{85D25503-234A-42D2-9DF7-27AF485C0354}" srcOrd="0" destOrd="0" presId="urn:microsoft.com/office/officeart/2005/8/layout/radial1"/>
    <dgm:cxn modelId="{2429389E-EDD3-44AD-9305-022706BAB79E}" type="presParOf" srcId="{1DB4989E-0047-4A7C-8C1A-57EB56900003}" destId="{C3140CAE-8D53-4D20-865E-8503C57DC35A}" srcOrd="2" destOrd="0" presId="urn:microsoft.com/office/officeart/2005/8/layout/radial1"/>
    <dgm:cxn modelId="{E5451D7D-30D5-41DA-BB39-2864B5C15B83}" type="presParOf" srcId="{1DB4989E-0047-4A7C-8C1A-57EB56900003}" destId="{7044BF4A-E04B-443E-ABCB-B38778213F88}" srcOrd="3" destOrd="0" presId="urn:microsoft.com/office/officeart/2005/8/layout/radial1"/>
    <dgm:cxn modelId="{ECED9691-5EFD-42B1-945E-9CAD53EFD41C}" type="presParOf" srcId="{7044BF4A-E04B-443E-ABCB-B38778213F88}" destId="{FBF6DA09-CD9D-47BA-8EF1-9727AB0EA2F2}" srcOrd="0" destOrd="0" presId="urn:microsoft.com/office/officeart/2005/8/layout/radial1"/>
    <dgm:cxn modelId="{7199E148-F782-43AC-9B64-3CD1658703DC}" type="presParOf" srcId="{1DB4989E-0047-4A7C-8C1A-57EB56900003}" destId="{1F992E46-A9E5-4B88-830D-0B935CC96A17}" srcOrd="4" destOrd="0" presId="urn:microsoft.com/office/officeart/2005/8/layout/radial1"/>
    <dgm:cxn modelId="{C4B449F7-3D3A-48DB-8B85-670A50AE1EA2}" type="presParOf" srcId="{1DB4989E-0047-4A7C-8C1A-57EB56900003}" destId="{D2EA82ED-14B8-41E4-AD21-1499E5149C86}" srcOrd="5" destOrd="0" presId="urn:microsoft.com/office/officeart/2005/8/layout/radial1"/>
    <dgm:cxn modelId="{A31FF9ED-7C07-45D1-BF28-3A652A22600C}" type="presParOf" srcId="{D2EA82ED-14B8-41E4-AD21-1499E5149C86}" destId="{E2C38373-B996-4734-AB5F-33C031CA5B08}" srcOrd="0" destOrd="0" presId="urn:microsoft.com/office/officeart/2005/8/layout/radial1"/>
    <dgm:cxn modelId="{AECA7637-C825-48C8-87D7-1E4CEF86048B}" type="presParOf" srcId="{1DB4989E-0047-4A7C-8C1A-57EB56900003}" destId="{995005A0-9760-41CB-B43B-389ED1E281AC}" srcOrd="6" destOrd="0" presId="urn:microsoft.com/office/officeart/2005/8/layout/radial1"/>
    <dgm:cxn modelId="{E6E50016-7F03-42EB-9B3B-F25E64B2BD51}" type="presParOf" srcId="{1DB4989E-0047-4A7C-8C1A-57EB56900003}" destId="{10EB322A-8313-4C13-9A10-191B7FEAC8B0}" srcOrd="7" destOrd="0" presId="urn:microsoft.com/office/officeart/2005/8/layout/radial1"/>
    <dgm:cxn modelId="{CDA7C214-5B06-4105-B87F-875C56E99641}" type="presParOf" srcId="{10EB322A-8313-4C13-9A10-191B7FEAC8B0}" destId="{F217643A-FD4A-4E34-82FF-C46AA946BB8A}" srcOrd="0" destOrd="0" presId="urn:microsoft.com/office/officeart/2005/8/layout/radial1"/>
    <dgm:cxn modelId="{EBA72442-1B93-49FB-9002-1D7AEC8C14C7}" type="presParOf" srcId="{1DB4989E-0047-4A7C-8C1A-57EB56900003}" destId="{6426454D-42B9-4C5E-AA80-AC65D1611D63}" srcOrd="8" destOrd="0" presId="urn:microsoft.com/office/officeart/2005/8/layout/radial1"/>
    <dgm:cxn modelId="{21C27768-B2E6-41C0-AC21-6B0E47389265}" type="presParOf" srcId="{1DB4989E-0047-4A7C-8C1A-57EB56900003}" destId="{1EF22DD7-D824-4390-A81E-0C4284F21E23}" srcOrd="9" destOrd="0" presId="urn:microsoft.com/office/officeart/2005/8/layout/radial1"/>
    <dgm:cxn modelId="{D23F781E-C377-4F37-A5EE-A7CEBF3259A7}" type="presParOf" srcId="{1EF22DD7-D824-4390-A81E-0C4284F21E23}" destId="{65F3D62D-F3AC-457D-A323-9FD9D15657D0}" srcOrd="0" destOrd="0" presId="urn:microsoft.com/office/officeart/2005/8/layout/radial1"/>
    <dgm:cxn modelId="{03BEFDC9-9FCD-4CDD-929C-6E937D29C14C}" type="presParOf" srcId="{1DB4989E-0047-4A7C-8C1A-57EB56900003}" destId="{EACCF8AB-3B91-46EB-A866-023E88CB4A9A}" srcOrd="10" destOrd="0" presId="urn:microsoft.com/office/officeart/2005/8/layout/radial1"/>
    <dgm:cxn modelId="{C772098B-BF6F-4E1C-BF78-CA1643E141CC}" type="presParOf" srcId="{1DB4989E-0047-4A7C-8C1A-57EB56900003}" destId="{A441432E-FEE5-4E81-8173-26A6206B4C71}" srcOrd="11" destOrd="0" presId="urn:microsoft.com/office/officeart/2005/8/layout/radial1"/>
    <dgm:cxn modelId="{FC94D590-4F07-494B-AB4A-AB1A6493D2D9}" type="presParOf" srcId="{A441432E-FEE5-4E81-8173-26A6206B4C71}" destId="{A26877F2-CC8A-4B88-AE55-857830088378}" srcOrd="0" destOrd="0" presId="urn:microsoft.com/office/officeart/2005/8/layout/radial1"/>
    <dgm:cxn modelId="{B9CD3EB1-96E7-496B-9B61-5B7EE63829B2}" type="presParOf" srcId="{1DB4989E-0047-4A7C-8C1A-57EB56900003}" destId="{37E36B0D-B3AB-4906-9660-FB2FFE13A07C}"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51FA-F0B5-4089-AC9C-B8B7A6443A8B}">
      <dsp:nvSpPr>
        <dsp:cNvPr id="0" name=""/>
        <dsp:cNvSpPr/>
      </dsp:nvSpPr>
      <dsp:spPr>
        <a:xfrm>
          <a:off x="0" y="722620"/>
          <a:ext cx="2216441" cy="4605971"/>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endParaRPr lang="ru-RU" sz="1200" kern="1200" dirty="0" smtClean="0"/>
        </a:p>
        <a:p>
          <a:pPr lvl="0" algn="ctr" defTabSz="533400">
            <a:lnSpc>
              <a:spcPct val="100000"/>
            </a:lnSpc>
            <a:spcBef>
              <a:spcPct val="0"/>
            </a:spcBef>
            <a:spcAft>
              <a:spcPts val="0"/>
            </a:spcAft>
          </a:pPr>
          <a:r>
            <a:rPr lang="ru-RU" sz="1200" kern="1200" dirty="0" smtClean="0"/>
            <a:t>Постановлением Администрации города Сургута от 15.03.2016</a:t>
          </a:r>
        </a:p>
        <a:p>
          <a:pPr lvl="0" algn="ctr" defTabSz="533400">
            <a:lnSpc>
              <a:spcPct val="100000"/>
            </a:lnSpc>
            <a:spcBef>
              <a:spcPct val="0"/>
            </a:spcBef>
            <a:spcAft>
              <a:spcPts val="0"/>
            </a:spcAft>
          </a:pPr>
          <a:r>
            <a:rPr lang="ru-RU" sz="1200" kern="1200" dirty="0" smtClean="0"/>
            <a:t> № 1831 утвержден комплексный межведомственный план мероприятий, направленный на профилактику заболеваний и формирование здорового образа жизни среди населения города Сургута, на 2016 – 2020 годы .В структуре комплексного плана предусмотрено</a:t>
          </a:r>
        </a:p>
        <a:p>
          <a:pPr lvl="0" algn="ctr" defTabSz="533400">
            <a:lnSpc>
              <a:spcPct val="100000"/>
            </a:lnSpc>
            <a:spcBef>
              <a:spcPct val="0"/>
            </a:spcBef>
            <a:spcAft>
              <a:spcPts val="0"/>
            </a:spcAft>
          </a:pPr>
          <a:r>
            <a:rPr lang="ru-RU" sz="1200" kern="1200" dirty="0" smtClean="0"/>
            <a:t> 6 разделов</a:t>
          </a:r>
        </a:p>
        <a:p>
          <a:pPr lvl="0" algn="ctr" defTabSz="533400">
            <a:lnSpc>
              <a:spcPct val="90000"/>
            </a:lnSpc>
            <a:spcBef>
              <a:spcPct val="0"/>
            </a:spcBef>
            <a:spcAft>
              <a:spcPct val="35000"/>
            </a:spcAft>
          </a:pPr>
          <a:endParaRPr lang="ru-RU" sz="1100" kern="1200" dirty="0" smtClean="0"/>
        </a:p>
        <a:p>
          <a:pPr lvl="0" algn="ctr" defTabSz="533400">
            <a:lnSpc>
              <a:spcPct val="90000"/>
            </a:lnSpc>
            <a:spcBef>
              <a:spcPct val="0"/>
            </a:spcBef>
            <a:spcAft>
              <a:spcPct val="35000"/>
            </a:spcAft>
          </a:pPr>
          <a:endParaRPr lang="ru-RU" sz="1100" kern="1200" dirty="0"/>
        </a:p>
      </dsp:txBody>
      <dsp:txXfrm>
        <a:off x="64917" y="787537"/>
        <a:ext cx="2086607" cy="4476137"/>
      </dsp:txXfrm>
    </dsp:sp>
    <dsp:sp modelId="{6D8CD6C3-5F61-403C-9081-40F47467D923}">
      <dsp:nvSpPr>
        <dsp:cNvPr id="0" name=""/>
        <dsp:cNvSpPr/>
      </dsp:nvSpPr>
      <dsp:spPr>
        <a:xfrm rot="17005604">
          <a:off x="1188301" y="1711804"/>
          <a:ext cx="2678151" cy="22653"/>
        </a:xfrm>
        <a:custGeom>
          <a:avLst/>
          <a:gdLst/>
          <a:ahLst/>
          <a:cxnLst/>
          <a:rect l="0" t="0" r="0" b="0"/>
          <a:pathLst>
            <a:path>
              <a:moveTo>
                <a:pt x="0" y="11326"/>
              </a:moveTo>
              <a:lnTo>
                <a:pt x="2678151"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460423" y="1656177"/>
        <a:ext cx="133907" cy="133907"/>
      </dsp:txXfrm>
    </dsp:sp>
    <dsp:sp modelId="{F5500D20-65AF-4746-8782-1688E3D57BC2}">
      <dsp:nvSpPr>
        <dsp:cNvPr id="0" name=""/>
        <dsp:cNvSpPr/>
      </dsp:nvSpPr>
      <dsp:spPr>
        <a:xfrm>
          <a:off x="2838313" y="35501"/>
          <a:ext cx="5653006" cy="770309"/>
        </a:xfrm>
        <a:prstGeom prst="roundRect">
          <a:avLst>
            <a:gd name="adj" fmla="val 10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Обеспечение общих мероприятий, направленных на профилактику заболеваний и формирование здорового образа жизни среди населения города</a:t>
          </a:r>
          <a:endParaRPr lang="ru-RU" sz="1200" kern="1200" dirty="0"/>
        </a:p>
      </dsp:txBody>
      <dsp:txXfrm>
        <a:off x="2860875" y="58063"/>
        <a:ext cx="5607882" cy="725185"/>
      </dsp:txXfrm>
    </dsp:sp>
    <dsp:sp modelId="{83DD49EB-B92F-4945-B2BF-9D94FAD4DE6A}">
      <dsp:nvSpPr>
        <dsp:cNvPr id="0" name=""/>
        <dsp:cNvSpPr/>
      </dsp:nvSpPr>
      <dsp:spPr>
        <a:xfrm rot="17358458">
          <a:off x="1581279" y="2118739"/>
          <a:ext cx="1897820" cy="22653"/>
        </a:xfrm>
        <a:custGeom>
          <a:avLst/>
          <a:gdLst/>
          <a:ahLst/>
          <a:cxnLst/>
          <a:rect l="0" t="0" r="0" b="0"/>
          <a:pathLst>
            <a:path>
              <a:moveTo>
                <a:pt x="0" y="11326"/>
              </a:moveTo>
              <a:lnTo>
                <a:pt x="1897820"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482743" y="2082620"/>
        <a:ext cx="94891" cy="94891"/>
      </dsp:txXfrm>
    </dsp:sp>
    <dsp:sp modelId="{1644A6C0-12AA-4952-B2A9-82FACB391583}">
      <dsp:nvSpPr>
        <dsp:cNvPr id="0" name=""/>
        <dsp:cNvSpPr/>
      </dsp:nvSpPr>
      <dsp:spPr>
        <a:xfrm>
          <a:off x="2843937" y="899772"/>
          <a:ext cx="5653006" cy="669506"/>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формирование у населения мотивации для занятий физической культурой и спортом и создание необходимых для этого условий</a:t>
          </a:r>
          <a:endParaRPr lang="ru-RU" sz="1200" kern="1200" dirty="0"/>
        </a:p>
      </dsp:txBody>
      <dsp:txXfrm>
        <a:off x="2863546" y="919381"/>
        <a:ext cx="5613788" cy="630288"/>
      </dsp:txXfrm>
    </dsp:sp>
    <dsp:sp modelId="{7C817019-69CE-45AB-ACAE-E070E7AB1B6C}">
      <dsp:nvSpPr>
        <dsp:cNvPr id="0" name=""/>
        <dsp:cNvSpPr/>
      </dsp:nvSpPr>
      <dsp:spPr>
        <a:xfrm rot="18029205">
          <a:off x="1914501" y="2486136"/>
          <a:ext cx="1225750" cy="22653"/>
        </a:xfrm>
        <a:custGeom>
          <a:avLst/>
          <a:gdLst/>
          <a:ahLst/>
          <a:cxnLst/>
          <a:rect l="0" t="0" r="0" b="0"/>
          <a:pathLst>
            <a:path>
              <a:moveTo>
                <a:pt x="0" y="11326"/>
              </a:moveTo>
              <a:lnTo>
                <a:pt x="1225750"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496733" y="2466819"/>
        <a:ext cx="61287" cy="61287"/>
      </dsp:txXfrm>
    </dsp:sp>
    <dsp:sp modelId="{3A6F4F07-3D0D-47E5-8A2A-3EEA8881BF4B}">
      <dsp:nvSpPr>
        <dsp:cNvPr id="0" name=""/>
        <dsp:cNvSpPr/>
      </dsp:nvSpPr>
      <dsp:spPr>
        <a:xfrm>
          <a:off x="2838313" y="1706409"/>
          <a:ext cx="5653006" cy="525820"/>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формирование у населения современного уровня знаний о рациональном и полноценном питании и здоровом образе жизни</a:t>
          </a:r>
          <a:endParaRPr lang="ru-RU" sz="1200" kern="1200" dirty="0"/>
        </a:p>
      </dsp:txBody>
      <dsp:txXfrm>
        <a:off x="2853714" y="1721810"/>
        <a:ext cx="5622204" cy="495018"/>
      </dsp:txXfrm>
    </dsp:sp>
    <dsp:sp modelId="{C09A576E-8760-4EF1-A9DC-B346A4E760CE}">
      <dsp:nvSpPr>
        <dsp:cNvPr id="0" name=""/>
        <dsp:cNvSpPr/>
      </dsp:nvSpPr>
      <dsp:spPr>
        <a:xfrm rot="20680485">
          <a:off x="2204977" y="2929070"/>
          <a:ext cx="644799" cy="22653"/>
        </a:xfrm>
        <a:custGeom>
          <a:avLst/>
          <a:gdLst/>
          <a:ahLst/>
          <a:cxnLst/>
          <a:rect l="0" t="0" r="0" b="0"/>
          <a:pathLst>
            <a:path>
              <a:moveTo>
                <a:pt x="0" y="11326"/>
              </a:moveTo>
              <a:lnTo>
                <a:pt x="644799"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511257" y="2924277"/>
        <a:ext cx="32239" cy="32239"/>
      </dsp:txXfrm>
    </dsp:sp>
    <dsp:sp modelId="{14E2100C-8BEA-40D3-991A-E5A9767CC564}">
      <dsp:nvSpPr>
        <dsp:cNvPr id="0" name=""/>
        <dsp:cNvSpPr/>
      </dsp:nvSpPr>
      <dsp:spPr>
        <a:xfrm>
          <a:off x="2838313" y="2347776"/>
          <a:ext cx="5653006" cy="1014820"/>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формирование у населения мотивации к отказу от злоупотребления алкогольной продукцией и табаком, от немедицинского потребления наркотических средств и психотропных веществ, мотивации к своевременному обращению за медицинской помощью</a:t>
          </a:r>
          <a:endParaRPr lang="ru-RU" sz="1200" kern="1200" dirty="0"/>
        </a:p>
      </dsp:txBody>
      <dsp:txXfrm>
        <a:off x="2868036" y="2377499"/>
        <a:ext cx="5593560" cy="955374"/>
      </dsp:txXfrm>
    </dsp:sp>
    <dsp:sp modelId="{469A26B9-D40D-4CD2-A321-FF529276841E}">
      <dsp:nvSpPr>
        <dsp:cNvPr id="0" name=""/>
        <dsp:cNvSpPr/>
      </dsp:nvSpPr>
      <dsp:spPr>
        <a:xfrm rot="3535574">
          <a:off x="1924953" y="3530258"/>
          <a:ext cx="1204847" cy="22653"/>
        </a:xfrm>
        <a:custGeom>
          <a:avLst/>
          <a:gdLst/>
          <a:ahLst/>
          <a:cxnLst/>
          <a:rect l="0" t="0" r="0" b="0"/>
          <a:pathLst>
            <a:path>
              <a:moveTo>
                <a:pt x="0" y="11326"/>
              </a:moveTo>
              <a:lnTo>
                <a:pt x="1204847"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497256" y="3511463"/>
        <a:ext cx="60242" cy="60242"/>
      </dsp:txXfrm>
    </dsp:sp>
    <dsp:sp modelId="{4F9A8B39-94DB-4669-9067-0C342BBE37F7}">
      <dsp:nvSpPr>
        <dsp:cNvPr id="0" name=""/>
        <dsp:cNvSpPr/>
      </dsp:nvSpPr>
      <dsp:spPr>
        <a:xfrm>
          <a:off x="2838313" y="3478144"/>
          <a:ext cx="5653006" cy="1158837"/>
        </a:xfrm>
        <a:prstGeom prst="roundRect">
          <a:avLst>
            <a:gd name="adj" fmla="val 1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предотвращение возможного распространения заболеваний, в том числе социально значимых, представляющих опасность для окружающих, и инфекционных заболеваний, не являющихся социально значимыми, а также минимизацию последствий их распространения</a:t>
          </a:r>
          <a:endParaRPr lang="ru-RU" sz="1200" kern="1200" dirty="0"/>
        </a:p>
      </dsp:txBody>
      <dsp:txXfrm>
        <a:off x="2872254" y="3512085"/>
        <a:ext cx="5585124" cy="1090955"/>
      </dsp:txXfrm>
    </dsp:sp>
    <dsp:sp modelId="{D8C0347B-9D88-4A0E-A84E-C3481CB6D16A}">
      <dsp:nvSpPr>
        <dsp:cNvPr id="0" name=""/>
        <dsp:cNvSpPr/>
      </dsp:nvSpPr>
      <dsp:spPr>
        <a:xfrm rot="4526048">
          <a:off x="1291016" y="4210903"/>
          <a:ext cx="2472722" cy="22653"/>
        </a:xfrm>
        <a:custGeom>
          <a:avLst/>
          <a:gdLst/>
          <a:ahLst/>
          <a:cxnLst/>
          <a:rect l="0" t="0" r="0" b="0"/>
          <a:pathLst>
            <a:path>
              <a:moveTo>
                <a:pt x="0" y="11326"/>
              </a:moveTo>
              <a:lnTo>
                <a:pt x="2472722" y="1132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465559" y="4160412"/>
        <a:ext cx="123636" cy="123636"/>
      </dsp:txXfrm>
    </dsp:sp>
    <dsp:sp modelId="{E266901B-B380-4537-AE58-14FBCADD4D56}">
      <dsp:nvSpPr>
        <dsp:cNvPr id="0" name=""/>
        <dsp:cNvSpPr/>
      </dsp:nvSpPr>
      <dsp:spPr>
        <a:xfrm>
          <a:off x="2838313" y="4752528"/>
          <a:ext cx="5653006" cy="1332650"/>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информирование населения о причинах возникновения заболеваний и об условиях, способствующих их распространению, о медицинских организациях, осуществляющих профилактику заболеваний и оказывающих медицинскую помощь</a:t>
          </a:r>
          <a:endParaRPr lang="ru-RU" sz="1200" kern="1200" dirty="0"/>
        </a:p>
      </dsp:txBody>
      <dsp:txXfrm>
        <a:off x="2877345" y="4791560"/>
        <a:ext cx="5574942" cy="1254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5D3C-FE92-45C0-9FD6-A17C50D6DB11}">
      <dsp:nvSpPr>
        <dsp:cNvPr id="0" name=""/>
        <dsp:cNvSpPr/>
      </dsp:nvSpPr>
      <dsp:spPr>
        <a:xfrm>
          <a:off x="2880318" y="1872204"/>
          <a:ext cx="2520282" cy="2448279"/>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Мероприятия по профилактике и формированию здорового образа жизни реализуются по ведомствам</a:t>
          </a:r>
          <a:endParaRPr lang="ru-RU" sz="1300" kern="1200" dirty="0"/>
        </a:p>
      </dsp:txBody>
      <dsp:txXfrm>
        <a:off x="3249405" y="2230746"/>
        <a:ext cx="1782108" cy="1731195"/>
      </dsp:txXfrm>
    </dsp:sp>
    <dsp:sp modelId="{D2F503D1-349A-4E68-9CDF-C2F18A80EE73}">
      <dsp:nvSpPr>
        <dsp:cNvPr id="0" name=""/>
        <dsp:cNvSpPr/>
      </dsp:nvSpPr>
      <dsp:spPr>
        <a:xfrm rot="16247839">
          <a:off x="4081584" y="1776666"/>
          <a:ext cx="153961" cy="37353"/>
        </a:xfrm>
        <a:custGeom>
          <a:avLst/>
          <a:gdLst/>
          <a:ahLst/>
          <a:cxnLst/>
          <a:rect l="0" t="0" r="0" b="0"/>
          <a:pathLst>
            <a:path>
              <a:moveTo>
                <a:pt x="0" y="18676"/>
              </a:moveTo>
              <a:lnTo>
                <a:pt x="153961"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154716" y="1791493"/>
        <a:ext cx="7698" cy="7698"/>
      </dsp:txXfrm>
    </dsp:sp>
    <dsp:sp modelId="{C3140CAE-8D53-4D20-865E-8503C57DC35A}">
      <dsp:nvSpPr>
        <dsp:cNvPr id="0" name=""/>
        <dsp:cNvSpPr/>
      </dsp:nvSpPr>
      <dsp:spPr>
        <a:xfrm>
          <a:off x="3312366" y="0"/>
          <a:ext cx="1718452" cy="1718452"/>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Спорт</a:t>
          </a:r>
          <a:endParaRPr lang="ru-RU" sz="1400" kern="1200" dirty="0"/>
        </a:p>
      </dsp:txBody>
      <dsp:txXfrm>
        <a:off x="3564027" y="251661"/>
        <a:ext cx="1215130" cy="1215130"/>
      </dsp:txXfrm>
    </dsp:sp>
    <dsp:sp modelId="{7044BF4A-E04B-443E-ABCB-B38778213F88}">
      <dsp:nvSpPr>
        <dsp:cNvPr id="0" name=""/>
        <dsp:cNvSpPr/>
      </dsp:nvSpPr>
      <dsp:spPr>
        <a:xfrm rot="19989005">
          <a:off x="5173555" y="2158316"/>
          <a:ext cx="1565952" cy="37353"/>
        </a:xfrm>
        <a:custGeom>
          <a:avLst/>
          <a:gdLst/>
          <a:ahLst/>
          <a:cxnLst/>
          <a:rect l="0" t="0" r="0" b="0"/>
          <a:pathLst>
            <a:path>
              <a:moveTo>
                <a:pt x="0" y="18676"/>
              </a:moveTo>
              <a:lnTo>
                <a:pt x="1565952"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17383" y="2137844"/>
        <a:ext cx="78297" cy="78297"/>
      </dsp:txXfrm>
    </dsp:sp>
    <dsp:sp modelId="{1F992E46-A9E5-4B88-830D-0B935CC96A17}">
      <dsp:nvSpPr>
        <dsp:cNvPr id="0" name=""/>
        <dsp:cNvSpPr/>
      </dsp:nvSpPr>
      <dsp:spPr>
        <a:xfrm>
          <a:off x="6562467" y="576057"/>
          <a:ext cx="1718452" cy="1718452"/>
        </a:xfrm>
        <a:prstGeom prst="ellipse">
          <a:avLst/>
        </a:prstGeom>
        <a:gradFill rotWithShape="0">
          <a:gsLst>
            <a:gs pos="0">
              <a:schemeClr val="accent3">
                <a:hueOff val="2324921"/>
                <a:satOff val="-7429"/>
                <a:lumOff val="-1882"/>
                <a:alphaOff val="0"/>
                <a:shade val="15000"/>
                <a:satMod val="180000"/>
              </a:schemeClr>
            </a:gs>
            <a:gs pos="50000">
              <a:schemeClr val="accent3">
                <a:hueOff val="2324921"/>
                <a:satOff val="-7429"/>
                <a:lumOff val="-1882"/>
                <a:alphaOff val="0"/>
                <a:shade val="45000"/>
                <a:satMod val="170000"/>
              </a:schemeClr>
            </a:gs>
            <a:gs pos="70000">
              <a:schemeClr val="accent3">
                <a:hueOff val="2324921"/>
                <a:satOff val="-7429"/>
                <a:lumOff val="-1882"/>
                <a:alphaOff val="0"/>
                <a:tint val="99000"/>
                <a:shade val="65000"/>
                <a:satMod val="155000"/>
              </a:schemeClr>
            </a:gs>
            <a:gs pos="100000">
              <a:schemeClr val="accent3">
                <a:hueOff val="2324921"/>
                <a:satOff val="-7429"/>
                <a:lumOff val="-188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ТО У Роспотребнадзора по ХМАО-Югре в г. Сургуте и Сургутском районе </a:t>
          </a:r>
          <a:endParaRPr lang="ru-RU" sz="1000" kern="1200" dirty="0"/>
        </a:p>
      </dsp:txBody>
      <dsp:txXfrm>
        <a:off x="6814128" y="827718"/>
        <a:ext cx="1215130" cy="1215130"/>
      </dsp:txXfrm>
    </dsp:sp>
    <dsp:sp modelId="{D2EA82ED-14B8-41E4-AD21-1499E5149C86}">
      <dsp:nvSpPr>
        <dsp:cNvPr id="0" name=""/>
        <dsp:cNvSpPr/>
      </dsp:nvSpPr>
      <dsp:spPr>
        <a:xfrm rot="2318832">
          <a:off x="4965966" y="4276041"/>
          <a:ext cx="1346275" cy="37353"/>
        </a:xfrm>
        <a:custGeom>
          <a:avLst/>
          <a:gdLst/>
          <a:ahLst/>
          <a:cxnLst/>
          <a:rect l="0" t="0" r="0" b="0"/>
          <a:pathLst>
            <a:path>
              <a:moveTo>
                <a:pt x="0" y="18676"/>
              </a:moveTo>
              <a:lnTo>
                <a:pt x="1346275"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05447" y="4261061"/>
        <a:ext cx="67313" cy="67313"/>
      </dsp:txXfrm>
    </dsp:sp>
    <dsp:sp modelId="{995005A0-9760-41CB-B43B-389ED1E281AC}">
      <dsp:nvSpPr>
        <dsp:cNvPr id="0" name=""/>
        <dsp:cNvSpPr/>
      </dsp:nvSpPr>
      <dsp:spPr>
        <a:xfrm>
          <a:off x="5976663" y="4392488"/>
          <a:ext cx="1718452" cy="1718452"/>
        </a:xfrm>
        <a:prstGeom prst="ellipse">
          <a:avLst/>
        </a:prstGeom>
        <a:gradFill rotWithShape="0">
          <a:gsLst>
            <a:gs pos="0">
              <a:schemeClr val="accent3">
                <a:hueOff val="4649843"/>
                <a:satOff val="-14858"/>
                <a:lumOff val="-3765"/>
                <a:alphaOff val="0"/>
                <a:shade val="15000"/>
                <a:satMod val="180000"/>
              </a:schemeClr>
            </a:gs>
            <a:gs pos="50000">
              <a:schemeClr val="accent3">
                <a:hueOff val="4649843"/>
                <a:satOff val="-14858"/>
                <a:lumOff val="-3765"/>
                <a:alphaOff val="0"/>
                <a:shade val="45000"/>
                <a:satMod val="170000"/>
              </a:schemeClr>
            </a:gs>
            <a:gs pos="70000">
              <a:schemeClr val="accent3">
                <a:hueOff val="4649843"/>
                <a:satOff val="-14858"/>
                <a:lumOff val="-3765"/>
                <a:alphaOff val="0"/>
                <a:tint val="99000"/>
                <a:shade val="65000"/>
                <a:satMod val="155000"/>
              </a:schemeClr>
            </a:gs>
            <a:gs pos="100000">
              <a:schemeClr val="accent3">
                <a:hueOff val="4649843"/>
                <a:satOff val="-14858"/>
                <a:lumOff val="-376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здравоохранение</a:t>
          </a:r>
          <a:endParaRPr lang="ru-RU" sz="1000" kern="1200" dirty="0"/>
        </a:p>
      </dsp:txBody>
      <dsp:txXfrm>
        <a:off x="6228324" y="4644149"/>
        <a:ext cx="1215130" cy="1215130"/>
      </dsp:txXfrm>
    </dsp:sp>
    <dsp:sp modelId="{10EB322A-8313-4C13-9A10-191B7FEAC8B0}">
      <dsp:nvSpPr>
        <dsp:cNvPr id="0" name=""/>
        <dsp:cNvSpPr/>
      </dsp:nvSpPr>
      <dsp:spPr>
        <a:xfrm rot="7332272">
          <a:off x="3060763" y="4354804"/>
          <a:ext cx="550598" cy="37353"/>
        </a:xfrm>
        <a:custGeom>
          <a:avLst/>
          <a:gdLst/>
          <a:ahLst/>
          <a:cxnLst/>
          <a:rect l="0" t="0" r="0" b="0"/>
          <a:pathLst>
            <a:path>
              <a:moveTo>
                <a:pt x="0" y="18676"/>
              </a:moveTo>
              <a:lnTo>
                <a:pt x="550598"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322297" y="4359716"/>
        <a:ext cx="27529" cy="27529"/>
      </dsp:txXfrm>
    </dsp:sp>
    <dsp:sp modelId="{6426454D-42B9-4C5E-AA80-AC65D1611D63}">
      <dsp:nvSpPr>
        <dsp:cNvPr id="0" name=""/>
        <dsp:cNvSpPr/>
      </dsp:nvSpPr>
      <dsp:spPr>
        <a:xfrm>
          <a:off x="1872198" y="4474235"/>
          <a:ext cx="1718452" cy="1718452"/>
        </a:xfrm>
        <a:prstGeom prst="ellipse">
          <a:avLst/>
        </a:prstGeom>
        <a:gradFill rotWithShape="0">
          <a:gsLst>
            <a:gs pos="0">
              <a:schemeClr val="accent3">
                <a:hueOff val="6974765"/>
                <a:satOff val="-22287"/>
                <a:lumOff val="-5647"/>
                <a:alphaOff val="0"/>
                <a:shade val="15000"/>
                <a:satMod val="180000"/>
              </a:schemeClr>
            </a:gs>
            <a:gs pos="50000">
              <a:schemeClr val="accent3">
                <a:hueOff val="6974765"/>
                <a:satOff val="-22287"/>
                <a:lumOff val="-5647"/>
                <a:alphaOff val="0"/>
                <a:shade val="45000"/>
                <a:satMod val="170000"/>
              </a:schemeClr>
            </a:gs>
            <a:gs pos="70000">
              <a:schemeClr val="accent3">
                <a:hueOff val="6974765"/>
                <a:satOff val="-22287"/>
                <a:lumOff val="-5647"/>
                <a:alphaOff val="0"/>
                <a:tint val="99000"/>
                <a:shade val="65000"/>
                <a:satMod val="155000"/>
              </a:schemeClr>
            </a:gs>
            <a:gs pos="100000">
              <a:schemeClr val="accent3">
                <a:hueOff val="6974765"/>
                <a:satOff val="-22287"/>
                <a:lumOff val="-564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Молодежная политика </a:t>
          </a:r>
          <a:endParaRPr lang="ru-RU" sz="1400" kern="1200" dirty="0"/>
        </a:p>
      </dsp:txBody>
      <dsp:txXfrm>
        <a:off x="2123859" y="4725896"/>
        <a:ext cx="1215130" cy="1215130"/>
      </dsp:txXfrm>
    </dsp:sp>
    <dsp:sp modelId="{1EF22DD7-D824-4390-A81E-0C4284F21E23}">
      <dsp:nvSpPr>
        <dsp:cNvPr id="0" name=""/>
        <dsp:cNvSpPr/>
      </dsp:nvSpPr>
      <dsp:spPr>
        <a:xfrm rot="10568915">
          <a:off x="1715191" y="3201574"/>
          <a:ext cx="1169462" cy="37353"/>
        </a:xfrm>
        <a:custGeom>
          <a:avLst/>
          <a:gdLst/>
          <a:ahLst/>
          <a:cxnLst/>
          <a:rect l="0" t="0" r="0" b="0"/>
          <a:pathLst>
            <a:path>
              <a:moveTo>
                <a:pt x="0" y="18676"/>
              </a:moveTo>
              <a:lnTo>
                <a:pt x="1169462"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270686" y="3191014"/>
        <a:ext cx="58473" cy="58473"/>
      </dsp:txXfrm>
    </dsp:sp>
    <dsp:sp modelId="{EACCF8AB-3B91-46EB-A866-023E88CB4A9A}">
      <dsp:nvSpPr>
        <dsp:cNvPr id="0" name=""/>
        <dsp:cNvSpPr/>
      </dsp:nvSpPr>
      <dsp:spPr>
        <a:xfrm>
          <a:off x="0" y="2458014"/>
          <a:ext cx="1718452" cy="1718452"/>
        </a:xfrm>
        <a:prstGeom prst="ellipse">
          <a:avLst/>
        </a:prstGeom>
        <a:gradFill rotWithShape="0">
          <a:gsLst>
            <a:gs pos="0">
              <a:schemeClr val="accent3">
                <a:hueOff val="9299686"/>
                <a:satOff val="-29716"/>
                <a:lumOff val="-7530"/>
                <a:alphaOff val="0"/>
                <a:shade val="15000"/>
                <a:satMod val="180000"/>
              </a:schemeClr>
            </a:gs>
            <a:gs pos="50000">
              <a:schemeClr val="accent3">
                <a:hueOff val="9299686"/>
                <a:satOff val="-29716"/>
                <a:lumOff val="-7530"/>
                <a:alphaOff val="0"/>
                <a:shade val="45000"/>
                <a:satMod val="170000"/>
              </a:schemeClr>
            </a:gs>
            <a:gs pos="70000">
              <a:schemeClr val="accent3">
                <a:hueOff val="9299686"/>
                <a:satOff val="-29716"/>
                <a:lumOff val="-7530"/>
                <a:alphaOff val="0"/>
                <a:tint val="99000"/>
                <a:shade val="65000"/>
                <a:satMod val="155000"/>
              </a:schemeClr>
            </a:gs>
            <a:gs pos="100000">
              <a:schemeClr val="accent3">
                <a:hueOff val="9299686"/>
                <a:satOff val="-29716"/>
                <a:lumOff val="-753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Структурные подразделения Администрации города</a:t>
          </a:r>
          <a:endParaRPr lang="ru-RU" sz="1000" kern="1200" dirty="0"/>
        </a:p>
      </dsp:txBody>
      <dsp:txXfrm>
        <a:off x="251661" y="2709675"/>
        <a:ext cx="1215130" cy="1215130"/>
      </dsp:txXfrm>
    </dsp:sp>
    <dsp:sp modelId="{A441432E-FEE5-4E81-8173-26A6206B4C71}">
      <dsp:nvSpPr>
        <dsp:cNvPr id="0" name=""/>
        <dsp:cNvSpPr/>
      </dsp:nvSpPr>
      <dsp:spPr>
        <a:xfrm rot="12786786">
          <a:off x="1510989" y="1924627"/>
          <a:ext cx="1723189" cy="37353"/>
        </a:xfrm>
        <a:custGeom>
          <a:avLst/>
          <a:gdLst/>
          <a:ahLst/>
          <a:cxnLst/>
          <a:rect l="0" t="0" r="0" b="0"/>
          <a:pathLst>
            <a:path>
              <a:moveTo>
                <a:pt x="0" y="18676"/>
              </a:moveTo>
              <a:lnTo>
                <a:pt x="1723189" y="18676"/>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329503" y="1900224"/>
        <a:ext cx="86159" cy="86159"/>
      </dsp:txXfrm>
    </dsp:sp>
    <dsp:sp modelId="{37E36B0D-B3AB-4906-9660-FB2FFE13A07C}">
      <dsp:nvSpPr>
        <dsp:cNvPr id="0" name=""/>
        <dsp:cNvSpPr/>
      </dsp:nvSpPr>
      <dsp:spPr>
        <a:xfrm>
          <a:off x="72008" y="144004"/>
          <a:ext cx="1718452" cy="1718452"/>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Образование </a:t>
          </a:r>
          <a:endParaRPr lang="ru-RU" sz="1400" kern="1200" dirty="0"/>
        </a:p>
      </dsp:txBody>
      <dsp:txXfrm>
        <a:off x="323669" y="395665"/>
        <a:ext cx="1215130" cy="12151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29.03.2017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29.03.2017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29.03.2017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29.03.2017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7370" y="3789040"/>
            <a:ext cx="7772400" cy="1080120"/>
          </a:xfrm>
        </p:spPr>
        <p:txBody>
          <a:bodyPr>
            <a:noAutofit/>
          </a:bodyPr>
          <a:lstStyle/>
          <a:p>
            <a:pPr algn="ctr"/>
            <a:r>
              <a:rPr lang="ru-RU" sz="2400" dirty="0" smtClean="0"/>
              <a:t>Доклад </a:t>
            </a:r>
            <a:br>
              <a:rPr lang="ru-RU" sz="2400" dirty="0" smtClean="0"/>
            </a:br>
            <a:r>
              <a:rPr lang="ru-RU" sz="2400" dirty="0" smtClean="0"/>
              <a:t>О проведении Года здоровья в 2017 году в городе Сургуте</a:t>
            </a:r>
            <a:endParaRPr lang="ru-RU" sz="2400" dirty="0"/>
          </a:p>
        </p:txBody>
      </p:sp>
      <p:sp>
        <p:nvSpPr>
          <p:cNvPr id="3" name="Подзаголовок 2"/>
          <p:cNvSpPr>
            <a:spLocks noGrp="1"/>
          </p:cNvSpPr>
          <p:nvPr>
            <p:ph type="subTitle" idx="1"/>
          </p:nvPr>
        </p:nvSpPr>
        <p:spPr>
          <a:xfrm>
            <a:off x="5652120" y="5085184"/>
            <a:ext cx="3238128" cy="1415728"/>
          </a:xfrm>
        </p:spPr>
        <p:txBody>
          <a:bodyPr>
            <a:normAutofit fontScale="55000" lnSpcReduction="20000"/>
          </a:bodyPr>
          <a:lstStyle/>
          <a:p>
            <a:r>
              <a:rPr lang="ru-RU" dirty="0" smtClean="0"/>
              <a:t>Докладчик:</a:t>
            </a:r>
          </a:p>
          <a:p>
            <a:r>
              <a:rPr lang="ru-RU" dirty="0" smtClean="0"/>
              <a:t>начальник службы по охране здоровья населения Администрации города</a:t>
            </a:r>
          </a:p>
          <a:p>
            <a:r>
              <a:rPr lang="ru-RU" dirty="0" smtClean="0"/>
              <a:t>Инна Александровна Шалыгина</a:t>
            </a:r>
          </a:p>
          <a:p>
            <a:endParaRPr lang="ru-RU" dirty="0"/>
          </a:p>
        </p:txBody>
      </p:sp>
      <p:sp>
        <p:nvSpPr>
          <p:cNvPr id="5" name="TextBox 4"/>
          <p:cNvSpPr txBox="1"/>
          <p:nvPr/>
        </p:nvSpPr>
        <p:spPr>
          <a:xfrm>
            <a:off x="971601" y="404664"/>
            <a:ext cx="7704856" cy="646331"/>
          </a:xfrm>
          <a:prstGeom prst="rect">
            <a:avLst/>
          </a:prstGeom>
          <a:noFill/>
        </p:spPr>
        <p:txBody>
          <a:bodyPr wrap="square" rtlCol="0">
            <a:spAutoFit/>
          </a:bodyPr>
          <a:lstStyle/>
          <a:p>
            <a:pPr algn="ctr"/>
            <a:r>
              <a:rPr lang="ru-RU" dirty="0"/>
              <a:t>Служба по охране здоровья населения Администрации города</a:t>
            </a:r>
            <a:br>
              <a:rPr lang="ru-RU" dirty="0"/>
            </a:br>
            <a:endParaRPr lang="ru-RU" dirty="0"/>
          </a:p>
        </p:txBody>
      </p:sp>
      <p:pic>
        <p:nvPicPr>
          <p:cNvPr id="1026" name="Picture 2" descr="C:\Users\User\Documents\Мои документы\СЛУЖБА по ОЗН\аппаратные совещания у Главы\аппаратное 27.03.2017\картинки\1485515871_9b8ffc6318d6ac003fd4aab6f9764b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66" y="980728"/>
            <a:ext cx="38195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60649"/>
            <a:ext cx="8136904" cy="1323439"/>
          </a:xfrm>
          <a:prstGeom prst="rect">
            <a:avLst/>
          </a:prstGeom>
        </p:spPr>
        <p:txBody>
          <a:bodyPr wrap="square">
            <a:spAutoFit/>
          </a:bodyPr>
          <a:lstStyle/>
          <a:p>
            <a:pPr algn="ctr"/>
            <a:r>
              <a:rPr lang="ru-RU" sz="2000" dirty="0" smtClean="0"/>
              <a:t>Мероприятия, направленные на формирование у населения мотивации для занятий физической культурой и спортом,  и создание необходимых для этого условий</a:t>
            </a:r>
            <a:br>
              <a:rPr lang="ru-RU" sz="2000" dirty="0" smtClean="0"/>
            </a:br>
            <a:endParaRPr lang="ru-RU" sz="2000" dirty="0"/>
          </a:p>
        </p:txBody>
      </p:sp>
      <p:sp>
        <p:nvSpPr>
          <p:cNvPr id="5" name="TextBox 4"/>
          <p:cNvSpPr txBox="1"/>
          <p:nvPr/>
        </p:nvSpPr>
        <p:spPr>
          <a:xfrm>
            <a:off x="683568" y="1412776"/>
            <a:ext cx="8352928" cy="1077218"/>
          </a:xfrm>
          <a:prstGeom prst="rect">
            <a:avLst/>
          </a:prstGeom>
          <a:noFill/>
        </p:spPr>
        <p:txBody>
          <a:bodyPr wrap="square" rtlCol="0">
            <a:spAutoFit/>
          </a:bodyPr>
          <a:lstStyle/>
          <a:p>
            <a:pPr algn="ctr"/>
            <a:r>
              <a:rPr lang="ru-RU" sz="1600" i="1" dirty="0" smtClean="0"/>
              <a:t>Мероприятия, проводимые специалистами медицинских организаций, учреждений дополнительного образования, специалистами высших учебных заведений:</a:t>
            </a:r>
            <a:endParaRPr lang="ru-RU" sz="1600" dirty="0" smtClean="0"/>
          </a:p>
          <a:p>
            <a:pPr algn="ctr"/>
            <a:endParaRPr lang="ru-RU" sz="1400" dirty="0"/>
          </a:p>
        </p:txBody>
      </p:sp>
      <p:sp>
        <p:nvSpPr>
          <p:cNvPr id="6" name="TextBox 5"/>
          <p:cNvSpPr txBox="1"/>
          <p:nvPr/>
        </p:nvSpPr>
        <p:spPr>
          <a:xfrm>
            <a:off x="3995936" y="2780928"/>
            <a:ext cx="4608512" cy="2862322"/>
          </a:xfrm>
          <a:prstGeom prst="rect">
            <a:avLst/>
          </a:prstGeom>
          <a:noFill/>
        </p:spPr>
        <p:txBody>
          <a:bodyPr wrap="square" rtlCol="0">
            <a:spAutoFit/>
          </a:bodyPr>
          <a:lstStyle/>
          <a:p>
            <a:pPr algn="just">
              <a:buFontTx/>
              <a:buChar char="-"/>
            </a:pPr>
            <a:r>
              <a:rPr lang="ru-RU" dirty="0" smtClean="0"/>
              <a:t>Лекции, беседы с охватом 36500 человек, </a:t>
            </a:r>
          </a:p>
          <a:p>
            <a:pPr algn="just"/>
            <a:endParaRPr lang="ru-RU" dirty="0" smtClean="0"/>
          </a:p>
          <a:p>
            <a:pPr algn="just">
              <a:buFontTx/>
              <a:buChar char="-"/>
            </a:pPr>
            <a:r>
              <a:rPr lang="ru-RU" dirty="0" smtClean="0"/>
              <a:t> показ кино-видео демонстраций охват </a:t>
            </a:r>
            <a:r>
              <a:rPr lang="ru-RU" b="1" dirty="0" smtClean="0"/>
              <a:t>52 000 человек</a:t>
            </a:r>
          </a:p>
          <a:p>
            <a:pPr algn="just"/>
            <a:endParaRPr lang="ru-RU" dirty="0" smtClean="0"/>
          </a:p>
          <a:p>
            <a:pPr algn="just">
              <a:buFontTx/>
              <a:buChar char="-"/>
            </a:pPr>
            <a:r>
              <a:rPr lang="ru-RU" dirty="0" smtClean="0"/>
              <a:t>«Мы за спорт»</a:t>
            </a:r>
          </a:p>
          <a:p>
            <a:pPr algn="just"/>
            <a:endParaRPr lang="ru-RU" dirty="0" smtClean="0"/>
          </a:p>
          <a:p>
            <a:pPr algn="just"/>
            <a:r>
              <a:rPr lang="ru-RU" b="1" dirty="0" smtClean="0"/>
              <a:t>-</a:t>
            </a:r>
            <a:r>
              <a:rPr lang="ru-RU" dirty="0" smtClean="0"/>
              <a:t> турслеты</a:t>
            </a:r>
          </a:p>
          <a:p>
            <a:pPr lvl="0" algn="just"/>
            <a:endParaRPr lang="ru-RU" dirty="0"/>
          </a:p>
        </p:txBody>
      </p:sp>
      <p:pic>
        <p:nvPicPr>
          <p:cNvPr id="18434" name="Picture 2" descr="C:\Users\Людмила\Desktop\для аппаратного совещания по Году здоровья\картинки\i (1).jpg"/>
          <p:cNvPicPr>
            <a:picLocks noChangeAspect="1" noChangeArrowheads="1"/>
          </p:cNvPicPr>
          <p:nvPr/>
        </p:nvPicPr>
        <p:blipFill>
          <a:blip r:embed="rId2" cstate="print"/>
          <a:srcRect/>
          <a:stretch>
            <a:fillRect/>
          </a:stretch>
        </p:blipFill>
        <p:spPr bwMode="auto">
          <a:xfrm>
            <a:off x="827584" y="2348880"/>
            <a:ext cx="2592288" cy="36654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260648"/>
            <a:ext cx="8424936" cy="936104"/>
          </a:xfrm>
        </p:spPr>
        <p:txBody>
          <a:bodyPr>
            <a:normAutofit fontScale="90000"/>
          </a:bodyPr>
          <a:lstStyle/>
          <a:p>
            <a:pPr algn="ctr"/>
            <a:r>
              <a:rPr lang="ru-RU" sz="1600" dirty="0" smtClean="0"/>
              <a:t/>
            </a:r>
            <a:br>
              <a:rPr lang="ru-RU" sz="1600" dirty="0" smtClean="0"/>
            </a:br>
            <a:r>
              <a:rPr lang="ru-RU" sz="2000" i="1" dirty="0" smtClean="0"/>
              <a:t>Структурными подразделениями Администрации города, учреждениями дополнительного образования, учреждениями высшего профессионального образования проведены:</a:t>
            </a:r>
            <a:r>
              <a:rPr lang="ru-RU" sz="2000" b="0" i="1" dirty="0" smtClean="0"/>
              <a:t/>
            </a:r>
            <a:br>
              <a:rPr lang="ru-RU" sz="2000" b="0" i="1" dirty="0" smtClean="0"/>
            </a:br>
            <a:endParaRPr lang="ru-RU" sz="2000" b="0" i="1" dirty="0"/>
          </a:p>
        </p:txBody>
      </p:sp>
      <p:pic>
        <p:nvPicPr>
          <p:cNvPr id="20482" name="Picture 2" descr="C:\Users\Людмила\Desktop\для аппаратного совещания по Году здоровья\картинки\i.jpg"/>
          <p:cNvPicPr>
            <a:picLocks noChangeAspect="1" noChangeArrowheads="1"/>
          </p:cNvPicPr>
          <p:nvPr/>
        </p:nvPicPr>
        <p:blipFill>
          <a:blip r:embed="rId2" cstate="print"/>
          <a:srcRect/>
          <a:stretch>
            <a:fillRect/>
          </a:stretch>
        </p:blipFill>
        <p:spPr bwMode="auto">
          <a:xfrm>
            <a:off x="323528" y="1988840"/>
            <a:ext cx="3799416" cy="2520280"/>
          </a:xfrm>
          <a:prstGeom prst="rect">
            <a:avLst/>
          </a:prstGeom>
          <a:noFill/>
        </p:spPr>
      </p:pic>
      <p:sp>
        <p:nvSpPr>
          <p:cNvPr id="6145" name="Rectangle 1"/>
          <p:cNvSpPr>
            <a:spLocks noChangeArrowheads="1"/>
          </p:cNvSpPr>
          <p:nvPr/>
        </p:nvSpPr>
        <p:spPr bwMode="auto">
          <a:xfrm>
            <a:off x="4283968" y="1412776"/>
            <a:ext cx="424847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Спортивно-массовые мероприятия с участием более</a:t>
            </a: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 4 000 спортсменов, </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ru-RU" altLang="zh-TW" b="0" i="0" u="none" strike="noStrike" cap="none" normalizeH="0" baseline="0" dirty="0" smtClean="0">
              <a:ln>
                <a:noFill/>
              </a:ln>
              <a:solidFill>
                <a:schemeClr val="tx1"/>
              </a:solidFill>
              <a:effectLst/>
              <a:cs typeface="Arial" pitchFamily="34" charset="0"/>
            </a:endParaRPr>
          </a:p>
          <a:p>
            <a:pPr marL="0" lvl="3" indent="92075" eaLnBrk="0" fontAlgn="base" hangingPunct="0">
              <a:spcBef>
                <a:spcPct val="0"/>
              </a:spcBef>
              <a:spcAft>
                <a:spcPct val="0"/>
              </a:spcAft>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городской молодежный проект «Вело.Точка» с охватом – 700 человек:</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велоэкскурсии,</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велоквест «Велопробег ко дню отказа от курения», </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велоквест «Закрытие велосезона»;</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молодежный проект «PROфилактика»;</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«Городской Фитнес Уикенд» с охватом более 500 чел.</a:t>
            </a:r>
            <a:endParaRPr kumimoji="0" lang="ru-RU" altLang="zh-TW"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altLang="zh-TW"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51520" y="107341"/>
            <a:ext cx="4211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Ежегодно МКУ «Управление дошкольными образовательными учреждениями»,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подведомственным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департаменту образования Администрации города, ведется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мониторинг физической подготовленности детей дошкольного возраста</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Физическая подготовленность определяется уровнем сформированности психофизических качеств (сила, скоростно-силовые качества, быстрота, выносливость, ловкость, гибкость, удержание равновесия, координационные способности) и</a:t>
            </a:r>
            <a:endParaRPr kumimoji="0" lang="ru-RU" sz="1600" b="0" i="0" u="none" strike="noStrike" cap="none" normalizeH="0" baseline="0" dirty="0" smtClean="0">
              <a:ln>
                <a:noFill/>
              </a:ln>
              <a:solidFill>
                <a:schemeClr val="tx1"/>
              </a:solidFill>
              <a:effectLst/>
              <a:cs typeface="Arial" pitchFamily="34" charset="0"/>
            </a:endParaRPr>
          </a:p>
        </p:txBody>
      </p:sp>
      <p:pic>
        <p:nvPicPr>
          <p:cNvPr id="28674" name="Picture 2" descr="C:\Users\Людмила\Desktop\для аппаратного совещания по Году здоровья\картинки\children-dancing.gif"/>
          <p:cNvPicPr>
            <a:picLocks noChangeAspect="1" noChangeArrowheads="1"/>
          </p:cNvPicPr>
          <p:nvPr/>
        </p:nvPicPr>
        <p:blipFill>
          <a:blip r:embed="rId2" cstate="print"/>
          <a:srcRect/>
          <a:stretch>
            <a:fillRect/>
          </a:stretch>
        </p:blipFill>
        <p:spPr bwMode="auto">
          <a:xfrm>
            <a:off x="4355976" y="404664"/>
            <a:ext cx="4597693" cy="2880319"/>
          </a:xfrm>
          <a:prstGeom prst="rect">
            <a:avLst/>
          </a:prstGeom>
          <a:noFill/>
        </p:spPr>
      </p:pic>
      <p:sp>
        <p:nvSpPr>
          <p:cNvPr id="6" name="Прямоугольник 5"/>
          <p:cNvSpPr/>
          <p:nvPr/>
        </p:nvSpPr>
        <p:spPr>
          <a:xfrm>
            <a:off x="240701" y="3789040"/>
            <a:ext cx="8712968" cy="2800767"/>
          </a:xfrm>
          <a:prstGeom prst="rect">
            <a:avLst/>
          </a:prstGeom>
        </p:spPr>
        <p:txBody>
          <a:bodyPr wrap="square">
            <a:spAutoFit/>
          </a:bodyPr>
          <a:lstStyle/>
          <a:p>
            <a:pPr lvl="0" algn="just" fontAlgn="base">
              <a:spcBef>
                <a:spcPct val="0"/>
              </a:spcBef>
              <a:spcAft>
                <a:spcPct val="0"/>
              </a:spcAft>
            </a:pPr>
            <a:r>
              <a:rPr lang="ru-RU" sz="1600" dirty="0" smtClean="0">
                <a:ea typeface="Times New Roman" pitchFamily="18" charset="0"/>
                <a:cs typeface="Arial" pitchFamily="34" charset="0"/>
              </a:rPr>
              <a:t>степенью сформированности двигательных навыков. Высокие показатели двигательных качеств являются основными при оценке физической подготовленности детей.</a:t>
            </a:r>
          </a:p>
          <a:p>
            <a:pPr lvl="0" algn="just" fontAlgn="base">
              <a:spcBef>
                <a:spcPct val="0"/>
              </a:spcBef>
              <a:spcAft>
                <a:spcPct val="0"/>
              </a:spcAft>
            </a:pPr>
            <a:r>
              <a:rPr lang="ru-RU" sz="1600" dirty="0">
                <a:ea typeface="Times New Roman" pitchFamily="18" charset="0"/>
                <a:cs typeface="Arial" pitchFamily="34" charset="0"/>
              </a:rPr>
              <a:t> </a:t>
            </a:r>
            <a:r>
              <a:rPr lang="ru-RU" sz="1600" dirty="0" smtClean="0">
                <a:ea typeface="Times New Roman" pitchFamily="18" charset="0"/>
                <a:cs typeface="Arial" pitchFamily="34" charset="0"/>
              </a:rPr>
              <a:t>  В 2016 году в мониторинге участвовало </a:t>
            </a:r>
            <a:r>
              <a:rPr lang="ru-RU" sz="1600" b="1" dirty="0" smtClean="0">
                <a:ea typeface="Times New Roman" pitchFamily="18" charset="0"/>
                <a:cs typeface="Arial" pitchFamily="34" charset="0"/>
              </a:rPr>
              <a:t>13 467 детей</a:t>
            </a:r>
            <a:r>
              <a:rPr lang="ru-RU" sz="1600" dirty="0" smtClean="0">
                <a:ea typeface="Times New Roman" pitchFamily="18" charset="0"/>
                <a:cs typeface="Arial" pitchFamily="34" charset="0"/>
              </a:rPr>
              <a:t> в возрасте </a:t>
            </a:r>
            <a:r>
              <a:rPr lang="ru-RU" sz="1600" b="1" dirty="0" smtClean="0">
                <a:ea typeface="Times New Roman" pitchFamily="18" charset="0"/>
                <a:cs typeface="Arial" pitchFamily="34" charset="0"/>
              </a:rPr>
              <a:t>от 5 до 7 лет</a:t>
            </a:r>
            <a:r>
              <a:rPr lang="ru-RU" sz="1600" dirty="0" smtClean="0">
                <a:ea typeface="Times New Roman" pitchFamily="18" charset="0"/>
                <a:cs typeface="Arial" pitchFamily="34" charset="0"/>
              </a:rPr>
              <a:t>, посещающих </a:t>
            </a:r>
            <a:r>
              <a:rPr lang="ru-RU" sz="1600" b="1" dirty="0" smtClean="0">
                <a:ea typeface="Times New Roman" pitchFamily="18" charset="0"/>
                <a:cs typeface="Arial" pitchFamily="34" charset="0"/>
              </a:rPr>
              <a:t>61 образовательное учреждение города</a:t>
            </a:r>
            <a:r>
              <a:rPr lang="ru-RU" sz="1600" dirty="0" smtClean="0">
                <a:ea typeface="Times New Roman" pitchFamily="18" charset="0"/>
                <a:cs typeface="Arial" pitchFamily="34" charset="0"/>
              </a:rPr>
              <a:t> Сургута, реализующее образовательную программу дошкольного образования.</a:t>
            </a:r>
            <a:endParaRPr lang="ru-RU" sz="1600" dirty="0" smtClean="0">
              <a:cs typeface="Arial" pitchFamily="34" charset="0"/>
            </a:endParaRPr>
          </a:p>
          <a:p>
            <a:pPr lvl="0" indent="198438" algn="just" eaLnBrk="0" fontAlgn="base" hangingPunct="0">
              <a:spcBef>
                <a:spcPct val="0"/>
              </a:spcBef>
              <a:spcAft>
                <a:spcPct val="0"/>
              </a:spcAft>
            </a:pPr>
            <a:r>
              <a:rPr lang="ru-RU" sz="1600" dirty="0" smtClean="0">
                <a:ea typeface="Times New Roman" pitchFamily="18" charset="0"/>
                <a:cs typeface="Arial" pitchFamily="34" charset="0"/>
              </a:rPr>
              <a:t>В </a:t>
            </a:r>
            <a:r>
              <a:rPr lang="ru-RU" sz="1600" b="1" dirty="0" smtClean="0">
                <a:ea typeface="Times New Roman" pitchFamily="18" charset="0"/>
                <a:cs typeface="Arial" pitchFamily="34" charset="0"/>
              </a:rPr>
              <a:t>40 общеобразовательных учреждениях</a:t>
            </a:r>
            <a:r>
              <a:rPr lang="ru-RU" sz="1600" dirty="0" smtClean="0">
                <a:ea typeface="Times New Roman" pitchFamily="18" charset="0"/>
                <a:cs typeface="Arial" pitchFamily="34" charset="0"/>
              </a:rPr>
              <a:t> города, подведомственных департаменту образования Администрации города Сургута внедрена </a:t>
            </a:r>
            <a:r>
              <a:rPr lang="ru-RU" sz="1600" b="1" dirty="0" smtClean="0">
                <a:ea typeface="Times New Roman" pitchFamily="18" charset="0"/>
                <a:cs typeface="Arial" pitchFamily="34" charset="0"/>
              </a:rPr>
              <a:t>программа обеспечения и анализа физической подготовленности школьников</a:t>
            </a:r>
            <a:r>
              <a:rPr lang="ru-RU" sz="1600" dirty="0" smtClean="0">
                <a:ea typeface="Times New Roman" pitchFamily="18" charset="0"/>
                <a:cs typeface="Arial" pitchFamily="34" charset="0"/>
              </a:rPr>
              <a:t> в рамках ВФСК ГТО. Специалистами СурГПУ осуществляется техподдержка и сопровождение программы.</a:t>
            </a:r>
            <a:endParaRPr lang="ru-RU" sz="1600" dirty="0" smtClean="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852936"/>
            <a:ext cx="8352928" cy="3693319"/>
          </a:xfrm>
          <a:prstGeom prst="rect">
            <a:avLst/>
          </a:prstGeom>
          <a:noFill/>
        </p:spPr>
        <p:txBody>
          <a:bodyPr wrap="square" rtlCol="0">
            <a:spAutoFit/>
          </a:bodyPr>
          <a:lstStyle/>
          <a:p>
            <a:pPr algn="ctr"/>
            <a:r>
              <a:rPr lang="ru-RU" i="1" dirty="0" smtClean="0"/>
              <a:t>На уровне начального, среднего и общего образования внедряется Всероссийский физкультурно-спортивный комплекс</a:t>
            </a:r>
          </a:p>
          <a:p>
            <a:pPr algn="ctr"/>
            <a:r>
              <a:rPr lang="ru-RU" i="1" dirty="0" smtClean="0"/>
              <a:t> </a:t>
            </a:r>
            <a:r>
              <a:rPr lang="ru-RU" b="1" i="1" dirty="0" smtClean="0"/>
              <a:t>«Готов к труду и обороне».</a:t>
            </a:r>
            <a:r>
              <a:rPr lang="ru-RU" i="1" dirty="0" smtClean="0"/>
              <a:t> </a:t>
            </a:r>
            <a:endParaRPr lang="ru-RU" dirty="0" smtClean="0"/>
          </a:p>
          <a:p>
            <a:pPr lvl="0" algn="just"/>
            <a:r>
              <a:rPr lang="ru-RU" dirty="0" smtClean="0"/>
              <a:t>Количество учащихся муниципальных бюджетных общеобразовательных организаций, сдавших нормативы ВФСК ГТО в 2016 году- </a:t>
            </a:r>
            <a:r>
              <a:rPr lang="ru-RU" b="1" dirty="0" smtClean="0"/>
              <a:t>6 238 чел.</a:t>
            </a:r>
            <a:r>
              <a:rPr lang="ru-RU" dirty="0" smtClean="0"/>
              <a:t> </a:t>
            </a:r>
          </a:p>
          <a:p>
            <a:pPr lvl="0" algn="just"/>
            <a:r>
              <a:rPr lang="ru-RU" dirty="0" smtClean="0"/>
              <a:t>Присвоено </a:t>
            </a:r>
            <a:r>
              <a:rPr lang="ru-RU" b="1" dirty="0" smtClean="0"/>
              <a:t>1 906</a:t>
            </a:r>
            <a:r>
              <a:rPr lang="ru-RU" dirty="0" smtClean="0"/>
              <a:t> знаков отличия:</a:t>
            </a:r>
          </a:p>
          <a:p>
            <a:pPr lvl="0" algn="just"/>
            <a:r>
              <a:rPr lang="ru-RU" dirty="0" smtClean="0"/>
              <a:t>золотой – </a:t>
            </a:r>
            <a:r>
              <a:rPr lang="ru-RU" b="1" dirty="0" smtClean="0"/>
              <a:t>191</a:t>
            </a:r>
            <a:r>
              <a:rPr lang="ru-RU" dirty="0" smtClean="0"/>
              <a:t> человеку;</a:t>
            </a:r>
          </a:p>
          <a:p>
            <a:pPr lvl="0" algn="just"/>
            <a:r>
              <a:rPr lang="ru-RU" dirty="0" smtClean="0"/>
              <a:t>серебряный – </a:t>
            </a:r>
            <a:r>
              <a:rPr lang="ru-RU" b="1" dirty="0" smtClean="0"/>
              <a:t>1 256</a:t>
            </a:r>
            <a:r>
              <a:rPr lang="ru-RU" dirty="0" smtClean="0"/>
              <a:t> человек;</a:t>
            </a:r>
          </a:p>
          <a:p>
            <a:pPr lvl="0" algn="just"/>
            <a:r>
              <a:rPr lang="ru-RU" dirty="0" smtClean="0"/>
              <a:t>бронзовый – </a:t>
            </a:r>
            <a:r>
              <a:rPr lang="ru-RU" b="1" dirty="0" smtClean="0"/>
              <a:t>459</a:t>
            </a:r>
            <a:r>
              <a:rPr lang="ru-RU" dirty="0" smtClean="0"/>
              <a:t> человек. </a:t>
            </a:r>
          </a:p>
          <a:p>
            <a:pPr algn="just"/>
            <a:r>
              <a:rPr lang="ru-RU" b="1" dirty="0" smtClean="0"/>
              <a:t>84 495 человек</a:t>
            </a:r>
            <a:r>
              <a:rPr lang="ru-RU" dirty="0" smtClean="0"/>
              <a:t> приняли участие в ВФСК ГТО, проводимых учреждениями, подведомственными управлению физической культуры и спорта Администрации города.</a:t>
            </a:r>
            <a:endParaRPr lang="ru-RU" dirty="0"/>
          </a:p>
        </p:txBody>
      </p:sp>
      <p:pic>
        <p:nvPicPr>
          <p:cNvPr id="19457" name="Picture 1" descr="C:\Users\Людмила\Desktop\для аппаратного совещания по Году здоровья\картинки\pic-12.jpg"/>
          <p:cNvPicPr>
            <a:picLocks noChangeAspect="1" noChangeArrowheads="1"/>
          </p:cNvPicPr>
          <p:nvPr/>
        </p:nvPicPr>
        <p:blipFill>
          <a:blip r:embed="rId2" cstate="print"/>
          <a:srcRect/>
          <a:stretch>
            <a:fillRect/>
          </a:stretch>
        </p:blipFill>
        <p:spPr bwMode="auto">
          <a:xfrm>
            <a:off x="1907704" y="332656"/>
            <a:ext cx="5075113" cy="23762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476672"/>
            <a:ext cx="7632849" cy="400110"/>
          </a:xfrm>
          <a:prstGeom prst="rect">
            <a:avLst/>
          </a:prstGeom>
          <a:noFill/>
        </p:spPr>
        <p:txBody>
          <a:bodyPr wrap="square" rtlCol="0">
            <a:spAutoFit/>
          </a:bodyPr>
          <a:lstStyle/>
          <a:p>
            <a:pPr algn="ctr"/>
            <a:r>
              <a:rPr lang="ru-RU" sz="2000" i="1" dirty="0" smtClean="0"/>
              <a:t>Мероприятия, проводимые для специалистов:</a:t>
            </a:r>
            <a:endParaRPr lang="ru-RU" sz="2000" dirty="0"/>
          </a:p>
        </p:txBody>
      </p:sp>
      <p:sp>
        <p:nvSpPr>
          <p:cNvPr id="6" name="TextBox 5"/>
          <p:cNvSpPr txBox="1"/>
          <p:nvPr/>
        </p:nvSpPr>
        <p:spPr>
          <a:xfrm>
            <a:off x="4572000" y="1050433"/>
            <a:ext cx="4320480" cy="3293209"/>
          </a:xfrm>
          <a:prstGeom prst="rect">
            <a:avLst/>
          </a:prstGeom>
          <a:noFill/>
        </p:spPr>
        <p:txBody>
          <a:bodyPr wrap="square" rtlCol="0">
            <a:spAutoFit/>
          </a:bodyPr>
          <a:lstStyle/>
          <a:p>
            <a:pPr algn="just"/>
            <a:r>
              <a:rPr lang="ru-RU" sz="1600" dirty="0" smtClean="0"/>
              <a:t>БУ «Клинический врачебно-физкультурный диспансер, ф-л в г. Сургуте» провел </a:t>
            </a:r>
            <a:r>
              <a:rPr lang="ru-RU" sz="1600" b="1" dirty="0" smtClean="0"/>
              <a:t>15 семинаров</a:t>
            </a:r>
            <a:r>
              <a:rPr lang="ru-RU" sz="1600" dirty="0" smtClean="0"/>
              <a:t>, обучено </a:t>
            </a:r>
            <a:r>
              <a:rPr lang="ru-RU" sz="1600" b="1" dirty="0" smtClean="0"/>
              <a:t>более 100 специалистов</a:t>
            </a:r>
            <a:r>
              <a:rPr lang="ru-RU" sz="1600" dirty="0" smtClean="0"/>
              <a:t>:</a:t>
            </a:r>
          </a:p>
          <a:p>
            <a:pPr algn="just"/>
            <a:r>
              <a:rPr lang="ru-RU" sz="1600" dirty="0" smtClean="0"/>
              <a:t>- медицинских работников отделений реабилитации, медицинских работников и тренеров спортивных объектов города, руководителей центров образовательных программ здоровьесбережения муниципальных образовательных организаций.</a:t>
            </a:r>
          </a:p>
          <a:p>
            <a:pPr algn="just"/>
            <a:r>
              <a:rPr lang="ru-RU" sz="1600" dirty="0" smtClean="0"/>
              <a:t> </a:t>
            </a:r>
          </a:p>
          <a:p>
            <a:pPr algn="just"/>
            <a:endParaRPr lang="ru-RU" sz="1600" dirty="0"/>
          </a:p>
        </p:txBody>
      </p:sp>
      <p:pic>
        <p:nvPicPr>
          <p:cNvPr id="4097" name="Picture 1" descr="C:\Users\Людмила\Desktop\для аппаратного совещания по Году здоровья\картинки\meditsinskaya-pomoshch-_obuchenie_.jpg"/>
          <p:cNvPicPr>
            <a:picLocks noChangeAspect="1" noChangeArrowheads="1"/>
          </p:cNvPicPr>
          <p:nvPr/>
        </p:nvPicPr>
        <p:blipFill>
          <a:blip r:embed="rId2" cstate="print"/>
          <a:srcRect/>
          <a:stretch>
            <a:fillRect/>
          </a:stretch>
        </p:blipFill>
        <p:spPr bwMode="auto">
          <a:xfrm>
            <a:off x="226850" y="1124744"/>
            <a:ext cx="4235204" cy="2825675"/>
          </a:xfrm>
          <a:prstGeom prst="rect">
            <a:avLst/>
          </a:prstGeom>
          <a:noFill/>
        </p:spPr>
      </p:pic>
      <p:sp>
        <p:nvSpPr>
          <p:cNvPr id="7" name="Прямоугольник 6"/>
          <p:cNvSpPr/>
          <p:nvPr/>
        </p:nvSpPr>
        <p:spPr>
          <a:xfrm>
            <a:off x="336338" y="4581128"/>
            <a:ext cx="8568952" cy="1200329"/>
          </a:xfrm>
          <a:prstGeom prst="rect">
            <a:avLst/>
          </a:prstGeom>
        </p:spPr>
        <p:txBody>
          <a:bodyPr wrap="square">
            <a:spAutoFit/>
          </a:bodyPr>
          <a:lstStyle/>
          <a:p>
            <a:pPr algn="just"/>
            <a:r>
              <a:rPr lang="ru-RU" dirty="0" smtClean="0"/>
              <a:t>В СурГПУ реализуется программа повышения квалификации для работников образования по физической культуре, тренеров. </a:t>
            </a:r>
          </a:p>
          <a:p>
            <a:pPr algn="just"/>
            <a:r>
              <a:rPr lang="ru-RU" dirty="0" smtClean="0"/>
              <a:t>Повысили квалификацию и приняли участие в семинарах более </a:t>
            </a:r>
            <a:r>
              <a:rPr lang="ru-RU" b="1" dirty="0" smtClean="0"/>
              <a:t>280 специалистов</a:t>
            </a:r>
            <a:r>
              <a:rPr lang="ru-RU"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7776864" cy="1477328"/>
          </a:xfrm>
          <a:prstGeom prst="rect">
            <a:avLst/>
          </a:prstGeom>
        </p:spPr>
        <p:txBody>
          <a:bodyPr wrap="square">
            <a:spAutoFit/>
          </a:bodyPr>
          <a:lstStyle/>
          <a:p>
            <a:pPr algn="ctr"/>
            <a:r>
              <a:rPr lang="ru-RU" b="1" dirty="0" smtClean="0"/>
              <a:t>Мероприятия, направленные на формирование у населения современного уровня знаний о рациональном и полноценном питании и ЗОЖ</a:t>
            </a:r>
            <a:endParaRPr lang="ru-RU" dirty="0" smtClean="0"/>
          </a:p>
          <a:p>
            <a:pPr algn="ctr"/>
            <a:endParaRPr lang="ru-RU" dirty="0" smtClean="0"/>
          </a:p>
          <a:p>
            <a:endParaRPr lang="ru-RU" dirty="0"/>
          </a:p>
        </p:txBody>
      </p:sp>
      <p:sp>
        <p:nvSpPr>
          <p:cNvPr id="5" name="Прямоугольник 4"/>
          <p:cNvSpPr/>
          <p:nvPr/>
        </p:nvSpPr>
        <p:spPr>
          <a:xfrm>
            <a:off x="2699792" y="1340768"/>
            <a:ext cx="6192688" cy="5016758"/>
          </a:xfrm>
          <a:prstGeom prst="rect">
            <a:avLst/>
          </a:prstGeom>
        </p:spPr>
        <p:txBody>
          <a:bodyPr wrap="square">
            <a:spAutoFit/>
          </a:bodyPr>
          <a:lstStyle/>
          <a:p>
            <a:r>
              <a:rPr lang="ru-RU" sz="1600" i="1" dirty="0" smtClean="0"/>
              <a:t>Специалистами медицинских организаций   проведено:</a:t>
            </a:r>
            <a:endParaRPr lang="ru-RU" sz="1600" dirty="0" smtClean="0"/>
          </a:p>
          <a:p>
            <a:pPr lvl="0"/>
            <a:endParaRPr lang="ru-RU" sz="1600" b="1" dirty="0"/>
          </a:p>
          <a:p>
            <a:pPr lvl="0"/>
            <a:r>
              <a:rPr lang="ru-RU" sz="1600" b="1" dirty="0" smtClean="0"/>
              <a:t>78 632</a:t>
            </a:r>
            <a:r>
              <a:rPr lang="ru-RU" sz="1600" dirty="0" smtClean="0"/>
              <a:t> лекций и бесед с охватом более </a:t>
            </a:r>
            <a:r>
              <a:rPr lang="ru-RU" sz="1600" b="1" dirty="0" smtClean="0"/>
              <a:t>180 000</a:t>
            </a:r>
            <a:r>
              <a:rPr lang="ru-RU" sz="1600" dirty="0" smtClean="0"/>
              <a:t> человек;</a:t>
            </a:r>
          </a:p>
          <a:p>
            <a:r>
              <a:rPr lang="ru-RU" sz="1600" dirty="0" smtClean="0"/>
              <a:t>Размещено </a:t>
            </a:r>
            <a:r>
              <a:rPr lang="ru-RU" sz="1600" b="1" dirty="0" smtClean="0"/>
              <a:t>486 средств наглядной агитации</a:t>
            </a:r>
            <a:r>
              <a:rPr lang="ru-RU" sz="1600" dirty="0" smtClean="0"/>
              <a:t> населения посвященных теме ЗОЖ:</a:t>
            </a:r>
          </a:p>
          <a:p>
            <a:pPr lvl="0"/>
            <a:r>
              <a:rPr lang="ru-RU" sz="1600" dirty="0" smtClean="0">
                <a:sym typeface="Wingdings 2"/>
              </a:rPr>
              <a:t></a:t>
            </a:r>
            <a:r>
              <a:rPr lang="ru-RU" sz="1600" dirty="0" smtClean="0"/>
              <a:t>уголки здоровья, </a:t>
            </a:r>
          </a:p>
          <a:p>
            <a:pPr lvl="0"/>
            <a:r>
              <a:rPr lang="ru-RU" sz="1600" dirty="0" smtClean="0">
                <a:sym typeface="Wingdings 2"/>
              </a:rPr>
              <a:t></a:t>
            </a:r>
            <a:r>
              <a:rPr lang="ru-RU" sz="1600" dirty="0" smtClean="0"/>
              <a:t>настенные санитарные бюллетени, </a:t>
            </a:r>
          </a:p>
          <a:p>
            <a:pPr lvl="0"/>
            <a:r>
              <a:rPr lang="ru-RU" sz="1600" dirty="0" smtClean="0"/>
              <a:t>стенды, </a:t>
            </a:r>
          </a:p>
          <a:p>
            <a:pPr lvl="0"/>
            <a:r>
              <a:rPr lang="ru-RU" sz="1600" dirty="0" smtClean="0">
                <a:sym typeface="Wingdings 2"/>
              </a:rPr>
              <a:t></a:t>
            </a:r>
            <a:r>
              <a:rPr lang="ru-RU" sz="1600" dirty="0" smtClean="0"/>
              <a:t>информационные столики, </a:t>
            </a:r>
          </a:p>
          <a:p>
            <a:pPr lvl="0"/>
            <a:r>
              <a:rPr lang="ru-RU" sz="1600" dirty="0" smtClean="0">
                <a:sym typeface="Wingdings 2"/>
              </a:rPr>
              <a:t></a:t>
            </a:r>
            <a:r>
              <a:rPr lang="ru-RU" sz="1600" dirty="0" smtClean="0"/>
              <a:t>наружная реклама  </a:t>
            </a:r>
          </a:p>
          <a:p>
            <a:r>
              <a:rPr lang="ru-RU" sz="1600" dirty="0" smtClean="0"/>
              <a:t>Распространено более </a:t>
            </a:r>
            <a:r>
              <a:rPr lang="ru-RU" sz="1600" b="1" dirty="0" smtClean="0"/>
              <a:t>71 300</a:t>
            </a:r>
            <a:r>
              <a:rPr lang="ru-RU" sz="1600" dirty="0" smtClean="0"/>
              <a:t> экземпляров печатной продукции о рациональном и полноценном питании:</a:t>
            </a:r>
          </a:p>
          <a:p>
            <a:pPr lvl="0"/>
            <a:r>
              <a:rPr lang="ru-RU" sz="1600" dirty="0" smtClean="0">
                <a:sym typeface="Wingdings 2"/>
              </a:rPr>
              <a:t></a:t>
            </a:r>
            <a:r>
              <a:rPr lang="ru-RU" sz="1600" dirty="0" smtClean="0"/>
              <a:t>памятки, </a:t>
            </a:r>
          </a:p>
          <a:p>
            <a:pPr lvl="0"/>
            <a:r>
              <a:rPr lang="ru-RU" sz="1600" dirty="0" smtClean="0">
                <a:sym typeface="Wingdings 2"/>
              </a:rPr>
              <a:t></a:t>
            </a:r>
            <a:r>
              <a:rPr lang="ru-RU" sz="1600" dirty="0" smtClean="0"/>
              <a:t>буклеты, </a:t>
            </a:r>
          </a:p>
          <a:p>
            <a:pPr lvl="0"/>
            <a:r>
              <a:rPr lang="ru-RU" sz="1600" dirty="0" smtClean="0">
                <a:sym typeface="Wingdings 2"/>
              </a:rPr>
              <a:t></a:t>
            </a:r>
            <a:r>
              <a:rPr lang="ru-RU" sz="1600" dirty="0" smtClean="0"/>
              <a:t>листовки, </a:t>
            </a:r>
          </a:p>
          <a:p>
            <a:pPr lvl="0"/>
            <a:r>
              <a:rPr lang="ru-RU" sz="1600" dirty="0" smtClean="0">
                <a:sym typeface="Wingdings 2"/>
              </a:rPr>
              <a:t></a:t>
            </a:r>
            <a:r>
              <a:rPr lang="ru-RU" sz="1600" dirty="0" smtClean="0"/>
              <a:t>лифлеты</a:t>
            </a:r>
          </a:p>
          <a:p>
            <a:r>
              <a:rPr lang="ru-RU" sz="1600" dirty="0" smtClean="0"/>
              <a:t>В холлах медицинских учреждений организована демонстрация </a:t>
            </a:r>
            <a:r>
              <a:rPr lang="ru-RU" sz="1600" b="1" dirty="0" smtClean="0"/>
              <a:t>более 20 000</a:t>
            </a:r>
            <a:r>
              <a:rPr lang="ru-RU" sz="1600" dirty="0" smtClean="0"/>
              <a:t> прокатов кино-видео материалов, трансляция радиобесед для более чем</a:t>
            </a:r>
          </a:p>
          <a:p>
            <a:r>
              <a:rPr lang="ru-RU" sz="1600" b="1" dirty="0" smtClean="0"/>
              <a:t>50 000</a:t>
            </a:r>
            <a:r>
              <a:rPr lang="ru-RU" sz="1600" dirty="0" smtClean="0"/>
              <a:t> человек.</a:t>
            </a:r>
            <a:endParaRPr lang="ru-RU" sz="1600" dirty="0"/>
          </a:p>
        </p:txBody>
      </p:sp>
      <p:pic>
        <p:nvPicPr>
          <p:cNvPr id="21506" name="Picture 2" descr="C:\Users\Людмила\Desktop\для аппаратного совещания по Году здоровья\картинки\i (2).jpg"/>
          <p:cNvPicPr>
            <a:picLocks noChangeAspect="1" noChangeArrowheads="1"/>
          </p:cNvPicPr>
          <p:nvPr/>
        </p:nvPicPr>
        <p:blipFill>
          <a:blip r:embed="rId2" cstate="print"/>
          <a:srcRect/>
          <a:stretch>
            <a:fillRect/>
          </a:stretch>
        </p:blipFill>
        <p:spPr bwMode="auto">
          <a:xfrm>
            <a:off x="179512" y="1988840"/>
            <a:ext cx="2330413" cy="23042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43808" y="518484"/>
            <a:ext cx="59401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 Акциях, Месячниках, Круглых столах, Викторинах, днях открытых дверей приняло участие более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12 000 человек</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«Всемирный день здоровья»,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«Всемирная неделя грудного вскармливания»,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«Законы здорового питания»,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«Питайся правильно»,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«Профилактика ожирения»,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«Витаминка»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 К проведению мероприятий, установленных ВОЗ, привлекались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11</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волонтеров.</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Прошел городской конкурс волонтерских программ, проектов и мультимедийных материалов, направленных на формирование культуры здорового образа жизни для учащихся и педагогических работников муниципальных бюджетных общеобразовательных организаций, подведомственных департаменту образования Администрации города.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Участие приняли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111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чел.</a:t>
            </a:r>
            <a:endParaRPr kumimoji="0" lang="ru-RU" sz="1600" b="0" i="0" u="none" strike="noStrike" cap="none" normalizeH="0" baseline="0" dirty="0" smtClean="0">
              <a:ln>
                <a:noFill/>
              </a:ln>
              <a:solidFill>
                <a:schemeClr val="tx1"/>
              </a:solidFill>
              <a:effectLst/>
              <a:cs typeface="Arial" pitchFamily="34" charset="0"/>
            </a:endParaRPr>
          </a:p>
        </p:txBody>
      </p:sp>
      <p:pic>
        <p:nvPicPr>
          <p:cNvPr id="2050" name="Picture 2" descr="C:\Users\Людмила\Desktop\для аппаратного совещания по Году здоровья\картинки\7апреля.jpg"/>
          <p:cNvPicPr>
            <a:picLocks noChangeAspect="1" noChangeArrowheads="1"/>
          </p:cNvPicPr>
          <p:nvPr/>
        </p:nvPicPr>
        <p:blipFill>
          <a:blip r:embed="rId2" cstate="print"/>
          <a:srcRect/>
          <a:stretch>
            <a:fillRect/>
          </a:stretch>
        </p:blipFill>
        <p:spPr bwMode="auto">
          <a:xfrm>
            <a:off x="323528" y="692696"/>
            <a:ext cx="2224658" cy="2185284"/>
          </a:xfrm>
          <a:prstGeom prst="rect">
            <a:avLst/>
          </a:prstGeom>
          <a:noFill/>
        </p:spPr>
      </p:pic>
      <p:pic>
        <p:nvPicPr>
          <p:cNvPr id="2051" name="Picture 3" descr="C:\Users\Людмила\Desktop\для аппаратного совещания по Году здоровья\картинки\74adeb73811c.jpg"/>
          <p:cNvPicPr>
            <a:picLocks noChangeAspect="1" noChangeArrowheads="1"/>
          </p:cNvPicPr>
          <p:nvPr/>
        </p:nvPicPr>
        <p:blipFill>
          <a:blip r:embed="rId3" cstate="print"/>
          <a:srcRect/>
          <a:stretch>
            <a:fillRect/>
          </a:stretch>
        </p:blipFill>
        <p:spPr bwMode="auto">
          <a:xfrm>
            <a:off x="251520" y="3140968"/>
            <a:ext cx="2407543" cy="24415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635896" y="476672"/>
            <a:ext cx="52920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ea typeface="Times New Roman" pitchFamily="18" charset="0"/>
                <a:cs typeface="Arial" pitchFamily="34" charset="0"/>
              </a:rPr>
              <a:t> Для обучающихся образовательных организаций реализуются программы:</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«Ослепительная улыбка» сотрудниками городской стоматологической поликлиники №1;</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«Разговор о правильном питании»;</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Программы по здоровьесбережению:</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ea typeface="Times New Roman" pitchFamily="18" charset="0"/>
                <a:cs typeface="Arial" pitchFamily="34" charset="0"/>
              </a:rPr>
              <a:t>23 программы</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разработанные российскими авторами, рекомендованные для реализации в общеобразовательных организациях, </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ea typeface="Times New Roman" pitchFamily="18" charset="0"/>
                <a:cs typeface="Arial" pitchFamily="34" charset="0"/>
              </a:rPr>
              <a:t>153 программы</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разработанные педагогическими работниками общеобразовательных организаций (в том числе компилятивные). </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ea typeface="Times New Roman" pitchFamily="18" charset="0"/>
                <a:cs typeface="Arial" pitchFamily="34" charset="0"/>
              </a:rPr>
              <a:t>В </a:t>
            </a:r>
            <a:r>
              <a:rPr kumimoji="0" lang="ru-RU" sz="1600" b="1" i="1" u="none" strike="noStrike" cap="none" normalizeH="0" baseline="0" dirty="0" smtClean="0">
                <a:ln>
                  <a:noFill/>
                </a:ln>
                <a:solidFill>
                  <a:schemeClr val="tx1"/>
                </a:solidFill>
                <a:effectLst/>
                <a:ea typeface="Times New Roman" pitchFamily="18" charset="0"/>
                <a:cs typeface="Arial" pitchFamily="34" charset="0"/>
              </a:rPr>
              <a:t>54 </a:t>
            </a:r>
            <a:r>
              <a:rPr kumimoji="0" lang="ru-RU" sz="1600" b="0" i="1" u="none" strike="noStrike" cap="none" normalizeH="0" baseline="0" dirty="0" smtClean="0">
                <a:ln>
                  <a:noFill/>
                </a:ln>
                <a:solidFill>
                  <a:schemeClr val="tx1"/>
                </a:solidFill>
                <a:effectLst/>
                <a:ea typeface="Times New Roman" pitchFamily="18" charset="0"/>
                <a:cs typeface="Arial" pitchFamily="34" charset="0"/>
              </a:rPr>
              <a:t>муниципальных </a:t>
            </a:r>
            <a:r>
              <a:rPr kumimoji="0" lang="ru-RU" sz="1600" b="1" i="1" u="none" strike="noStrike" cap="none" normalizeH="0" baseline="0" dirty="0" smtClean="0">
                <a:ln>
                  <a:noFill/>
                </a:ln>
                <a:solidFill>
                  <a:schemeClr val="tx1"/>
                </a:solidFill>
                <a:effectLst/>
                <a:ea typeface="Times New Roman" pitchFamily="18" charset="0"/>
                <a:cs typeface="Arial" pitchFamily="34" charset="0"/>
              </a:rPr>
              <a:t>дошкольных образовательных организациях</a:t>
            </a:r>
            <a:r>
              <a:rPr kumimoji="0" lang="ru-RU" sz="1600" b="0" i="1" u="none" strike="noStrike" cap="none" normalizeH="0" baseline="0" dirty="0" smtClean="0">
                <a:ln>
                  <a:noFill/>
                </a:ln>
                <a:solidFill>
                  <a:schemeClr val="tx1"/>
                </a:solidFill>
                <a:effectLst/>
                <a:ea typeface="Times New Roman" pitchFamily="18" charset="0"/>
                <a:cs typeface="Arial" pitchFamily="34" charset="0"/>
              </a:rPr>
              <a:t> реализуется </a:t>
            </a:r>
            <a:r>
              <a:rPr kumimoji="0" lang="ru-RU" sz="1600" b="1" i="1" u="none" strike="noStrike" cap="none" normalizeH="0" baseline="0" dirty="0" smtClean="0">
                <a:ln>
                  <a:noFill/>
                </a:ln>
                <a:solidFill>
                  <a:schemeClr val="tx1"/>
                </a:solidFill>
                <a:effectLst/>
                <a:ea typeface="Times New Roman" pitchFamily="18" charset="0"/>
                <a:cs typeface="Arial" pitchFamily="34" charset="0"/>
              </a:rPr>
              <a:t>96 программ</a:t>
            </a:r>
            <a:r>
              <a:rPr kumimoji="0" lang="ru-RU" sz="1600" b="0" i="1" u="none" strike="noStrike" cap="none" normalizeH="0" baseline="0" dirty="0" smtClean="0">
                <a:ln>
                  <a:noFill/>
                </a:ln>
                <a:solidFill>
                  <a:schemeClr val="tx1"/>
                </a:solidFill>
                <a:effectLst/>
                <a:ea typeface="Times New Roman" pitchFamily="18" charset="0"/>
                <a:cs typeface="Arial" pitchFamily="34" charset="0"/>
              </a:rPr>
              <a:t> по здоровьесбережению. </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Количество обучающихся и воспитанников муниципальных образовательных организаций города Сургута, которые прошли обучение по программам составило свыше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69 376 человек</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 рамках летнего оздоровления детей проведены мероприятия по формированию принципов ЗОЖ (лекции, беседы, Акции, викторины), с охватом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5 100 детей</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cs typeface="Arial" pitchFamily="34" charset="0"/>
            </a:endParaRPr>
          </a:p>
        </p:txBody>
      </p:sp>
      <p:pic>
        <p:nvPicPr>
          <p:cNvPr id="29698" name="Picture 2" descr="C:\Users\Людмила\Desktop\для аппаратного совещания по Году здоровья\картинки\depositphotos_5683439-Smiling-sun.jpg"/>
          <p:cNvPicPr>
            <a:picLocks noChangeAspect="1" noChangeArrowheads="1"/>
          </p:cNvPicPr>
          <p:nvPr/>
        </p:nvPicPr>
        <p:blipFill>
          <a:blip r:embed="rId2" cstate="print"/>
          <a:srcRect/>
          <a:stretch>
            <a:fillRect/>
          </a:stretch>
        </p:blipFill>
        <p:spPr bwMode="auto">
          <a:xfrm>
            <a:off x="251520" y="1628800"/>
            <a:ext cx="3121025" cy="31210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139952" y="548680"/>
            <a:ext cx="48600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ea typeface="Times New Roman" pitchFamily="18" charset="0"/>
                <a:cs typeface="Arial" pitchFamily="34" charset="0"/>
              </a:rPr>
              <a:t>Мероприятия для родителей:</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Вопрос «Об организации безопасного питания обучающихся муниципальных бюджетных общеобразовательных организаций» освещен на городском родительском собрании.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Проведена экскурсия для родителей   на фабрику-кухню СГМУП «Комбинат школьного питания» с рассказом о процессе приготовления блюд и системе контроля качества школьного питания, приняли участие более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50</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родителей.</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Специалистами медицинских организаций на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40</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общешкольных родительских собраниях и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54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родительских собраниях групп муниципальных детских дошкольных образовательных учреждений   освещены вопросы по формированию здорового образа жизни, рациональному питанию учащихся и воспитанников.  </a:t>
            </a:r>
            <a:endParaRPr kumimoji="0" lang="ru-RU" sz="1600" b="0" i="0" u="none" strike="noStrike" cap="none" normalizeH="0" baseline="0" dirty="0" smtClean="0">
              <a:ln>
                <a:noFill/>
              </a:ln>
              <a:solidFill>
                <a:schemeClr val="tx1"/>
              </a:solidFill>
              <a:effectLst/>
              <a:cs typeface="Arial" pitchFamily="34" charset="0"/>
            </a:endParaRPr>
          </a:p>
        </p:txBody>
      </p:sp>
      <p:pic>
        <p:nvPicPr>
          <p:cNvPr id="30722" name="Picture 2" descr="C:\Users\Людмила\Desktop\для аппаратного совещания по Году здоровья\картинки\134375_original.jpg"/>
          <p:cNvPicPr>
            <a:picLocks noChangeAspect="1" noChangeArrowheads="1"/>
          </p:cNvPicPr>
          <p:nvPr/>
        </p:nvPicPr>
        <p:blipFill>
          <a:blip r:embed="rId2" cstate="print"/>
          <a:srcRect/>
          <a:stretch>
            <a:fillRect/>
          </a:stretch>
        </p:blipFill>
        <p:spPr bwMode="auto">
          <a:xfrm>
            <a:off x="395536" y="1916832"/>
            <a:ext cx="3563923" cy="23762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067944" y="1937737"/>
            <a:ext cx="44999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ea typeface="Times New Roman" pitchFamily="18" charset="0"/>
                <a:cs typeface="Arial" pitchFamily="34" charset="0"/>
              </a:rPr>
              <a:t>Мероприятия для населения города</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Трансляция социальной видео рекламы -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9657 прокатов</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общественном транспорте</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«Профилактика алкоголизма»;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перед сеансами в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кинозале</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«Галерея кино»:</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«Отказ от вредных привычек»,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«Пивной алкоголизм», </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«Профилактика употребления пива»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Социальные аудио ролики  на радиоволнах радиостанции «Европа Плюс» в Сургуте,  общее время звучания 22,25 мин., 36 выходов;   </a:t>
            </a:r>
            <a:endParaRPr kumimoji="0" lang="ru-RU" sz="16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755576" y="332656"/>
            <a:ext cx="7632848" cy="1477328"/>
          </a:xfrm>
          <a:prstGeom prst="rect">
            <a:avLst/>
          </a:prstGeom>
        </p:spPr>
        <p:txBody>
          <a:bodyPr wrap="square">
            <a:spAutoFit/>
          </a:bodyPr>
          <a:lstStyle/>
          <a:p>
            <a:pPr lvl="0" indent="198438" algn="ctr" fontAlgn="base">
              <a:spcBef>
                <a:spcPct val="0"/>
              </a:spcBef>
              <a:spcAft>
                <a:spcPct val="0"/>
              </a:spcAft>
            </a:pPr>
            <a:r>
              <a:rPr lang="ru-RU" b="1" dirty="0" smtClean="0">
                <a:solidFill>
                  <a:prstClr val="black"/>
                </a:solidFill>
                <a:ea typeface="Times New Roman" pitchFamily="18" charset="0"/>
                <a:cs typeface="Arial" pitchFamily="34" charset="0"/>
              </a:rPr>
              <a:t> Мероприятия, направленные на формирование у населения мотивации к отказу от злоупотребления алкогольной продукцией и табаком, от немедицинского потребления наркотических средств и психотропных веществ, мотивации к своевременному обращению за медицинской помощью.</a:t>
            </a:r>
            <a:endParaRPr lang="ru-RU" dirty="0" smtClean="0">
              <a:solidFill>
                <a:prstClr val="black"/>
              </a:solidFill>
              <a:cs typeface="Arial" pitchFamily="34" charset="0"/>
            </a:endParaRPr>
          </a:p>
        </p:txBody>
      </p:sp>
      <p:pic>
        <p:nvPicPr>
          <p:cNvPr id="31746" name="Picture 2" descr="C:\Users\Людмила\Desktop\для аппаратного совещания по Году здоровья\картинки\img10.jpg"/>
          <p:cNvPicPr>
            <a:picLocks noChangeAspect="1" noChangeArrowheads="1"/>
          </p:cNvPicPr>
          <p:nvPr/>
        </p:nvPicPr>
        <p:blipFill>
          <a:blip r:embed="rId2" cstate="print"/>
          <a:srcRect/>
          <a:stretch>
            <a:fillRect/>
          </a:stretch>
        </p:blipFill>
        <p:spPr bwMode="auto">
          <a:xfrm>
            <a:off x="539552" y="2780928"/>
            <a:ext cx="3360373" cy="25202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04664"/>
            <a:ext cx="8280920" cy="1143000"/>
          </a:xfrm>
        </p:spPr>
        <p:txBody>
          <a:bodyPr>
            <a:noAutofit/>
          </a:bodyPr>
          <a:lstStyle/>
          <a:p>
            <a:pPr algn="ctr"/>
            <a:r>
              <a:rPr lang="ru-RU" sz="1800" dirty="0" smtClean="0"/>
              <a:t>Об организации и реализации мероприятий по профилактике заболеваний и формированию здорового образа жизни на территории города Сургута,</a:t>
            </a:r>
            <a:br>
              <a:rPr lang="ru-RU" sz="1800" dirty="0" smtClean="0"/>
            </a:br>
            <a:r>
              <a:rPr lang="ru-RU" sz="1800" dirty="0" smtClean="0"/>
              <a:t>о проведении Года здоровья в 2017 году в городе Сургуте</a:t>
            </a:r>
            <a:endParaRPr lang="ru-RU" sz="1800" dirty="0"/>
          </a:p>
        </p:txBody>
      </p:sp>
      <p:sp>
        <p:nvSpPr>
          <p:cNvPr id="1027" name="Rectangle 3"/>
          <p:cNvSpPr>
            <a:spLocks noChangeArrowheads="1"/>
          </p:cNvSpPr>
          <p:nvPr/>
        </p:nvSpPr>
        <p:spPr bwMode="auto">
          <a:xfrm>
            <a:off x="611560" y="3024827"/>
            <a:ext cx="568863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600" dirty="0" smtClean="0"/>
              <a:t>       </a:t>
            </a:r>
            <a:endParaRPr lang="ru-RU" sz="1600" dirty="0"/>
          </a:p>
        </p:txBody>
      </p:sp>
      <p:pic>
        <p:nvPicPr>
          <p:cNvPr id="2" name="Picture 2" descr="C:\Users\Людмила\Desktop\для аппаратного совещания по Году здоровья\картинки\9.jpg"/>
          <p:cNvPicPr>
            <a:picLocks noGrp="1" noChangeAspect="1" noChangeArrowheads="1"/>
          </p:cNvPicPr>
          <p:nvPr>
            <p:ph idx="1"/>
          </p:nvPr>
        </p:nvPicPr>
        <p:blipFill>
          <a:blip r:embed="rId2" cstate="print"/>
          <a:srcRect/>
          <a:stretch>
            <a:fillRect/>
          </a:stretch>
        </p:blipFill>
        <p:spPr bwMode="auto">
          <a:xfrm>
            <a:off x="2267744" y="1628800"/>
            <a:ext cx="4680520" cy="4680520"/>
          </a:xfrm>
          <a:prstGeom prst="rect">
            <a:avLst/>
          </a:prstGeom>
          <a:noFill/>
        </p:spPr>
      </p:pic>
    </p:spTree>
    <p:extLst>
      <p:ext uri="{BB962C8B-B14F-4D97-AF65-F5344CB8AC3E}">
        <p14:creationId xmlns:p14="http://schemas.microsoft.com/office/powerpoint/2010/main" val="54277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83568" y="395373"/>
            <a:ext cx="810039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ea typeface="Times New Roman" pitchFamily="18" charset="0"/>
                <a:cs typeface="Arial" pitchFamily="34" charset="0"/>
              </a:rPr>
              <a:t>Специалистами медицинских организаций:</a:t>
            </a:r>
          </a:p>
          <a:p>
            <a:pPr marL="0" marR="0" lvl="0" indent="198438"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прочитано лекций, с общим охватом более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50 000 человек</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198438" algn="just"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проконсультировано в кабинетах отказа от курения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2 588</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человек,  индивидуально -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2 116 человек,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в  групповых занятиях обучено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1066 чел</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198438" algn="just"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ea typeface="Times New Roman" pitchFamily="18" charset="0"/>
                <a:cs typeface="Arial" pitchFamily="34" charset="0"/>
              </a:rPr>
              <a:t>10057</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обучающихся образовательных организаций прошли тестирование на наркотики (из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10 851подлежащих</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не прошли тестирование–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794</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человек.</a:t>
            </a:r>
          </a:p>
          <a:p>
            <a:pPr marL="0" marR="0" lvl="0" indent="198438" algn="just"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БУ «СКПНБ» распространено среди студентов и их родителей в АУ «Сургутский политехнический колледж» литература профилактической направленности в количестве 2700 экземпляров</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 целях получения объективной картины распространённости употребления ПАВ в подростковой среде, дальнейшей профилактической деятельности в данном направлении всех субъектов профилактики, специалистами БУ «ЦМП», ф-л в г. Сургуте проведено социологическое исследование среди подростков 12-17 лет, обучающихся 8-11 классов муниципальных бюджетных общеобразовательных организаций города. В 2016 году в социологическом исследовании приняло участие 1572 обучающихся из 31 муниципальной общеобразовательной организации города Сургута в возрасте от 12 до 17 лет.</a:t>
            </a:r>
            <a:endParaRPr kumimoji="0" lang="ru-RU" sz="1600" b="0" i="0" u="none" strike="noStrike" cap="none" normalizeH="0" baseline="0" dirty="0" smtClean="0">
              <a:ln>
                <a:noFill/>
              </a:ln>
              <a:solidFill>
                <a:srgbClr val="FF0000"/>
              </a:solidFill>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30176"/>
            <a:ext cx="8496944" cy="1477328"/>
          </a:xfrm>
          <a:prstGeom prst="rect">
            <a:avLst/>
          </a:prstGeom>
          <a:noFill/>
        </p:spPr>
        <p:txBody>
          <a:bodyPr wrap="square" rtlCol="0">
            <a:spAutoFit/>
          </a:bodyPr>
          <a:lstStyle/>
          <a:p>
            <a:pPr algn="just"/>
            <a:r>
              <a:rPr lang="ru-RU" i="1" dirty="0"/>
              <a:t>Специалистами БУ «Центр медицинской профилактики филиал </a:t>
            </a:r>
            <a:r>
              <a:rPr lang="ru-RU" i="1" dirty="0" smtClean="0"/>
              <a:t>            в </a:t>
            </a:r>
            <a:r>
              <a:rPr lang="ru-RU" i="1" dirty="0"/>
              <a:t>г. Сургуте» проведено социологическое исследование среди подростков 12-17 </a:t>
            </a:r>
            <a:r>
              <a:rPr lang="ru-RU" i="1" dirty="0" smtClean="0"/>
              <a:t>лет, обучающихся </a:t>
            </a:r>
            <a:r>
              <a:rPr lang="ru-RU" i="1" dirty="0"/>
              <a:t>в </a:t>
            </a:r>
            <a:r>
              <a:rPr lang="ru-RU" i="1" dirty="0" smtClean="0"/>
              <a:t>общеобразовательных </a:t>
            </a:r>
            <a:r>
              <a:rPr lang="ru-RU" i="1" dirty="0"/>
              <a:t>организациях города.  В соцопросе приняли участие 1572 </a:t>
            </a:r>
            <a:r>
              <a:rPr lang="ru-RU" i="1" dirty="0" smtClean="0"/>
              <a:t>учащихся. </a:t>
            </a:r>
            <a:endParaRPr lang="ru-RU" i="1"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0" y="1972237"/>
            <a:ext cx="7056449" cy="402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75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39552" y="56239"/>
            <a:ext cx="828092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ea typeface="Times New Roman" pitchFamily="18" charset="0"/>
                <a:cs typeface="Arial" pitchFamily="34" charset="0"/>
              </a:rPr>
              <a:t>Мероприятия для детей, подростков и молодежи:</a:t>
            </a:r>
          </a:p>
          <a:p>
            <a:pPr marL="0" marR="0" lvl="0" indent="198438"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Отделом молодежной политики Администрации города, МБУ «Вариант» проведен цикл из 7 мероприятий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«Вся правда о наркотиках»</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в которых приняло участие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370 человек</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198438" algn="l"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Акция антинаркотического волонтерского движения молодёжи в высших и средних специальных учебных заведениях, молодежный форум «Революция тела», приуроченный к Всемирному дню без табака приняло участие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2768 чел</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овек.</a:t>
            </a:r>
          </a:p>
          <a:p>
            <a:pPr marL="0" marR="0" lvl="0" indent="198438" algn="l"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Проведены обучающие программы для волонтеров «Комплексная программа первичной позитивной профилактики всех видов химической зависимости среди подростков и молодежи».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16</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занятий, охват  –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85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человек.</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Межведомственная акция «Без наркотиков»; </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Всемирный день отказа от курения </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Международный день борьбы со злоупотреблением наркотическими средствами и их незаконным оборотом; </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Всероссийский день трезвости;</a:t>
            </a:r>
          </a:p>
          <a:p>
            <a:pPr marL="0" marR="0" lvl="0" indent="198438" algn="l"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В мероприятиях межведомственного плана профилактических мероприятий с учащимися муниципальных бюджетных общеобразовательных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организаций, подведомственных департаменту образования Администрации города </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в 2016 году приняли участие свыше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40 000</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учащихся, мероприятия исполнены в полном объеме.</a:t>
            </a:r>
            <a:endParaRPr kumimoji="0" lang="ru-RU" sz="1600" b="0" i="0" u="none" strike="noStrike" cap="none" normalizeH="0" baseline="0" dirty="0" smtClean="0">
              <a:ln>
                <a:noFill/>
              </a:ln>
              <a:solidFill>
                <a:schemeClr val="tx1"/>
              </a:solidFill>
              <a:effectLst/>
              <a:cs typeface="Arial" pitchFamily="34" charset="0"/>
            </a:endParaRPr>
          </a:p>
          <a:p>
            <a:pPr marL="0" marR="0" lvl="0" indent="19843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139952" y="990019"/>
            <a:ext cx="47160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just" defTabSz="914400" rtl="0" eaLnBrk="1" fontAlgn="base" latinLnBrk="0" hangingPunct="1">
              <a:lnSpc>
                <a:spcPct val="100000"/>
              </a:lnSpc>
              <a:spcBef>
                <a:spcPct val="0"/>
              </a:spcBef>
              <a:spcAft>
                <a:spcPct val="0"/>
              </a:spcAft>
              <a:buClrTx/>
              <a:buSzTx/>
              <a:buFontTx/>
              <a:buChar char="•"/>
              <a:tabLst/>
            </a:pPr>
            <a:r>
              <a:rPr kumimoji="0" lang="ru-RU" altLang="zh-TW" sz="1600" b="0" i="0" u="none" strike="noStrike" cap="none" normalizeH="0" baseline="0" dirty="0" smtClean="0">
                <a:ln>
                  <a:noFill/>
                </a:ln>
                <a:solidFill>
                  <a:schemeClr val="tx1"/>
                </a:solidFill>
                <a:effectLst/>
                <a:ea typeface="Times New Roman" pitchFamily="18" charset="0"/>
                <a:cs typeface="Arial" pitchFamily="34" charset="0"/>
              </a:rPr>
              <a:t>Территориальной комиссией по делам несовершеннолетних, защите их прав при Администрации города:</a:t>
            </a:r>
            <a:endParaRPr kumimoji="0" lang="ru-RU" altLang="zh-TW"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None/>
              <a:tabLst/>
            </a:pPr>
            <a:r>
              <a:rPr kumimoji="0" lang="ru-RU" altLang="zh-TW" sz="1600" b="0" i="0" u="none" strike="noStrike" cap="none" normalizeH="0" baseline="0" dirty="0" smtClean="0">
                <a:ln>
                  <a:noFill/>
                </a:ln>
                <a:solidFill>
                  <a:schemeClr val="tx1"/>
                </a:solidFill>
                <a:effectLst/>
                <a:ea typeface="Times New Roman" pitchFamily="18" charset="0"/>
                <a:cs typeface="Arial" pitchFamily="34" charset="0"/>
              </a:rPr>
              <a:t>- растиражированы и распространены среди родителей   информационные материалы, в том числе памятки для подростков и для родителей </a:t>
            </a:r>
            <a:r>
              <a:rPr kumimoji="0" lang="ru-RU" altLang="zh-TW" sz="1600" b="1" i="0" u="none" strike="noStrike" cap="none" normalizeH="0" baseline="0" dirty="0" smtClean="0">
                <a:ln>
                  <a:noFill/>
                </a:ln>
                <a:solidFill>
                  <a:schemeClr val="tx1"/>
                </a:solidFill>
                <a:effectLst/>
                <a:ea typeface="Times New Roman" pitchFamily="18" charset="0"/>
                <a:cs typeface="Arial" pitchFamily="34" charset="0"/>
              </a:rPr>
              <a:t>«Информация о наркомании, токсикомании несовершеннолетних», «Что делать, если Вы оказались свидетелем продажи алкогольной продукции несовершеннолетнему»</a:t>
            </a:r>
            <a:r>
              <a:rPr kumimoji="0" lang="ru-RU" altLang="zh-TW" sz="16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altLang="zh-TW" sz="1600" b="0" i="0" u="none" strike="noStrike" cap="none" normalizeH="0" baseline="0" dirty="0" smtClean="0">
              <a:ln>
                <a:noFill/>
              </a:ln>
              <a:solidFill>
                <a:schemeClr val="tx1"/>
              </a:solidFill>
              <a:effectLst/>
              <a:cs typeface="Arial" pitchFamily="34" charset="0"/>
            </a:endParaRPr>
          </a:p>
          <a:p>
            <a:pPr marL="0" marR="0" lvl="0" indent="198438" algn="just" defTabSz="914400" rtl="0" eaLnBrk="0" fontAlgn="base" latinLnBrk="0" hangingPunct="0">
              <a:lnSpc>
                <a:spcPct val="100000"/>
              </a:lnSpc>
              <a:spcBef>
                <a:spcPct val="0"/>
              </a:spcBef>
              <a:spcAft>
                <a:spcPct val="0"/>
              </a:spcAft>
              <a:buClrTx/>
              <a:buSzTx/>
              <a:buFontTx/>
              <a:buNone/>
              <a:tabLst/>
            </a:pPr>
            <a:r>
              <a:rPr kumimoji="0" lang="ru-RU" altLang="zh-TW" sz="1600" b="0" i="0" u="none" strike="noStrike" cap="none" normalizeH="0" baseline="0" dirty="0" smtClean="0">
                <a:ln>
                  <a:noFill/>
                </a:ln>
                <a:solidFill>
                  <a:schemeClr val="tx1"/>
                </a:solidFill>
                <a:effectLst/>
                <a:ea typeface="Times New Roman" pitchFamily="18" charset="0"/>
                <a:cs typeface="Arial" pitchFamily="34" charset="0"/>
              </a:rPr>
              <a:t>- проведено совещание по вопросу поиска форм, направленных на  выявление и пресечение фактов реализации алкогольной и спиртосодержащей продукции несовершеннолетним на  территории города Сургута.</a:t>
            </a:r>
            <a:endParaRPr kumimoji="0" lang="ru-RU" altLang="zh-TW" sz="1600" b="0" i="0" u="none" strike="noStrike" cap="none" normalizeH="0" baseline="0" dirty="0" smtClean="0">
              <a:ln>
                <a:noFill/>
              </a:ln>
              <a:solidFill>
                <a:schemeClr val="tx1"/>
              </a:solidFill>
              <a:effectLst/>
              <a:cs typeface="Arial" pitchFamily="34" charset="0"/>
            </a:endParaRPr>
          </a:p>
        </p:txBody>
      </p:sp>
      <p:pic>
        <p:nvPicPr>
          <p:cNvPr id="34818" name="Picture 2" descr="C:\Users\Людмила\Desktop\для аппаратного совещания по Году здоровья\картинки\net-narkotik.jpg"/>
          <p:cNvPicPr>
            <a:picLocks noChangeAspect="1" noChangeArrowheads="1"/>
          </p:cNvPicPr>
          <p:nvPr/>
        </p:nvPicPr>
        <p:blipFill>
          <a:blip r:embed="rId2" cstate="print"/>
          <a:srcRect/>
          <a:stretch>
            <a:fillRect/>
          </a:stretch>
        </p:blipFill>
        <p:spPr bwMode="auto">
          <a:xfrm>
            <a:off x="251520" y="1772816"/>
            <a:ext cx="3789040" cy="27681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619672" y="2537899"/>
            <a:ext cx="6660232"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ea typeface="Times New Roman" pitchFamily="18" charset="0"/>
                <a:cs typeface="Arial" pitchFamily="34" charset="0"/>
              </a:rPr>
              <a:t>Перечень социально-значимых заболеваний:</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ea typeface="Times New Roman" pitchFamily="18" charset="0"/>
                <a:cs typeface="Arial" pitchFamily="34" charset="0"/>
              </a:rPr>
              <a:t>туберкулез,</a:t>
            </a:r>
            <a:r>
              <a:rPr kumimoji="0" lang="ru-RU" altLang="zh-TW" b="0" i="0" u="none" strike="noStrike" cap="none" normalizeH="0" baseline="0" dirty="0" smtClean="0">
                <a:ln>
                  <a:noFill/>
                </a:ln>
                <a:solidFill>
                  <a:schemeClr val="tx1"/>
                </a:solidFill>
                <a:effectLst/>
                <a:ea typeface="PMingLiU" pitchFamily="18" charset="-12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ВИЧ/СПИД,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инфекции, передающиеся преимущественно половым путем,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сердечно-сосудистые заболевания,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вирусные гепатиты,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онкологические заболевания,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сахарный диабет,</a:t>
            </a:r>
            <a:r>
              <a:rPr kumimoji="0" lang="ru-RU" altLang="zh-TW" b="0" i="0" u="none" strike="noStrike" cap="none" normalizeH="0" baseline="0" dirty="0" smtClean="0">
                <a:ln>
                  <a:noFill/>
                </a:ln>
                <a:solidFill>
                  <a:schemeClr val="tx1"/>
                </a:solidFill>
                <a:effectLst/>
                <a:ea typeface="PMingLiU" pitchFamily="18" charset="-120"/>
                <a:cs typeface="Arial" pitchFamily="34" charset="0"/>
              </a:rPr>
              <a:t> </a:t>
            </a: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zh-TW" b="0" i="0" u="none" strike="noStrike" cap="none" normalizeH="0" baseline="0" dirty="0" smtClean="0">
                <a:ln>
                  <a:noFill/>
                </a:ln>
                <a:solidFill>
                  <a:schemeClr val="tx1"/>
                </a:solidFill>
                <a:effectLst/>
                <a:ea typeface="Times New Roman" pitchFamily="18" charset="0"/>
                <a:cs typeface="Arial" pitchFamily="34" charset="0"/>
              </a:rPr>
              <a:t>психические расстройства и расстройства поведения.</a:t>
            </a:r>
            <a:endParaRPr kumimoji="0" lang="ru-RU" altLang="zh-TW"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755576" y="332656"/>
            <a:ext cx="7992888" cy="1477328"/>
          </a:xfrm>
          <a:prstGeom prst="rect">
            <a:avLst/>
          </a:prstGeom>
        </p:spPr>
        <p:txBody>
          <a:bodyPr wrap="square">
            <a:spAutoFit/>
          </a:bodyPr>
          <a:lstStyle/>
          <a:p>
            <a:pPr lvl="0" indent="198438" algn="ctr" fontAlgn="base">
              <a:spcBef>
                <a:spcPct val="0"/>
              </a:spcBef>
              <a:spcAft>
                <a:spcPct val="0"/>
              </a:spcAft>
            </a:pPr>
            <a:r>
              <a:rPr lang="ru-RU" b="1" dirty="0" smtClean="0">
                <a:ea typeface="Times New Roman" pitchFamily="18" charset="0"/>
                <a:cs typeface="Arial" pitchFamily="34" charset="0"/>
              </a:rPr>
              <a:t>Мероприятия, направленные на предотвращение возможного распространения заболеваний, в том числе социально значимых, представляющих опасность для окружающих, и инфекционных заболеваний, не являющихся социально значимыми, а также минимизацию последствий их распространения:</a:t>
            </a:r>
            <a:endParaRPr lang="ru-RU" sz="1000" dirty="0" smtClean="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2123658"/>
          </a:xfrm>
          <a:prstGeom prst="rect">
            <a:avLst/>
          </a:prstGeom>
        </p:spPr>
        <p:txBody>
          <a:bodyPr wrap="square">
            <a:spAutoFit/>
          </a:bodyPr>
          <a:lstStyle/>
          <a:p>
            <a:pPr lvl="0" indent="198438" algn="ctr" eaLnBrk="0" fontAlgn="base" hangingPunct="0">
              <a:spcBef>
                <a:spcPct val="0"/>
              </a:spcBef>
              <a:spcAft>
                <a:spcPct val="0"/>
              </a:spcAft>
            </a:pPr>
            <a:r>
              <a:rPr lang="ru-RU" sz="2000" b="1" dirty="0" smtClean="0">
                <a:ea typeface="Times New Roman" pitchFamily="18" charset="0"/>
                <a:cs typeface="Arial" pitchFamily="34" charset="0"/>
              </a:rPr>
              <a:t>Профилактика </a:t>
            </a:r>
            <a:r>
              <a:rPr lang="ru-RU" sz="2000" b="1" dirty="0">
                <a:ea typeface="Times New Roman" pitchFamily="18" charset="0"/>
                <a:cs typeface="Arial" pitchFamily="34" charset="0"/>
              </a:rPr>
              <a:t>туберкулеза</a:t>
            </a:r>
          </a:p>
          <a:p>
            <a:pPr lvl="0" indent="198438" algn="just" eaLnBrk="0" fontAlgn="base" hangingPunct="0">
              <a:spcBef>
                <a:spcPct val="0"/>
              </a:spcBef>
              <a:spcAft>
                <a:spcPct val="0"/>
              </a:spcAft>
            </a:pPr>
            <a:endParaRPr lang="ru-RU" sz="1600" dirty="0">
              <a:ea typeface="Times New Roman" pitchFamily="18" charset="0"/>
              <a:cs typeface="Arial" pitchFamily="34" charset="0"/>
            </a:endParaRPr>
          </a:p>
          <a:p>
            <a:pPr lvl="0" indent="198438" algn="just" eaLnBrk="0" fontAlgn="base" hangingPunct="0">
              <a:spcBef>
                <a:spcPct val="0"/>
              </a:spcBef>
              <a:spcAft>
                <a:spcPct val="0"/>
              </a:spcAft>
            </a:pPr>
            <a:r>
              <a:rPr lang="ru-RU" sz="1600" dirty="0">
                <a:ea typeface="Times New Roman" pitchFamily="18" charset="0"/>
                <a:cs typeface="Arial" pitchFamily="34" charset="0"/>
              </a:rPr>
              <a:t>Основным профилактическим мероприятием является ранняя диагностика заболевания. </a:t>
            </a:r>
          </a:p>
          <a:p>
            <a:pPr lvl="0" indent="198438" algn="just" eaLnBrk="0" fontAlgn="base" hangingPunct="0">
              <a:spcBef>
                <a:spcPct val="0"/>
              </a:spcBef>
              <a:spcAft>
                <a:spcPct val="0"/>
              </a:spcAft>
            </a:pPr>
            <a:r>
              <a:rPr lang="ru-RU" sz="1600" dirty="0">
                <a:ea typeface="Times New Roman" pitchFamily="18" charset="0"/>
                <a:cs typeface="Arial" pitchFamily="34" charset="0"/>
              </a:rPr>
              <a:t>	У детей до 14 лет проводится туберкулинодиагностика, в 2016 году прошли обследование </a:t>
            </a:r>
            <a:r>
              <a:rPr lang="ru-RU" sz="1600" b="1" dirty="0">
                <a:ea typeface="Times New Roman" pitchFamily="18" charset="0"/>
                <a:cs typeface="Arial" pitchFamily="34" charset="0"/>
              </a:rPr>
              <a:t>83 917 </a:t>
            </a:r>
            <a:r>
              <a:rPr lang="ru-RU" sz="1600" dirty="0">
                <a:ea typeface="Times New Roman" pitchFamily="18" charset="0"/>
                <a:cs typeface="Arial" pitchFamily="34" charset="0"/>
              </a:rPr>
              <a:t>человек, охват 98,1%.</a:t>
            </a:r>
          </a:p>
          <a:p>
            <a:pPr lvl="0" indent="198438" algn="just" eaLnBrk="0" fontAlgn="base" hangingPunct="0">
              <a:spcBef>
                <a:spcPct val="0"/>
              </a:spcBef>
              <a:spcAft>
                <a:spcPct val="0"/>
              </a:spcAft>
            </a:pPr>
            <a:r>
              <a:rPr lang="ru-RU" sz="1600" dirty="0">
                <a:ea typeface="Times New Roman" pitchFamily="18" charset="0"/>
                <a:cs typeface="Arial" pitchFamily="34" charset="0"/>
              </a:rPr>
              <a:t>	Старше 14 лет проводится флюорография, охват составил </a:t>
            </a:r>
            <a:r>
              <a:rPr lang="ru-RU" sz="1600" b="1" dirty="0">
                <a:ea typeface="Times New Roman" pitchFamily="18" charset="0"/>
                <a:cs typeface="Arial" pitchFamily="34" charset="0"/>
              </a:rPr>
              <a:t>237 324 </a:t>
            </a:r>
            <a:r>
              <a:rPr lang="ru-RU" sz="1600" dirty="0">
                <a:ea typeface="Times New Roman" pitchFamily="18" charset="0"/>
                <a:cs typeface="Arial" pitchFamily="34" charset="0"/>
              </a:rPr>
              <a:t>человек, 92,4% от подлежащих.</a:t>
            </a:r>
          </a:p>
        </p:txBody>
      </p:sp>
      <p:pic>
        <p:nvPicPr>
          <p:cNvPr id="36866" name="Picture 2" descr="C:\Users\Людмила\Desktop\для аппаратного совещания по Году здоровья\картинки\1483006849_grin-kolor.jpg"/>
          <p:cNvPicPr>
            <a:picLocks noChangeAspect="1" noChangeArrowheads="1"/>
          </p:cNvPicPr>
          <p:nvPr/>
        </p:nvPicPr>
        <p:blipFill>
          <a:blip r:embed="rId2" cstate="print"/>
          <a:srcRect/>
          <a:stretch>
            <a:fillRect/>
          </a:stretch>
        </p:blipFill>
        <p:spPr bwMode="auto">
          <a:xfrm>
            <a:off x="1907704" y="2780928"/>
            <a:ext cx="5706215" cy="33843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72000" y="260648"/>
            <a:ext cx="428396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98438" algn="just" fontAlgn="base">
              <a:spcBef>
                <a:spcPct val="0"/>
              </a:spcBef>
              <a:spcAft>
                <a:spcPct val="0"/>
              </a:spcAft>
            </a:pPr>
            <a:r>
              <a:rPr lang="ru-RU" sz="2000" b="1" dirty="0">
                <a:ea typeface="Times New Roman" pitchFamily="18" charset="0"/>
                <a:cs typeface="Arial" pitchFamily="34" charset="0"/>
              </a:rPr>
              <a:t>Профилактика ВИЧ-инфекции</a:t>
            </a:r>
          </a:p>
          <a:p>
            <a:pPr lvl="0" indent="198438" algn="just" fontAlgn="base">
              <a:spcBef>
                <a:spcPct val="0"/>
              </a:spcBef>
              <a:spcAft>
                <a:spcPct val="0"/>
              </a:spcAft>
            </a:pPr>
            <a:r>
              <a:rPr lang="ru-RU" sz="1600" dirty="0" smtClean="0">
                <a:ea typeface="Times New Roman" pitchFamily="18" charset="0"/>
                <a:cs typeface="Arial" pitchFamily="34" charset="0"/>
              </a:rPr>
              <a:t></a:t>
            </a:r>
            <a:r>
              <a:rPr lang="ru-RU" sz="1600" dirty="0">
                <a:ea typeface="Times New Roman" pitchFamily="18" charset="0"/>
                <a:cs typeface="Arial" pitchFamily="34" charset="0"/>
              </a:rPr>
              <a:t>	Ранняя диагностика ВИЧ-инфекции, охвачено </a:t>
            </a:r>
            <a:r>
              <a:rPr lang="ru-RU" sz="1600" b="1" dirty="0">
                <a:ea typeface="Times New Roman" pitchFamily="18" charset="0"/>
                <a:cs typeface="Arial" pitchFamily="34" charset="0"/>
              </a:rPr>
              <a:t>83 507 </a:t>
            </a:r>
            <a:r>
              <a:rPr lang="ru-RU" sz="1600" dirty="0">
                <a:ea typeface="Times New Roman" pitchFamily="18" charset="0"/>
                <a:cs typeface="Arial" pitchFamily="34" charset="0"/>
              </a:rPr>
              <a:t>человек:</a:t>
            </a:r>
          </a:p>
          <a:p>
            <a:pPr lvl="0" indent="198438" algn="just" fontAlgn="base">
              <a:spcBef>
                <a:spcPct val="0"/>
              </a:spcBef>
              <a:spcAft>
                <a:spcPct val="0"/>
              </a:spcAft>
            </a:pPr>
            <a:r>
              <a:rPr lang="ru-RU" sz="1600" dirty="0">
                <a:ea typeface="Times New Roman" pitchFamily="18" charset="0"/>
                <a:cs typeface="Arial" pitchFamily="34" charset="0"/>
              </a:rPr>
              <a:t>-	 бесплатное добровольное тестирование населения на антитела к ВИЧ;</a:t>
            </a:r>
          </a:p>
          <a:p>
            <a:pPr lvl="0" indent="198438" algn="just" fontAlgn="base">
              <a:spcBef>
                <a:spcPct val="0"/>
              </a:spcBef>
              <a:spcAft>
                <a:spcPct val="0"/>
              </a:spcAft>
            </a:pPr>
            <a:r>
              <a:rPr lang="ru-RU" sz="1600" dirty="0">
                <a:ea typeface="Times New Roman" pitchFamily="18" charset="0"/>
                <a:cs typeface="Arial" pitchFamily="34" charset="0"/>
              </a:rPr>
              <a:t>-	дотестовое консультирование и обследование лиц с подозрением на ВИЧ-инфекцию (</a:t>
            </a:r>
            <a:r>
              <a:rPr lang="ru-RU" sz="1600" b="1" dirty="0">
                <a:ea typeface="Times New Roman" pitchFamily="18" charset="0"/>
                <a:cs typeface="Arial" pitchFamily="34" charset="0"/>
              </a:rPr>
              <a:t>12 249 </a:t>
            </a:r>
            <a:r>
              <a:rPr lang="ru-RU" sz="1600" dirty="0">
                <a:ea typeface="Times New Roman" pitchFamily="18" charset="0"/>
                <a:cs typeface="Arial" pitchFamily="34" charset="0"/>
              </a:rPr>
              <a:t>человек);</a:t>
            </a:r>
          </a:p>
          <a:p>
            <a:pPr lvl="0" indent="198438" algn="just" fontAlgn="base">
              <a:spcBef>
                <a:spcPct val="0"/>
              </a:spcBef>
              <a:spcAft>
                <a:spcPct val="0"/>
              </a:spcAft>
            </a:pPr>
            <a:r>
              <a:rPr lang="ru-RU" sz="1600" dirty="0">
                <a:ea typeface="Times New Roman" pitchFamily="18" charset="0"/>
                <a:cs typeface="Arial" pitchFamily="34" charset="0"/>
              </a:rPr>
              <a:t>-	экспресс-диагностика, в том числе доноров.</a:t>
            </a:r>
          </a:p>
          <a:p>
            <a:pPr lvl="0" indent="198438" algn="just" fontAlgn="base">
              <a:spcBef>
                <a:spcPct val="0"/>
              </a:spcBef>
              <a:spcAft>
                <a:spcPct val="0"/>
              </a:spcAft>
            </a:pPr>
            <a:r>
              <a:rPr lang="ru-RU" sz="1600" dirty="0">
                <a:ea typeface="Times New Roman" pitchFamily="18" charset="0"/>
                <a:cs typeface="Arial" pitchFamily="34" charset="0"/>
              </a:rPr>
              <a:t>	Работа горячей линии, проконсультировано 1615 человек.</a:t>
            </a:r>
          </a:p>
          <a:p>
            <a:pPr lvl="0" indent="198438" algn="just" fontAlgn="base">
              <a:spcBef>
                <a:spcPct val="0"/>
              </a:spcBef>
              <a:spcAft>
                <a:spcPct val="0"/>
              </a:spcAft>
            </a:pPr>
            <a:r>
              <a:rPr lang="ru-RU" sz="1600" dirty="0">
                <a:ea typeface="Times New Roman" pitchFamily="18" charset="0"/>
                <a:cs typeface="Arial" pitchFamily="34" charset="0"/>
              </a:rPr>
              <a:t>	</a:t>
            </a:r>
          </a:p>
        </p:txBody>
      </p:sp>
      <p:pic>
        <p:nvPicPr>
          <p:cNvPr id="37890" name="Picture 2" descr="C:\Users\Людмила\Desktop\для аппаратного совещания по Году здоровья\картинки\hiv-aids-documentary-35.jpg"/>
          <p:cNvPicPr>
            <a:picLocks noChangeAspect="1" noChangeArrowheads="1"/>
          </p:cNvPicPr>
          <p:nvPr/>
        </p:nvPicPr>
        <p:blipFill>
          <a:blip r:embed="rId2" cstate="print"/>
          <a:srcRect/>
          <a:stretch>
            <a:fillRect/>
          </a:stretch>
        </p:blipFill>
        <p:spPr bwMode="auto">
          <a:xfrm>
            <a:off x="352122" y="476672"/>
            <a:ext cx="4068959" cy="2712639"/>
          </a:xfrm>
          <a:prstGeom prst="rect">
            <a:avLst/>
          </a:prstGeom>
          <a:noFill/>
        </p:spPr>
      </p:pic>
      <p:sp>
        <p:nvSpPr>
          <p:cNvPr id="2" name="Прямоугольник 1"/>
          <p:cNvSpPr/>
          <p:nvPr/>
        </p:nvSpPr>
        <p:spPr>
          <a:xfrm>
            <a:off x="320077" y="3717032"/>
            <a:ext cx="8503846" cy="2800767"/>
          </a:xfrm>
          <a:prstGeom prst="rect">
            <a:avLst/>
          </a:prstGeom>
        </p:spPr>
        <p:txBody>
          <a:bodyPr wrap="square">
            <a:spAutoFit/>
          </a:bodyPr>
          <a:lstStyle/>
          <a:p>
            <a:r>
              <a:rPr lang="ru-RU" sz="1600" dirty="0"/>
              <a:t>Проведение ежегодных акций с участием </a:t>
            </a:r>
            <a:r>
              <a:rPr lang="ru-RU" sz="1600" b="1" dirty="0" smtClean="0"/>
              <a:t>33 </a:t>
            </a:r>
            <a:r>
              <a:rPr lang="ru-RU" sz="1600" b="1" dirty="0"/>
              <a:t>431 </a:t>
            </a:r>
            <a:r>
              <a:rPr lang="ru-RU" sz="1600" dirty="0"/>
              <a:t>человек:</a:t>
            </a:r>
          </a:p>
          <a:p>
            <a:r>
              <a:rPr lang="ru-RU" sz="1600" dirty="0"/>
              <a:t>-	«Всемирный день борьбы со СПИДом»;</a:t>
            </a:r>
          </a:p>
          <a:p>
            <a:r>
              <a:rPr lang="ru-RU" sz="1600" dirty="0"/>
              <a:t>-	«День семьи любви и верности»;</a:t>
            </a:r>
          </a:p>
          <a:p>
            <a:r>
              <a:rPr lang="ru-RU" sz="1600" dirty="0"/>
              <a:t>-	«Подари мне жизнь»;</a:t>
            </a:r>
          </a:p>
          <a:p>
            <a:r>
              <a:rPr lang="ru-RU" sz="1600" dirty="0"/>
              <a:t>-	«Мы за жизнь»;</a:t>
            </a:r>
          </a:p>
          <a:p>
            <a:r>
              <a:rPr lang="ru-RU" sz="1600" dirty="0"/>
              <a:t>-	«Молчание – золото?»;</a:t>
            </a:r>
          </a:p>
          <a:p>
            <a:r>
              <a:rPr lang="ru-RU" sz="1600" dirty="0"/>
              <a:t>-	Информационная акция в ЛПУ «Общие сведения о ВИЧ-инфекции и способах ее профилактики»;</a:t>
            </a:r>
          </a:p>
          <a:p>
            <a:r>
              <a:rPr lang="ru-RU" sz="1600" dirty="0"/>
              <a:t>-	«Мне 18! Я здоров!».</a:t>
            </a:r>
          </a:p>
          <a:p>
            <a:r>
              <a:rPr lang="ru-RU" sz="1600" dirty="0"/>
              <a:t>	Проведение лекций, бесед, распространение брошюр среди населения – </a:t>
            </a:r>
            <a:r>
              <a:rPr lang="ru-RU" sz="1600" b="1" dirty="0"/>
              <a:t>52 600</a:t>
            </a:r>
            <a:r>
              <a:rPr lang="ru-RU" sz="16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148064" y="609092"/>
            <a:ext cx="3707904"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98438" algn="ctr" fontAlgn="base">
              <a:spcBef>
                <a:spcPct val="0"/>
              </a:spcBef>
              <a:spcAft>
                <a:spcPct val="0"/>
              </a:spcAft>
            </a:pPr>
            <a:r>
              <a:rPr lang="ru-RU" sz="2000" b="1" dirty="0">
                <a:ea typeface="Times New Roman" pitchFamily="18" charset="0"/>
                <a:cs typeface="Arial" pitchFamily="34" charset="0"/>
              </a:rPr>
              <a:t>Профилактика вирусных гепатитов В и С </a:t>
            </a:r>
          </a:p>
          <a:p>
            <a:pPr lvl="0" indent="198438" algn="just" fontAlgn="base">
              <a:spcBef>
                <a:spcPct val="0"/>
              </a:spcBef>
              <a:spcAft>
                <a:spcPct val="0"/>
              </a:spcAft>
            </a:pPr>
            <a:endParaRPr lang="ru-RU" sz="1600" dirty="0">
              <a:ea typeface="Times New Roman" pitchFamily="18" charset="0"/>
              <a:cs typeface="Arial" pitchFamily="34" charset="0"/>
            </a:endParaRPr>
          </a:p>
          <a:p>
            <a:pPr lvl="0" indent="198438" algn="just" fontAlgn="base">
              <a:spcBef>
                <a:spcPct val="0"/>
              </a:spcBef>
              <a:spcAft>
                <a:spcPct val="0"/>
              </a:spcAft>
            </a:pPr>
            <a:r>
              <a:rPr lang="ru-RU" sz="1600" dirty="0">
                <a:ea typeface="Times New Roman" pitchFamily="18" charset="0"/>
                <a:cs typeface="Arial" pitchFamily="34" charset="0"/>
              </a:rPr>
              <a:t>	Вакцинация населения против гепатита В, привито:</a:t>
            </a:r>
          </a:p>
          <a:p>
            <a:pPr lvl="0" indent="198438" algn="just" fontAlgn="base">
              <a:spcBef>
                <a:spcPct val="0"/>
              </a:spcBef>
              <a:spcAft>
                <a:spcPct val="0"/>
              </a:spcAft>
            </a:pPr>
            <a:r>
              <a:rPr lang="ru-RU" sz="1600" dirty="0">
                <a:ea typeface="Times New Roman" pitchFamily="18" charset="0"/>
                <a:cs typeface="Arial" pitchFamily="34" charset="0"/>
              </a:rPr>
              <a:t>-	детей – </a:t>
            </a:r>
            <a:r>
              <a:rPr lang="ru-RU" sz="1600" b="1" dirty="0">
                <a:ea typeface="Times New Roman" pitchFamily="18" charset="0"/>
                <a:cs typeface="Arial" pitchFamily="34" charset="0"/>
              </a:rPr>
              <a:t>7 186 </a:t>
            </a:r>
            <a:r>
              <a:rPr lang="ru-RU" sz="1600" dirty="0">
                <a:ea typeface="Times New Roman" pitchFamily="18" charset="0"/>
                <a:cs typeface="Arial" pitchFamily="34" charset="0"/>
              </a:rPr>
              <a:t>человек;</a:t>
            </a:r>
          </a:p>
          <a:p>
            <a:pPr lvl="0" indent="198438" algn="just" fontAlgn="base">
              <a:spcBef>
                <a:spcPct val="0"/>
              </a:spcBef>
              <a:spcAft>
                <a:spcPct val="0"/>
              </a:spcAft>
            </a:pPr>
            <a:r>
              <a:rPr lang="ru-RU" sz="1600" dirty="0">
                <a:ea typeface="Times New Roman" pitchFamily="18" charset="0"/>
                <a:cs typeface="Arial" pitchFamily="34" charset="0"/>
              </a:rPr>
              <a:t>-	взрослых – </a:t>
            </a:r>
            <a:r>
              <a:rPr lang="ru-RU" sz="1600" b="1" dirty="0">
                <a:ea typeface="Times New Roman" pitchFamily="18" charset="0"/>
                <a:cs typeface="Arial" pitchFamily="34" charset="0"/>
              </a:rPr>
              <a:t>10 595 </a:t>
            </a:r>
            <a:r>
              <a:rPr lang="ru-RU" sz="1600" dirty="0">
                <a:ea typeface="Times New Roman" pitchFamily="18" charset="0"/>
                <a:cs typeface="Arial" pitchFamily="34" charset="0"/>
              </a:rPr>
              <a:t>человек.</a:t>
            </a:r>
          </a:p>
          <a:p>
            <a:pPr lvl="0" indent="198438" algn="just" fontAlgn="base">
              <a:spcBef>
                <a:spcPct val="0"/>
              </a:spcBef>
              <a:spcAft>
                <a:spcPct val="0"/>
              </a:spcAft>
            </a:pPr>
            <a:r>
              <a:rPr lang="ru-RU" sz="1600" dirty="0">
                <a:ea typeface="Times New Roman" pitchFamily="18" charset="0"/>
                <a:cs typeface="Arial" pitchFamily="34" charset="0"/>
              </a:rPr>
              <a:t>	Раннее выявление заболеваний:</a:t>
            </a:r>
          </a:p>
          <a:p>
            <a:pPr lvl="0" indent="198438" algn="just" fontAlgn="base">
              <a:spcBef>
                <a:spcPct val="0"/>
              </a:spcBef>
              <a:spcAft>
                <a:spcPct val="0"/>
              </a:spcAft>
            </a:pPr>
            <a:r>
              <a:rPr lang="ru-RU" sz="1600" dirty="0">
                <a:ea typeface="Times New Roman" pitchFamily="18" charset="0"/>
                <a:cs typeface="Arial" pitchFamily="34" charset="0"/>
              </a:rPr>
              <a:t>- всего обследовано </a:t>
            </a:r>
            <a:r>
              <a:rPr lang="ru-RU" sz="1600" b="1" dirty="0">
                <a:ea typeface="Times New Roman" pitchFamily="18" charset="0"/>
                <a:cs typeface="Arial" pitchFamily="34" charset="0"/>
              </a:rPr>
              <a:t>62 223 </a:t>
            </a:r>
            <a:r>
              <a:rPr lang="ru-RU" sz="1600" dirty="0">
                <a:ea typeface="Times New Roman" pitchFamily="18" charset="0"/>
                <a:cs typeface="Arial" pitchFamily="34" charset="0"/>
              </a:rPr>
              <a:t>человека, из них по пилотному проекту «Бесплатное добровольное обследование </a:t>
            </a:r>
            <a:r>
              <a:rPr lang="ru-RU" sz="1600" dirty="0" smtClean="0">
                <a:ea typeface="Times New Roman" pitchFamily="18" charset="0"/>
                <a:cs typeface="Arial" pitchFamily="34" charset="0"/>
              </a:rPr>
              <a:t>на</a:t>
            </a:r>
            <a:endParaRPr lang="ru-RU" sz="1600" dirty="0">
              <a:ea typeface="Times New Roman" pitchFamily="18" charset="0"/>
              <a:cs typeface="Arial" pitchFamily="34" charset="0"/>
            </a:endParaRPr>
          </a:p>
        </p:txBody>
      </p:sp>
      <p:pic>
        <p:nvPicPr>
          <p:cNvPr id="38914" name="Picture 2" descr="C:\Users\Людмила\Desktop\для аппаратного совещания по Году здоровья\картинки\30417019-smeshannyy-gepatit-v-i-s.jpg"/>
          <p:cNvPicPr>
            <a:picLocks noChangeAspect="1" noChangeArrowheads="1"/>
          </p:cNvPicPr>
          <p:nvPr/>
        </p:nvPicPr>
        <p:blipFill>
          <a:blip r:embed="rId2" cstate="print"/>
          <a:srcRect/>
          <a:stretch>
            <a:fillRect/>
          </a:stretch>
        </p:blipFill>
        <p:spPr bwMode="auto">
          <a:xfrm>
            <a:off x="412291" y="620688"/>
            <a:ext cx="4538909" cy="2966839"/>
          </a:xfrm>
          <a:prstGeom prst="rect">
            <a:avLst/>
          </a:prstGeom>
          <a:noFill/>
        </p:spPr>
      </p:pic>
      <p:sp>
        <p:nvSpPr>
          <p:cNvPr id="2" name="Прямоугольник 1"/>
          <p:cNvSpPr/>
          <p:nvPr/>
        </p:nvSpPr>
        <p:spPr>
          <a:xfrm>
            <a:off x="380698" y="4271633"/>
            <a:ext cx="8624205" cy="1569660"/>
          </a:xfrm>
          <a:prstGeom prst="rect">
            <a:avLst/>
          </a:prstGeom>
        </p:spPr>
        <p:txBody>
          <a:bodyPr wrap="square">
            <a:spAutoFit/>
          </a:bodyPr>
          <a:lstStyle/>
          <a:p>
            <a:pPr algn="just"/>
            <a:r>
              <a:rPr lang="ru-RU" sz="1600" dirty="0"/>
              <a:t>антитела к ВИЧ и сплошной скрининг населения на наличие вирусов гепатитов В и С» - </a:t>
            </a:r>
            <a:r>
              <a:rPr lang="ru-RU" sz="1600" b="1" dirty="0"/>
              <a:t>23 000 </a:t>
            </a:r>
            <a:r>
              <a:rPr lang="ru-RU" sz="1600" dirty="0"/>
              <a:t>человек.</a:t>
            </a:r>
          </a:p>
          <a:p>
            <a:pPr algn="just"/>
            <a:r>
              <a:rPr lang="ru-RU" sz="1600" dirty="0"/>
              <a:t>	Во всех лечебных учреждениях проводятся групповые и индивидуальные лекции, беседы;</a:t>
            </a:r>
          </a:p>
          <a:p>
            <a:pPr algn="just"/>
            <a:r>
              <a:rPr lang="ru-RU" sz="1600" dirty="0"/>
              <a:t>	Демонстрация видеороликов профилактической направленности в холлах учреждений.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772" y="260647"/>
            <a:ext cx="8676456" cy="923330"/>
          </a:xfrm>
          <a:prstGeom prst="rect">
            <a:avLst/>
          </a:prstGeom>
          <a:noFill/>
        </p:spPr>
        <p:txBody>
          <a:bodyPr wrap="square" rtlCol="0">
            <a:spAutoFit/>
          </a:bodyPr>
          <a:lstStyle/>
          <a:p>
            <a:pPr algn="ctr"/>
            <a:r>
              <a:rPr lang="ru-RU" b="1" dirty="0"/>
              <a:t>Профилактика инфекций, передающихся преимущественно половым путем</a:t>
            </a:r>
          </a:p>
          <a:p>
            <a:pPr algn="ctr"/>
            <a:endParaRPr lang="ru-RU" dirty="0"/>
          </a:p>
        </p:txBody>
      </p:sp>
      <p:pic>
        <p:nvPicPr>
          <p:cNvPr id="39938" name="Picture 2" descr="C:\Users\Людмила\Desktop\для аппаратного совещания по Году здоровья\картинки\1.jpg"/>
          <p:cNvPicPr>
            <a:picLocks noChangeAspect="1" noChangeArrowheads="1"/>
          </p:cNvPicPr>
          <p:nvPr/>
        </p:nvPicPr>
        <p:blipFill>
          <a:blip r:embed="rId2" cstate="print"/>
          <a:srcRect/>
          <a:stretch>
            <a:fillRect/>
          </a:stretch>
        </p:blipFill>
        <p:spPr bwMode="auto">
          <a:xfrm>
            <a:off x="233772" y="881378"/>
            <a:ext cx="3916814" cy="2187582"/>
          </a:xfrm>
          <a:prstGeom prst="rect">
            <a:avLst/>
          </a:prstGeom>
          <a:noFill/>
        </p:spPr>
      </p:pic>
      <p:sp>
        <p:nvSpPr>
          <p:cNvPr id="2" name="Прямоугольник 1"/>
          <p:cNvSpPr/>
          <p:nvPr/>
        </p:nvSpPr>
        <p:spPr>
          <a:xfrm>
            <a:off x="4283968" y="881378"/>
            <a:ext cx="4716016" cy="2339102"/>
          </a:xfrm>
          <a:prstGeom prst="rect">
            <a:avLst/>
          </a:prstGeom>
        </p:spPr>
        <p:txBody>
          <a:bodyPr wrap="square">
            <a:spAutoFit/>
          </a:bodyPr>
          <a:lstStyle/>
          <a:p>
            <a:r>
              <a:rPr lang="ru-RU" dirty="0" smtClean="0"/>
              <a:t></a:t>
            </a:r>
            <a:r>
              <a:rPr lang="ru-RU" sz="1600" dirty="0" smtClean="0"/>
              <a:t>Диагностику</a:t>
            </a:r>
            <a:r>
              <a:rPr lang="ru-RU" sz="1600" dirty="0"/>
              <a:t>, направленную на раннее выявление заболеваний, прошли </a:t>
            </a:r>
            <a:r>
              <a:rPr lang="ru-RU" sz="1600" b="1" dirty="0"/>
              <a:t>72 770 человек</a:t>
            </a:r>
            <a:r>
              <a:rPr lang="ru-RU" sz="1600" dirty="0"/>
              <a:t>, в их числе:</a:t>
            </a:r>
          </a:p>
          <a:p>
            <a:r>
              <a:rPr lang="ru-RU" sz="1600" dirty="0" smtClean="0"/>
              <a:t>-Беременные </a:t>
            </a:r>
            <a:r>
              <a:rPr lang="ru-RU" sz="1600" dirty="0"/>
              <a:t>женщины;</a:t>
            </a:r>
          </a:p>
          <a:p>
            <a:r>
              <a:rPr lang="ru-RU" sz="1600" dirty="0" smtClean="0"/>
              <a:t>-Все </a:t>
            </a:r>
            <a:r>
              <a:rPr lang="ru-RU" sz="1600" dirty="0"/>
              <a:t>женщины при постановке на учет в женской консультации;</a:t>
            </a:r>
          </a:p>
          <a:p>
            <a:r>
              <a:rPr lang="ru-RU" sz="1600" dirty="0" smtClean="0"/>
              <a:t>-Доноры</a:t>
            </a:r>
            <a:r>
              <a:rPr lang="ru-RU" sz="1600" dirty="0"/>
              <a:t>;</a:t>
            </a:r>
          </a:p>
          <a:p>
            <a:r>
              <a:rPr lang="ru-RU" sz="1600" dirty="0" smtClean="0"/>
              <a:t>-Лица</a:t>
            </a:r>
            <a:r>
              <a:rPr lang="ru-RU" sz="1600" dirty="0"/>
              <a:t>, у которых выявлены изменения в анализах</a:t>
            </a:r>
            <a:r>
              <a:rPr lang="ru-RU" sz="1600" dirty="0" smtClean="0"/>
              <a:t>;</a:t>
            </a:r>
            <a:endParaRPr lang="ru-RU" sz="1600" dirty="0"/>
          </a:p>
        </p:txBody>
      </p:sp>
      <p:sp>
        <p:nvSpPr>
          <p:cNvPr id="3" name="Прямоугольник 2"/>
          <p:cNvSpPr/>
          <p:nvPr/>
        </p:nvSpPr>
        <p:spPr>
          <a:xfrm>
            <a:off x="210092" y="3161583"/>
            <a:ext cx="8676456" cy="3539430"/>
          </a:xfrm>
          <a:prstGeom prst="rect">
            <a:avLst/>
          </a:prstGeom>
        </p:spPr>
        <p:txBody>
          <a:bodyPr wrap="square">
            <a:spAutoFit/>
          </a:bodyPr>
          <a:lstStyle/>
          <a:p>
            <a:r>
              <a:rPr lang="ru-RU" sz="1600" dirty="0" smtClean="0"/>
              <a:t>-Половые </a:t>
            </a:r>
            <a:r>
              <a:rPr lang="ru-RU" sz="1600" dirty="0"/>
              <a:t>партнеры заболевших;</a:t>
            </a:r>
          </a:p>
          <a:p>
            <a:r>
              <a:rPr lang="ru-RU" sz="1600" dirty="0" smtClean="0"/>
              <a:t>-Лица</a:t>
            </a:r>
            <a:r>
              <a:rPr lang="ru-RU" sz="1600" dirty="0"/>
              <a:t>, проходящие периодические профилактические осмотры и осмотры перед трудоустройством.</a:t>
            </a:r>
          </a:p>
          <a:p>
            <a:pPr algn="just"/>
            <a:r>
              <a:rPr lang="ru-RU" sz="1600" dirty="0" smtClean="0"/>
              <a:t>Лекции</a:t>
            </a:r>
            <a:r>
              <a:rPr lang="ru-RU" sz="1600" dirty="0"/>
              <a:t>, беседы, проведенные медицинскими работниками, охват  </a:t>
            </a:r>
            <a:r>
              <a:rPr lang="ru-RU" sz="1600" b="1" dirty="0"/>
              <a:t>6 300 </a:t>
            </a:r>
            <a:r>
              <a:rPr lang="ru-RU" sz="1600" dirty="0"/>
              <a:t>человек;</a:t>
            </a:r>
          </a:p>
          <a:p>
            <a:r>
              <a:rPr lang="ru-RU" sz="1600" dirty="0" smtClean="0"/>
              <a:t>Обучение </a:t>
            </a:r>
            <a:r>
              <a:rPr lang="ru-RU" sz="1600" dirty="0"/>
              <a:t>медицинских работников, </a:t>
            </a:r>
            <a:r>
              <a:rPr lang="ru-RU" sz="1600" b="1" dirty="0"/>
              <a:t>154 </a:t>
            </a:r>
            <a:r>
              <a:rPr lang="ru-RU" sz="1600" dirty="0"/>
              <a:t>специалиста:</a:t>
            </a:r>
          </a:p>
          <a:p>
            <a:r>
              <a:rPr lang="ru-RU" sz="1600" dirty="0" smtClean="0"/>
              <a:t>-6 </a:t>
            </a:r>
            <a:r>
              <a:rPr lang="ru-RU" sz="1600" dirty="0"/>
              <a:t>методических занятий, </a:t>
            </a:r>
          </a:p>
          <a:p>
            <a:r>
              <a:rPr lang="ru-RU" sz="1600" dirty="0" smtClean="0"/>
              <a:t>-проведение </a:t>
            </a:r>
            <a:r>
              <a:rPr lang="ru-RU" sz="1600" dirty="0"/>
              <a:t>круглых столов.</a:t>
            </a:r>
          </a:p>
          <a:p>
            <a:pPr algn="just"/>
            <a:r>
              <a:rPr lang="ru-RU" sz="1600" dirty="0" smtClean="0"/>
              <a:t>Распространение </a:t>
            </a:r>
            <a:r>
              <a:rPr lang="ru-RU" sz="1600" dirty="0"/>
              <a:t>информационных материалов по профилактике ЗППП более </a:t>
            </a:r>
            <a:r>
              <a:rPr lang="ru-RU" sz="1600" b="1" dirty="0"/>
              <a:t>7100</a:t>
            </a:r>
            <a:r>
              <a:rPr lang="ru-RU" sz="1600" dirty="0"/>
              <a:t> экземпляров</a:t>
            </a:r>
            <a:r>
              <a:rPr lang="ru-RU" sz="1600" dirty="0" smtClean="0"/>
              <a:t>:</a:t>
            </a:r>
            <a:endParaRPr lang="ru-RU" sz="1600" dirty="0"/>
          </a:p>
          <a:p>
            <a:r>
              <a:rPr lang="ru-RU" sz="1600" dirty="0" smtClean="0"/>
              <a:t>-настенные и настольные санбюллетени, плакаты;  лифлеты; памятки; буклеты; листовки; брошюры. </a:t>
            </a:r>
          </a:p>
          <a:p>
            <a:r>
              <a:rPr lang="ru-RU" sz="1600" dirty="0" smtClean="0"/>
              <a:t>Кино-видео демонстрации, и трансляция радиобесед в холлах медицинских организаций - </a:t>
            </a:r>
            <a:r>
              <a:rPr lang="ru-RU" sz="1600" b="1" dirty="0" smtClean="0"/>
              <a:t>96</a:t>
            </a:r>
            <a:r>
              <a:rPr lang="ru-RU" sz="1600" dirty="0" smtClean="0"/>
              <a:t> видеороликов.</a:t>
            </a:r>
            <a:endParaRPr lang="ru-RU"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016649" y="837112"/>
            <a:ext cx="486003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sz="1600" dirty="0" smtClean="0">
                <a:ea typeface="Times New Roman" pitchFamily="18" charset="0"/>
                <a:cs typeface="Arial" pitchFamily="34" charset="0"/>
              </a:rPr>
              <a:t>Выявление </a:t>
            </a:r>
            <a:r>
              <a:rPr lang="ru-RU" sz="1600" dirty="0">
                <a:ea typeface="Times New Roman" pitchFamily="18" charset="0"/>
                <a:cs typeface="Arial" pitchFamily="34" charset="0"/>
              </a:rPr>
              <a:t>факторов риска развития сердечно-сосудистых заболеваний:</a:t>
            </a:r>
          </a:p>
          <a:p>
            <a:pPr lvl="0" indent="198438" algn="just" eaLnBrk="0" fontAlgn="base" hangingPunct="0">
              <a:spcBef>
                <a:spcPct val="0"/>
              </a:spcBef>
              <a:spcAft>
                <a:spcPct val="0"/>
              </a:spcAft>
              <a:buFontTx/>
              <a:buChar char="-"/>
            </a:pPr>
            <a:r>
              <a:rPr lang="ru-RU" sz="1600" dirty="0" smtClean="0">
                <a:ea typeface="Times New Roman" pitchFamily="18" charset="0"/>
                <a:cs typeface="Arial" pitchFamily="34" charset="0"/>
              </a:rPr>
              <a:t>проведение </a:t>
            </a:r>
            <a:r>
              <a:rPr lang="ru-RU" sz="1600" dirty="0">
                <a:ea typeface="Times New Roman" pitchFamily="18" charset="0"/>
                <a:cs typeface="Arial" pitchFamily="34" charset="0"/>
              </a:rPr>
              <a:t>лабораторной диагностики с целью выявления повышенного холестерина – обследовано более </a:t>
            </a:r>
            <a:r>
              <a:rPr lang="ru-RU" sz="1600" b="1" dirty="0">
                <a:ea typeface="Times New Roman" pitchFamily="18" charset="0"/>
                <a:cs typeface="Arial" pitchFamily="34" charset="0"/>
              </a:rPr>
              <a:t>41 000 </a:t>
            </a:r>
            <a:r>
              <a:rPr lang="ru-RU" sz="1600" dirty="0">
                <a:ea typeface="Times New Roman" pitchFamily="18" charset="0"/>
                <a:cs typeface="Arial" pitchFamily="34" charset="0"/>
              </a:rPr>
              <a:t>человек;</a:t>
            </a:r>
          </a:p>
          <a:p>
            <a:pPr lvl="0" indent="198438" algn="just" eaLnBrk="0" fontAlgn="base" hangingPunct="0">
              <a:spcBef>
                <a:spcPct val="0"/>
              </a:spcBef>
              <a:spcAft>
                <a:spcPct val="0"/>
              </a:spcAft>
              <a:buFontTx/>
              <a:buChar char="-"/>
            </a:pPr>
            <a:r>
              <a:rPr lang="ru-RU" sz="1600" dirty="0" smtClean="0">
                <a:ea typeface="Times New Roman" pitchFamily="18" charset="0"/>
                <a:cs typeface="Arial" pitchFamily="34" charset="0"/>
              </a:rPr>
              <a:t>методами </a:t>
            </a:r>
            <a:r>
              <a:rPr lang="ru-RU" sz="1600" dirty="0">
                <a:ea typeface="Times New Roman" pitchFamily="18" charset="0"/>
                <a:cs typeface="Arial" pitchFamily="34" charset="0"/>
              </a:rPr>
              <a:t>инструментальной диагностики сердца обследовано </a:t>
            </a:r>
            <a:r>
              <a:rPr lang="ru-RU" sz="1600" b="1" dirty="0">
                <a:ea typeface="Times New Roman" pitchFamily="18" charset="0"/>
                <a:cs typeface="Arial" pitchFamily="34" charset="0"/>
              </a:rPr>
              <a:t>89 70</a:t>
            </a:r>
            <a:r>
              <a:rPr lang="ru-RU" sz="1600" dirty="0">
                <a:ea typeface="Times New Roman" pitchFamily="18" charset="0"/>
                <a:cs typeface="Arial" pitchFamily="34" charset="0"/>
              </a:rPr>
              <a:t>7 человек.</a:t>
            </a:r>
          </a:p>
          <a:p>
            <a:pPr lvl="0" indent="198438" algn="just" eaLnBrk="0" fontAlgn="base" hangingPunct="0">
              <a:spcBef>
                <a:spcPct val="0"/>
              </a:spcBef>
              <a:spcAft>
                <a:spcPct val="0"/>
              </a:spcAft>
              <a:buFontTx/>
              <a:buChar char="-"/>
            </a:pPr>
            <a:r>
              <a:rPr lang="ru-RU" sz="1600" dirty="0">
                <a:ea typeface="Times New Roman" pitchFamily="18" charset="0"/>
                <a:cs typeface="Arial" pitchFamily="34" charset="0"/>
              </a:rPr>
              <a:t>Впервые выявлено и взято на учет лиц с сердечно-сосудистыми заболеваниями </a:t>
            </a:r>
            <a:r>
              <a:rPr lang="ru-RU" sz="1600" b="1" dirty="0">
                <a:ea typeface="Times New Roman" pitchFamily="18" charset="0"/>
                <a:cs typeface="Arial" pitchFamily="34" charset="0"/>
              </a:rPr>
              <a:t>1265</a:t>
            </a:r>
            <a:r>
              <a:rPr lang="ru-RU" sz="1600" dirty="0">
                <a:ea typeface="Times New Roman" pitchFamily="18" charset="0"/>
                <a:cs typeface="Arial" pitchFamily="34" charset="0"/>
              </a:rPr>
              <a:t> человек</a:t>
            </a:r>
          </a:p>
          <a:p>
            <a:pPr lvl="0" algn="just" eaLnBrk="0" fontAlgn="base" hangingPunct="0">
              <a:spcBef>
                <a:spcPct val="0"/>
              </a:spcBef>
              <a:spcAft>
                <a:spcPct val="0"/>
              </a:spcAft>
            </a:pPr>
            <a:r>
              <a:rPr lang="ru-RU" sz="1600" dirty="0" smtClean="0">
                <a:ea typeface="Times New Roman" pitchFamily="18" charset="0"/>
                <a:cs typeface="Arial" pitchFamily="34" charset="0"/>
              </a:rPr>
              <a:t>Обучение  </a:t>
            </a:r>
            <a:r>
              <a:rPr lang="ru-RU" sz="1600" dirty="0">
                <a:ea typeface="Times New Roman" pitchFamily="18" charset="0"/>
                <a:cs typeface="Arial" pitchFamily="34" charset="0"/>
              </a:rPr>
              <a:t>в школах здоровья прошли  </a:t>
            </a:r>
            <a:r>
              <a:rPr lang="ru-RU" sz="1600" b="1" dirty="0">
                <a:ea typeface="Times New Roman" pitchFamily="18" charset="0"/>
                <a:cs typeface="Arial" pitchFamily="34" charset="0"/>
              </a:rPr>
              <a:t>6735</a:t>
            </a:r>
            <a:r>
              <a:rPr lang="ru-RU" sz="1600" dirty="0">
                <a:ea typeface="Times New Roman" pitchFamily="18" charset="0"/>
                <a:cs typeface="Arial" pitchFamily="34" charset="0"/>
              </a:rPr>
              <a:t> человек:  </a:t>
            </a:r>
          </a:p>
          <a:p>
            <a:pPr lvl="0" algn="just" eaLnBrk="0" fontAlgn="base" hangingPunct="0">
              <a:spcBef>
                <a:spcPct val="0"/>
              </a:spcBef>
              <a:spcAft>
                <a:spcPct val="0"/>
              </a:spcAft>
            </a:pPr>
            <a:r>
              <a:rPr lang="ru-RU" sz="1600" dirty="0" smtClean="0">
                <a:ea typeface="Times New Roman" pitchFamily="18" charset="0"/>
                <a:cs typeface="Arial" pitchFamily="34" charset="0"/>
              </a:rPr>
              <a:t> </a:t>
            </a:r>
            <a:r>
              <a:rPr lang="ru-RU" sz="1600" dirty="0">
                <a:ea typeface="Times New Roman" pitchFamily="18" charset="0"/>
                <a:cs typeface="Arial" pitchFamily="34" charset="0"/>
              </a:rPr>
              <a:t>«Школа коронарного больного», </a:t>
            </a:r>
          </a:p>
          <a:p>
            <a:pPr algn="just" eaLnBrk="0" fontAlgn="base" hangingPunct="0">
              <a:spcBef>
                <a:spcPct val="0"/>
              </a:spcBef>
              <a:spcAft>
                <a:spcPct val="0"/>
              </a:spcAft>
            </a:pPr>
            <a:r>
              <a:rPr lang="ru-RU" sz="1600" dirty="0" smtClean="0">
                <a:ea typeface="Times New Roman" pitchFamily="18" charset="0"/>
                <a:cs typeface="Arial" pitchFamily="34" charset="0"/>
              </a:rPr>
              <a:t>«</a:t>
            </a:r>
            <a:r>
              <a:rPr lang="ru-RU" sz="1600" dirty="0">
                <a:ea typeface="Times New Roman" pitchFamily="18" charset="0"/>
                <a:cs typeface="Arial" pitchFamily="34" charset="0"/>
              </a:rPr>
              <a:t>Школа больного </a:t>
            </a:r>
            <a:r>
              <a:rPr lang="ru-RU" sz="1600" dirty="0" smtClean="0">
                <a:ea typeface="Times New Roman" pitchFamily="18" charset="0"/>
                <a:cs typeface="Arial" pitchFamily="34" charset="0"/>
              </a:rPr>
              <a:t>артериальной </a:t>
            </a:r>
            <a:r>
              <a:rPr lang="ru-RU" sz="1600" dirty="0" smtClean="0"/>
              <a:t>гипертонией</a:t>
            </a:r>
            <a:r>
              <a:rPr lang="ru-RU" sz="1600" dirty="0"/>
              <a:t>», </a:t>
            </a:r>
          </a:p>
          <a:p>
            <a:pPr lvl="0" algn="just" eaLnBrk="0" fontAlgn="base" hangingPunct="0">
              <a:spcBef>
                <a:spcPct val="0"/>
              </a:spcBef>
              <a:spcAft>
                <a:spcPct val="0"/>
              </a:spcAft>
            </a:pPr>
            <a:endParaRPr kumimoji="0" lang="ru-RU" sz="1600" b="0" i="0" u="none" strike="noStrike" cap="none" normalizeH="0" baseline="0" dirty="0" smtClean="0">
              <a:ln>
                <a:noFill/>
              </a:ln>
              <a:solidFill>
                <a:schemeClr val="tx1"/>
              </a:solidFill>
              <a:effectLst/>
              <a:cs typeface="Arial" pitchFamily="34" charset="0"/>
            </a:endParaRPr>
          </a:p>
        </p:txBody>
      </p:sp>
      <p:pic>
        <p:nvPicPr>
          <p:cNvPr id="40962" name="Picture 2" descr="C:\Users\Людмила\Desktop\для аппаратного совещания по Году здоровья\картинки\2_148940167232.jpg"/>
          <p:cNvPicPr>
            <a:picLocks noChangeAspect="1" noChangeArrowheads="1"/>
          </p:cNvPicPr>
          <p:nvPr/>
        </p:nvPicPr>
        <p:blipFill>
          <a:blip r:embed="rId2" cstate="print"/>
          <a:srcRect/>
          <a:stretch>
            <a:fillRect/>
          </a:stretch>
        </p:blipFill>
        <p:spPr bwMode="auto">
          <a:xfrm>
            <a:off x="220448" y="1064349"/>
            <a:ext cx="3720230" cy="3384376"/>
          </a:xfrm>
          <a:prstGeom prst="rect">
            <a:avLst/>
          </a:prstGeom>
          <a:noFill/>
        </p:spPr>
      </p:pic>
      <p:sp>
        <p:nvSpPr>
          <p:cNvPr id="2" name="Прямоугольник 1"/>
          <p:cNvSpPr/>
          <p:nvPr/>
        </p:nvSpPr>
        <p:spPr>
          <a:xfrm>
            <a:off x="539552" y="404664"/>
            <a:ext cx="8280920" cy="400110"/>
          </a:xfrm>
          <a:prstGeom prst="rect">
            <a:avLst/>
          </a:prstGeom>
        </p:spPr>
        <p:txBody>
          <a:bodyPr wrap="square">
            <a:spAutoFit/>
          </a:bodyPr>
          <a:lstStyle/>
          <a:p>
            <a:pPr algn="ctr"/>
            <a:r>
              <a:rPr lang="ru-RU" sz="2000" b="1" dirty="0"/>
              <a:t>Профилактика сердечно-сосудистых заболеваний</a:t>
            </a:r>
          </a:p>
        </p:txBody>
      </p:sp>
      <p:sp>
        <p:nvSpPr>
          <p:cNvPr id="3" name="Прямоугольник 2"/>
          <p:cNvSpPr/>
          <p:nvPr/>
        </p:nvSpPr>
        <p:spPr>
          <a:xfrm>
            <a:off x="327460" y="4642742"/>
            <a:ext cx="8640960" cy="1077218"/>
          </a:xfrm>
          <a:prstGeom prst="rect">
            <a:avLst/>
          </a:prstGeom>
        </p:spPr>
        <p:txBody>
          <a:bodyPr wrap="square">
            <a:spAutoFit/>
          </a:bodyPr>
          <a:lstStyle/>
          <a:p>
            <a:r>
              <a:rPr lang="ru-RU" sz="1600" dirty="0" smtClean="0"/>
              <a:t></a:t>
            </a:r>
            <a:r>
              <a:rPr lang="ru-RU" sz="1600" dirty="0"/>
              <a:t>«Школа ожирения», </a:t>
            </a:r>
          </a:p>
          <a:p>
            <a:r>
              <a:rPr lang="ru-RU" sz="1600" dirty="0"/>
              <a:t>«Школа атеротромбоза», </a:t>
            </a:r>
          </a:p>
          <a:p>
            <a:r>
              <a:rPr lang="ru-RU" sz="1600" dirty="0"/>
              <a:t>«Школа по аритмологии», </a:t>
            </a:r>
          </a:p>
          <a:p>
            <a:r>
              <a:rPr lang="ru-RU" sz="1600" dirty="0"/>
              <a:t>школа для родственников пациентов «Диалог с врачом».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67544" y="400390"/>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Улучшение показателей демографического развития является конечной целью любых проводимых государством реформ, от этого зависит стабильность социально–экономического и политического положения страны. Территория Сургута и Ханты-Мансийского автономного округа-Югры в целом относится к наиболее благополучным территориям России по решению медико-демографических проблем.</a:t>
            </a:r>
            <a:endParaRPr kumimoji="0" lang="ru-RU" sz="1600" b="0" i="0" u="none" strike="noStrike" cap="none" normalizeH="0" baseline="0" dirty="0" smtClean="0">
              <a:ln>
                <a:noFill/>
              </a:ln>
              <a:solidFill>
                <a:schemeClr val="tx1"/>
              </a:solidFill>
              <a:effectLst/>
              <a:cs typeface="Arial" pitchFamily="34" charset="0"/>
            </a:endParaRPr>
          </a:p>
        </p:txBody>
      </p:sp>
      <p:graphicFrame>
        <p:nvGraphicFramePr>
          <p:cNvPr id="6" name="Диаграмма 5">
            <a:extLst>
              <a:ext uri="{FF2B5EF4-FFF2-40B4-BE49-F238E27FC236}">
                <a16:creationId xmlns="" xmlns:lc="http://schemas.openxmlformats.org/drawingml/2006/lockedCanvas" xmlns:a16="http://schemas.microsoft.com/office/drawing/2014/main" id="{CC80A790-A9E2-499B-B68D-89D91B5C0E98}"/>
              </a:ext>
            </a:extLst>
          </p:cNvPr>
          <p:cNvGraphicFramePr>
            <a:graphicFrameLocks/>
          </p:cNvGraphicFramePr>
          <p:nvPr>
            <p:extLst>
              <p:ext uri="{D42A27DB-BD31-4B8C-83A1-F6EECF244321}">
                <p14:modId xmlns:p14="http://schemas.microsoft.com/office/powerpoint/2010/main" val="2311397307"/>
              </p:ext>
            </p:extLst>
          </p:nvPr>
        </p:nvGraphicFramePr>
        <p:xfrm>
          <a:off x="1124744" y="2204864"/>
          <a:ext cx="7038528"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5558" y="706725"/>
            <a:ext cx="8498930" cy="2308324"/>
          </a:xfrm>
          <a:prstGeom prst="rect">
            <a:avLst/>
          </a:prstGeom>
        </p:spPr>
        <p:txBody>
          <a:bodyPr wrap="square">
            <a:spAutoFit/>
          </a:bodyPr>
          <a:lstStyle/>
          <a:p>
            <a:endParaRPr lang="ru-RU" dirty="0"/>
          </a:p>
          <a:p>
            <a:pPr algn="just"/>
            <a:r>
              <a:rPr lang="ru-RU" dirty="0" smtClean="0"/>
              <a:t>С </a:t>
            </a:r>
            <a:r>
              <a:rPr lang="ru-RU" dirty="0"/>
              <a:t>целью раннего выявления онкологических заболеваний обследовано </a:t>
            </a:r>
            <a:r>
              <a:rPr lang="ru-RU" b="1" dirty="0"/>
              <a:t>57 000 </a:t>
            </a:r>
            <a:r>
              <a:rPr lang="ru-RU" dirty="0"/>
              <a:t>человек;</a:t>
            </a:r>
          </a:p>
          <a:p>
            <a:pPr algn="just"/>
            <a:r>
              <a:rPr lang="ru-RU" dirty="0" smtClean="0"/>
              <a:t>Проведено </a:t>
            </a:r>
            <a:r>
              <a:rPr lang="ru-RU" dirty="0"/>
              <a:t>лекций и бесед </a:t>
            </a:r>
            <a:r>
              <a:rPr lang="ru-RU" b="1" dirty="0"/>
              <a:t>2 584 </a:t>
            </a:r>
            <a:r>
              <a:rPr lang="ru-RU" dirty="0"/>
              <a:t>с охватом </a:t>
            </a:r>
            <a:r>
              <a:rPr lang="ru-RU" b="1" dirty="0"/>
              <a:t>12 543 </a:t>
            </a:r>
            <a:r>
              <a:rPr lang="ru-RU" dirty="0"/>
              <a:t>человек;</a:t>
            </a:r>
          </a:p>
          <a:p>
            <a:pPr algn="just"/>
            <a:r>
              <a:rPr lang="ru-RU" dirty="0" smtClean="0"/>
              <a:t>Кино- </a:t>
            </a:r>
            <a:r>
              <a:rPr lang="ru-RU" dirty="0"/>
              <a:t>видео демонстрации </a:t>
            </a:r>
            <a:r>
              <a:rPr lang="ru-RU" b="1" dirty="0"/>
              <a:t>8 423 </a:t>
            </a:r>
            <a:r>
              <a:rPr lang="ru-RU" dirty="0"/>
              <a:t>проката, с охватом </a:t>
            </a:r>
            <a:r>
              <a:rPr lang="ru-RU" b="1" dirty="0"/>
              <a:t>29 725 </a:t>
            </a:r>
            <a:r>
              <a:rPr lang="ru-RU" dirty="0"/>
              <a:t>человек.</a:t>
            </a:r>
          </a:p>
          <a:p>
            <a:pPr algn="just"/>
            <a:r>
              <a:rPr lang="ru-RU" dirty="0" smtClean="0"/>
              <a:t>Акции</a:t>
            </a:r>
            <a:r>
              <a:rPr lang="ru-RU" dirty="0"/>
              <a:t>, декадники, приуроченные к дням, установленным ВОЗ «Всемирный день борьбы против рака» - </a:t>
            </a:r>
            <a:r>
              <a:rPr lang="ru-RU" b="1" dirty="0"/>
              <a:t>3 724 </a:t>
            </a:r>
            <a:r>
              <a:rPr lang="ru-RU" dirty="0"/>
              <a:t>человека.</a:t>
            </a:r>
          </a:p>
          <a:p>
            <a:endParaRPr lang="ru-RU" dirty="0"/>
          </a:p>
        </p:txBody>
      </p:sp>
      <p:sp>
        <p:nvSpPr>
          <p:cNvPr id="3" name="Прямоугольник 2"/>
          <p:cNvSpPr/>
          <p:nvPr/>
        </p:nvSpPr>
        <p:spPr>
          <a:xfrm>
            <a:off x="323528" y="282702"/>
            <a:ext cx="8496944" cy="400110"/>
          </a:xfrm>
          <a:prstGeom prst="rect">
            <a:avLst/>
          </a:prstGeom>
        </p:spPr>
        <p:txBody>
          <a:bodyPr wrap="square">
            <a:spAutoFit/>
          </a:bodyPr>
          <a:lstStyle/>
          <a:p>
            <a:pPr lvl="0" algn="ctr"/>
            <a:r>
              <a:rPr lang="ru-RU" sz="2000" b="1" dirty="0">
                <a:solidFill>
                  <a:prstClr val="black"/>
                </a:solidFill>
              </a:rPr>
              <a:t>Профилактика онкологических заболеваний</a:t>
            </a:r>
          </a:p>
        </p:txBody>
      </p:sp>
      <p:pic>
        <p:nvPicPr>
          <p:cNvPr id="1026" name="Picture 2" descr="C:\Users\User\Documents\Мои документы\СЛУЖБА по ОЗН\аппаратные совещания у Главы\аппаратное 27.03.2017\картинки\onkologia-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24944"/>
            <a:ext cx="3841601" cy="3193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58166"/>
            <a:ext cx="8208912" cy="3170099"/>
          </a:xfrm>
          <a:prstGeom prst="rect">
            <a:avLst/>
          </a:prstGeom>
        </p:spPr>
        <p:txBody>
          <a:bodyPr wrap="square">
            <a:spAutoFit/>
          </a:bodyPr>
          <a:lstStyle/>
          <a:p>
            <a:pPr algn="ctr"/>
            <a:r>
              <a:rPr lang="ru-RU" sz="2000" b="1" dirty="0"/>
              <a:t>Профилактика сахарного диабета</a:t>
            </a:r>
          </a:p>
          <a:p>
            <a:endParaRPr lang="ru-RU" dirty="0"/>
          </a:p>
          <a:p>
            <a:r>
              <a:rPr lang="ru-RU" dirty="0"/>
              <a:t>168 176 человек прошли лабораторные исследования  на сахар крови;</a:t>
            </a:r>
          </a:p>
          <a:p>
            <a:r>
              <a:rPr lang="ru-RU" dirty="0"/>
              <a:t>В «Школе профилактики сахарного диабета» прошли обучение 1373 человека.</a:t>
            </a:r>
          </a:p>
          <a:p>
            <a:r>
              <a:rPr lang="ru-RU" dirty="0"/>
              <a:t>Акции и месячники про профилактике сахарного диабета приняло участие 8856 человек, с участием волонтеров:</a:t>
            </a:r>
          </a:p>
          <a:p>
            <a:r>
              <a:rPr lang="ru-RU" dirty="0"/>
              <a:t>-«ЗОЖ и сахарный диабет»;</a:t>
            </a:r>
          </a:p>
          <a:p>
            <a:r>
              <a:rPr lang="ru-RU" dirty="0"/>
              <a:t>-«Определи свой сахар»;</a:t>
            </a:r>
          </a:p>
          <a:p>
            <a:endParaRPr lang="ru-RU" dirty="0"/>
          </a:p>
        </p:txBody>
      </p:sp>
      <p:pic>
        <p:nvPicPr>
          <p:cNvPr id="2050" name="Picture 2" descr="C:\Users\User\Documents\Мои документы\СЛУЖБА по ОЗН\аппаратные совещания у Главы\аппаратное 27.03.2017\картинки\dianot-ot-saharnogo-diabet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3776103"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55976" y="3212976"/>
            <a:ext cx="4572000" cy="2031325"/>
          </a:xfrm>
          <a:prstGeom prst="rect">
            <a:avLst/>
          </a:prstGeom>
        </p:spPr>
        <p:txBody>
          <a:bodyPr>
            <a:spAutoFit/>
          </a:bodyPr>
          <a:lstStyle/>
          <a:p>
            <a:r>
              <a:rPr lang="ru-RU" dirty="0"/>
              <a:t>Информационные материалы, полиграфическая продукция – распространено 6255 экземпляров,</a:t>
            </a:r>
          </a:p>
          <a:p>
            <a:r>
              <a:rPr lang="ru-RU" dirty="0"/>
              <a:t>Размещено 2 наружные рекламы;</a:t>
            </a:r>
          </a:p>
          <a:p>
            <a:r>
              <a:rPr lang="ru-RU" dirty="0"/>
              <a:t>Плакаты, бюллетени, информационные столики – 134 материала.</a:t>
            </a:r>
          </a:p>
        </p:txBody>
      </p:sp>
    </p:spTree>
    <p:extLst>
      <p:ext uri="{BB962C8B-B14F-4D97-AF65-F5344CB8AC3E}">
        <p14:creationId xmlns:p14="http://schemas.microsoft.com/office/powerpoint/2010/main" val="376071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39552" y="333817"/>
            <a:ext cx="835292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98438" algn="ctr" fontAlgn="base">
              <a:spcBef>
                <a:spcPct val="0"/>
              </a:spcBef>
              <a:spcAft>
                <a:spcPct val="0"/>
              </a:spcAft>
            </a:pPr>
            <a:r>
              <a:rPr lang="ru-RU" sz="2000" b="1" dirty="0">
                <a:ea typeface="Times New Roman" pitchFamily="18" charset="0"/>
                <a:cs typeface="Arial" pitchFamily="34" charset="0"/>
              </a:rPr>
              <a:t>Профилактика психических расстройств и расстройств поведения</a:t>
            </a:r>
          </a:p>
          <a:p>
            <a:pPr lvl="0" indent="198438" algn="just" fontAlgn="base">
              <a:spcBef>
                <a:spcPct val="0"/>
              </a:spcBef>
              <a:spcAft>
                <a:spcPct val="0"/>
              </a:spcAft>
            </a:pPr>
            <a:endParaRPr lang="ru-RU" sz="1600" dirty="0">
              <a:ea typeface="Times New Roman" pitchFamily="18" charset="0"/>
              <a:cs typeface="Arial" pitchFamily="34" charset="0"/>
            </a:endParaRPr>
          </a:p>
          <a:p>
            <a:pPr lvl="0" indent="198438" algn="just" fontAlgn="base">
              <a:spcBef>
                <a:spcPct val="0"/>
              </a:spcBef>
              <a:spcAft>
                <a:spcPct val="0"/>
              </a:spcAft>
            </a:pPr>
            <a:r>
              <a:rPr lang="ru-RU" sz="1600" dirty="0">
                <a:ea typeface="Times New Roman" pitchFamily="18" charset="0"/>
                <a:cs typeface="Arial" pitchFamily="34" charset="0"/>
              </a:rPr>
              <a:t>	Консультативная психологическая помощь специалистами отделений медико-социальной помощи поликлиник оказана 5457 человек;</a:t>
            </a:r>
          </a:p>
          <a:p>
            <a:pPr lvl="0" indent="198438" algn="just" fontAlgn="base">
              <a:spcBef>
                <a:spcPct val="0"/>
              </a:spcBef>
              <a:spcAft>
                <a:spcPct val="0"/>
              </a:spcAft>
            </a:pPr>
            <a:r>
              <a:rPr lang="ru-RU" sz="1600" dirty="0">
                <a:ea typeface="Times New Roman" pitchFamily="18" charset="0"/>
                <a:cs typeface="Arial" pitchFamily="34" charset="0"/>
              </a:rPr>
              <a:t>	Психологическая помощь специалистами БУ ХМАО-Югры «СКПНБ» оказана: </a:t>
            </a:r>
          </a:p>
          <a:p>
            <a:pPr lvl="0" indent="198438" algn="just" fontAlgn="base">
              <a:spcBef>
                <a:spcPct val="0"/>
              </a:spcBef>
              <a:spcAft>
                <a:spcPct val="0"/>
              </a:spcAft>
            </a:pPr>
            <a:r>
              <a:rPr lang="ru-RU" sz="1600" dirty="0">
                <a:ea typeface="Times New Roman" pitchFamily="18" charset="0"/>
                <a:cs typeface="Arial" pitchFamily="34" charset="0"/>
              </a:rPr>
              <a:t>- лицам с психиатрическими расстройствами - 1099 человек;</a:t>
            </a:r>
          </a:p>
          <a:p>
            <a:pPr lvl="0" indent="198438" algn="just" fontAlgn="base">
              <a:spcBef>
                <a:spcPct val="0"/>
              </a:spcBef>
              <a:spcAft>
                <a:spcPct val="0"/>
              </a:spcAft>
            </a:pPr>
            <a:r>
              <a:rPr lang="ru-RU" sz="1600" dirty="0">
                <a:ea typeface="Times New Roman" pitchFamily="18" charset="0"/>
                <a:cs typeface="Arial" pitchFamily="34" charset="0"/>
              </a:rPr>
              <a:t>- наркологическими расстройствами – 385 человек.</a:t>
            </a:r>
          </a:p>
          <a:p>
            <a:pPr lvl="0" indent="198438" algn="just" fontAlgn="base">
              <a:spcBef>
                <a:spcPct val="0"/>
              </a:spcBef>
              <a:spcAft>
                <a:spcPct val="0"/>
              </a:spcAft>
            </a:pPr>
            <a:r>
              <a:rPr lang="ru-RU" sz="1600" dirty="0">
                <a:ea typeface="Times New Roman" pitchFamily="18" charset="0"/>
                <a:cs typeface="Arial" pitchFamily="34" charset="0"/>
              </a:rPr>
              <a:t>	Специалистами  Центра диагностики и консультирования разработаны  и распространены среди специалистов и родителей информационные буклеты:</a:t>
            </a:r>
          </a:p>
          <a:p>
            <a:pPr lvl="0" indent="198438" algn="just" fontAlgn="base">
              <a:spcBef>
                <a:spcPct val="0"/>
              </a:spcBef>
              <a:spcAft>
                <a:spcPct val="0"/>
              </a:spcAft>
            </a:pPr>
            <a:r>
              <a:rPr lang="ru-RU" sz="1600" dirty="0">
                <a:ea typeface="Times New Roman" pitchFamily="18" charset="0"/>
                <a:cs typeface="Arial" pitchFamily="34" charset="0"/>
              </a:rPr>
              <a:t>-	«Первые дни в школе»; </a:t>
            </a:r>
          </a:p>
          <a:p>
            <a:pPr lvl="0" indent="198438" algn="just" fontAlgn="base">
              <a:spcBef>
                <a:spcPct val="0"/>
              </a:spcBef>
              <a:spcAft>
                <a:spcPct val="0"/>
              </a:spcAft>
            </a:pPr>
            <a:r>
              <a:rPr lang="ru-RU" sz="1600" dirty="0">
                <a:ea typeface="Times New Roman" pitchFamily="18" charset="0"/>
                <a:cs typeface="Arial" pitchFamily="34" charset="0"/>
              </a:rPr>
              <a:t>-	«Особенности подросткового возраста»; </a:t>
            </a:r>
          </a:p>
          <a:p>
            <a:pPr lvl="0" indent="198438" algn="just" fontAlgn="base">
              <a:spcBef>
                <a:spcPct val="0"/>
              </a:spcBef>
              <a:spcAft>
                <a:spcPct val="0"/>
              </a:spcAft>
            </a:pPr>
            <a:r>
              <a:rPr lang="ru-RU" sz="1600" dirty="0">
                <a:ea typeface="Times New Roman" pitchFamily="18" charset="0"/>
                <a:cs typeface="Arial" pitchFamily="34" charset="0"/>
              </a:rPr>
              <a:t>-	«Экстренное вмешательство при агрессивных проявлениях»; </a:t>
            </a:r>
          </a:p>
          <a:p>
            <a:pPr lvl="0" indent="198438" algn="just" fontAlgn="base">
              <a:spcBef>
                <a:spcPct val="0"/>
              </a:spcBef>
              <a:spcAft>
                <a:spcPct val="0"/>
              </a:spcAft>
            </a:pPr>
            <a:r>
              <a:rPr lang="ru-RU" sz="1600" dirty="0">
                <a:ea typeface="Times New Roman" pitchFamily="18" charset="0"/>
                <a:cs typeface="Arial" pitchFamily="34" charset="0"/>
              </a:rPr>
              <a:t>-	«Профилактика и коррекция агрессивного поведения школьников с ограниченными возможностями здоровья»; </a:t>
            </a:r>
          </a:p>
          <a:p>
            <a:pPr lvl="0" indent="198438" algn="just" fontAlgn="base">
              <a:spcBef>
                <a:spcPct val="0"/>
              </a:spcBef>
              <a:spcAft>
                <a:spcPct val="0"/>
              </a:spcAft>
            </a:pPr>
            <a:r>
              <a:rPr lang="ru-RU" sz="1600" dirty="0">
                <a:ea typeface="Times New Roman" pitchFamily="18" charset="0"/>
                <a:cs typeface="Arial" pitchFamily="34" charset="0"/>
              </a:rPr>
              <a:t>-	«Профилактика школьной дезадаптации школьников с ограниченными возможностями здоровья»;</a:t>
            </a:r>
          </a:p>
          <a:p>
            <a:pPr lvl="0" indent="198438" algn="just" fontAlgn="base">
              <a:spcBef>
                <a:spcPct val="0"/>
              </a:spcBef>
              <a:spcAft>
                <a:spcPct val="0"/>
              </a:spcAft>
            </a:pPr>
            <a:r>
              <a:rPr lang="ru-RU" sz="1600" dirty="0">
                <a:ea typeface="Times New Roman" pitchFamily="18" charset="0"/>
                <a:cs typeface="Arial" pitchFamily="34" charset="0"/>
              </a:rPr>
              <a:t>-	«Осторожно-</a:t>
            </a:r>
            <a:r>
              <a:rPr lang="ru-RU" sz="1600" dirty="0" err="1">
                <a:ea typeface="Times New Roman" pitchFamily="18" charset="0"/>
                <a:cs typeface="Arial" pitchFamily="34" charset="0"/>
              </a:rPr>
              <a:t>буллинг</a:t>
            </a:r>
            <a:r>
              <a:rPr lang="ru-RU" sz="1600" dirty="0">
                <a:ea typeface="Times New Roman" pitchFamily="18" charset="0"/>
                <a:cs typeface="Arial" pitchFamily="34" charset="0"/>
              </a:rPr>
              <a:t>!»;</a:t>
            </a:r>
          </a:p>
          <a:p>
            <a:pPr lvl="0" indent="198438" algn="just" fontAlgn="base">
              <a:spcBef>
                <a:spcPct val="0"/>
              </a:spcBef>
              <a:spcAft>
                <a:spcPct val="0"/>
              </a:spcAft>
            </a:pPr>
            <a:r>
              <a:rPr lang="ru-RU" sz="1600" dirty="0">
                <a:ea typeface="Times New Roman" pitchFamily="18" charset="0"/>
                <a:cs typeface="Arial" pitchFamily="34" charset="0"/>
              </a:rPr>
              <a:t>-	«Рекомендации родителям как себя вести в конфликте с ребенком»;</a:t>
            </a:r>
          </a:p>
          <a:p>
            <a:pPr lvl="0" indent="198438" algn="just" fontAlgn="base">
              <a:spcBef>
                <a:spcPct val="0"/>
              </a:spcBef>
              <a:spcAft>
                <a:spcPct val="0"/>
              </a:spcAft>
            </a:pPr>
            <a:r>
              <a:rPr lang="ru-RU" sz="1600" dirty="0">
                <a:ea typeface="Times New Roman" pitchFamily="18" charset="0"/>
                <a:cs typeface="Arial" pitchFamily="34" charset="0"/>
              </a:rPr>
              <a:t>-	 «Как не стать жертвой преступления», </a:t>
            </a:r>
          </a:p>
          <a:p>
            <a:pPr lvl="0" indent="198438" algn="just" fontAlgn="base">
              <a:spcBef>
                <a:spcPct val="0"/>
              </a:spcBef>
              <a:spcAft>
                <a:spcPct val="0"/>
              </a:spcAft>
            </a:pPr>
            <a:r>
              <a:rPr lang="ru-RU" sz="1600" dirty="0">
                <a:ea typeface="Times New Roman" pitchFamily="18" charset="0"/>
                <a:cs typeface="Arial" pitchFamily="34" charset="0"/>
              </a:rPr>
              <a:t>-	«Правила безопасного поведения</a:t>
            </a:r>
            <a:r>
              <a:rPr lang="ru-RU" sz="1600" dirty="0" smtClean="0">
                <a:ea typeface="Times New Roman" pitchFamily="18" charset="0"/>
                <a:cs typeface="Arial" pitchFamily="34" charset="0"/>
              </a:rPr>
              <a:t>». </a:t>
            </a:r>
            <a:endParaRPr lang="ru-RU" sz="1600" dirty="0">
              <a:ea typeface="Times New Roman" pitchFamily="18"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51344"/>
            <a:ext cx="8352928" cy="3139321"/>
          </a:xfrm>
          <a:prstGeom prst="rect">
            <a:avLst/>
          </a:prstGeom>
        </p:spPr>
        <p:txBody>
          <a:bodyPr wrap="square">
            <a:spAutoFit/>
          </a:bodyPr>
          <a:lstStyle/>
          <a:p>
            <a:pPr algn="just"/>
            <a:r>
              <a:rPr lang="ru-RU" dirty="0"/>
              <a:t> Комитетом культуры и туризма совместно с комитетом опеки и попечительства Администрации города на стендах в городских библиотеках МБУК «Централизованная библиотечная система» размещены памятки об ответственности родителей и их законных представителей за жизнь и здоровье детей : </a:t>
            </a:r>
            <a:endParaRPr lang="ru-RU" dirty="0" smtClean="0"/>
          </a:p>
          <a:p>
            <a:pPr algn="just"/>
            <a:endParaRPr lang="ru-RU" dirty="0"/>
          </a:p>
          <a:p>
            <a:pPr algn="just"/>
            <a:r>
              <a:rPr lang="ru-RU" dirty="0"/>
              <a:t>	«Ребенок из детского дома у вас в гостях», </a:t>
            </a:r>
          </a:p>
          <a:p>
            <a:pPr algn="just"/>
            <a:r>
              <a:rPr lang="ru-RU" dirty="0"/>
              <a:t>	«Подарите ребенку семью», </a:t>
            </a:r>
          </a:p>
          <a:p>
            <a:pPr algn="just"/>
            <a:r>
              <a:rPr lang="ru-RU" dirty="0"/>
              <a:t>	«Поделись семейным теплом с приемным ребенком», </a:t>
            </a:r>
          </a:p>
          <a:p>
            <a:pPr algn="just"/>
            <a:r>
              <a:rPr lang="ru-RU" dirty="0"/>
              <a:t>	«Как принять в семью ребенка, оставшегося без родителей?», </a:t>
            </a:r>
          </a:p>
          <a:p>
            <a:pPr algn="just"/>
            <a:r>
              <a:rPr lang="ru-RU" dirty="0"/>
              <a:t>	«Приемная семья».</a:t>
            </a:r>
          </a:p>
        </p:txBody>
      </p:sp>
      <p:pic>
        <p:nvPicPr>
          <p:cNvPr id="4098" name="Picture 2" descr="C:\Users\User\Documents\Мои документы\СЛУЖБА по ОЗН\аппаратные совещания у Главы\аппаратное 27.03.2017\картинки\bipolar_final-300x2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589" y="3893873"/>
            <a:ext cx="3240360" cy="235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6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755576" y="260648"/>
            <a:ext cx="8172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Times New Roman" pitchFamily="18" charset="0"/>
                <a:cs typeface="Arial" pitchFamily="34" charset="0"/>
              </a:rPr>
              <a:t>Мероприятия, направленные на информирование населения о причинах возникновения заболеваний и об условиях, способствующих их распространению, о медицинских организациях, осуществляющих профилактику заболеваний  и оказывающих медицинскую помощь.</a:t>
            </a:r>
            <a:endParaRPr kumimoji="0" lang="ru-RU" b="1" i="0" u="none" strike="noStrike" cap="none" normalizeH="0" baseline="0" dirty="0" smtClean="0">
              <a:ln>
                <a:noFill/>
              </a:ln>
              <a:solidFill>
                <a:schemeClr val="tx1"/>
              </a:solidFill>
              <a:effectLst/>
              <a:cs typeface="Arial" pitchFamily="34" charset="0"/>
            </a:endParaRPr>
          </a:p>
        </p:txBody>
      </p:sp>
      <p:sp>
        <p:nvSpPr>
          <p:cNvPr id="44034" name="Rectangle 2"/>
          <p:cNvSpPr>
            <a:spLocks noChangeArrowheads="1"/>
          </p:cNvSpPr>
          <p:nvPr/>
        </p:nvSpPr>
        <p:spPr bwMode="auto">
          <a:xfrm>
            <a:off x="620410" y="1916832"/>
            <a:ext cx="82809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98438" algn="just" fontAlgn="base">
              <a:spcBef>
                <a:spcPct val="0"/>
              </a:spcBef>
              <a:spcAft>
                <a:spcPct val="0"/>
              </a:spcAft>
            </a:pPr>
            <a:r>
              <a:rPr lang="ru-RU" sz="1600" dirty="0" smtClean="0">
                <a:ea typeface="Times New Roman" pitchFamily="18" charset="0"/>
                <a:cs typeface="Arial" pitchFamily="34" charset="0"/>
              </a:rPr>
              <a:t>В </a:t>
            </a:r>
            <a:r>
              <a:rPr lang="ru-RU" sz="1600" dirty="0">
                <a:ea typeface="Times New Roman" pitchFamily="18" charset="0"/>
                <a:cs typeface="Arial" pitchFamily="34" charset="0"/>
              </a:rPr>
              <a:t>средствах массовой информации и/или на официальном портале Администрации города Сургута размещено </a:t>
            </a:r>
            <a:r>
              <a:rPr lang="ru-RU" sz="1600" b="1" dirty="0">
                <a:ea typeface="Times New Roman" pitchFamily="18" charset="0"/>
                <a:cs typeface="Arial" pitchFamily="34" charset="0"/>
              </a:rPr>
              <a:t>1940</a:t>
            </a:r>
            <a:r>
              <a:rPr lang="ru-RU" sz="1600" dirty="0">
                <a:ea typeface="Times New Roman" pitchFamily="18" charset="0"/>
                <a:cs typeface="Arial" pitchFamily="34" charset="0"/>
              </a:rPr>
              <a:t> информационных материалов (в том числе повторов) о реализованных мероприятиях по профилактике здорового образа жизни, о социально-значимых заболеваниях и заболеваниях, представляющих опасность для окружающих:</a:t>
            </a:r>
          </a:p>
          <a:p>
            <a:pPr lvl="0" indent="198438" algn="just" fontAlgn="base">
              <a:spcBef>
                <a:spcPct val="0"/>
              </a:spcBef>
              <a:spcAft>
                <a:spcPct val="0"/>
              </a:spcAft>
            </a:pPr>
            <a:r>
              <a:rPr lang="ru-RU" sz="1600" dirty="0" smtClean="0">
                <a:ea typeface="Times New Roman" pitchFamily="18" charset="0"/>
                <a:cs typeface="Arial" pitchFamily="34" charset="0"/>
              </a:rPr>
              <a:t>-по </a:t>
            </a:r>
            <a:r>
              <a:rPr lang="ru-RU" sz="1600" dirty="0">
                <a:ea typeface="Times New Roman" pitchFamily="18" charset="0"/>
                <a:cs typeface="Arial" pitchFamily="34" charset="0"/>
              </a:rPr>
              <a:t>формированию здорового образа жизни – </a:t>
            </a:r>
            <a:r>
              <a:rPr lang="ru-RU" sz="1600" b="1" dirty="0">
                <a:ea typeface="Times New Roman" pitchFamily="18" charset="0"/>
                <a:cs typeface="Arial" pitchFamily="34" charset="0"/>
              </a:rPr>
              <a:t>776</a:t>
            </a:r>
            <a:r>
              <a:rPr lang="ru-RU" sz="1600" dirty="0">
                <a:ea typeface="Times New Roman" pitchFamily="18" charset="0"/>
                <a:cs typeface="Arial" pitchFamily="34" charset="0"/>
              </a:rPr>
              <a:t> материалов,</a:t>
            </a:r>
          </a:p>
          <a:p>
            <a:pPr lvl="0" indent="198438" algn="just" fontAlgn="base">
              <a:spcBef>
                <a:spcPct val="0"/>
              </a:spcBef>
              <a:spcAft>
                <a:spcPct val="0"/>
              </a:spcAft>
            </a:pPr>
            <a:r>
              <a:rPr lang="ru-RU" sz="1600" dirty="0" smtClean="0">
                <a:ea typeface="Times New Roman" pitchFamily="18" charset="0"/>
                <a:cs typeface="Arial" pitchFamily="34" charset="0"/>
              </a:rPr>
              <a:t>-о </a:t>
            </a:r>
            <a:r>
              <a:rPr lang="ru-RU" sz="1600" dirty="0">
                <a:ea typeface="Times New Roman" pitchFamily="18" charset="0"/>
                <a:cs typeface="Arial" pitchFamily="34" charset="0"/>
              </a:rPr>
              <a:t>социально-значимых заболеваниях, и заболеваниях, представляющих опасность для окружающих - </a:t>
            </a:r>
            <a:r>
              <a:rPr lang="ru-RU" sz="1600" b="1" dirty="0">
                <a:ea typeface="Times New Roman" pitchFamily="18" charset="0"/>
                <a:cs typeface="Arial" pitchFamily="34" charset="0"/>
              </a:rPr>
              <a:t>1164</a:t>
            </a:r>
            <a:r>
              <a:rPr lang="ru-RU" sz="1600" dirty="0">
                <a:ea typeface="Times New Roman" pitchFamily="18" charset="0"/>
                <a:cs typeface="Arial" pitchFamily="34" charset="0"/>
              </a:rPr>
              <a:t> материала.</a:t>
            </a:r>
          </a:p>
        </p:txBody>
      </p:sp>
      <p:pic>
        <p:nvPicPr>
          <p:cNvPr id="3074" name="Picture 2" descr="C:\Users\User\Documents\Мои документы\СЛУЖБА по ОЗН\аппаратные совещания у Главы\аппаратное 27.03.2017\картинки\im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073" y="3978935"/>
            <a:ext cx="3635896" cy="2726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8352928" cy="1754326"/>
          </a:xfrm>
          <a:prstGeom prst="rect">
            <a:avLst/>
          </a:prstGeom>
        </p:spPr>
        <p:txBody>
          <a:bodyPr wrap="square">
            <a:spAutoFit/>
          </a:bodyPr>
          <a:lstStyle/>
          <a:p>
            <a:r>
              <a:rPr lang="ru-RU" dirty="0"/>
              <a:t>	Обследования для населения в Центрах здоровья:</a:t>
            </a:r>
          </a:p>
          <a:p>
            <a:r>
              <a:rPr lang="ru-RU" dirty="0" smtClean="0"/>
              <a:t>-взрослое </a:t>
            </a:r>
            <a:r>
              <a:rPr lang="ru-RU" dirty="0"/>
              <a:t>население -   </a:t>
            </a:r>
            <a:r>
              <a:rPr lang="ru-RU" b="1" dirty="0"/>
              <a:t>14 895</a:t>
            </a:r>
            <a:r>
              <a:rPr lang="ru-RU" dirty="0"/>
              <a:t> человек;</a:t>
            </a:r>
          </a:p>
          <a:p>
            <a:r>
              <a:rPr lang="ru-RU" dirty="0" smtClean="0"/>
              <a:t>-детское </a:t>
            </a:r>
            <a:r>
              <a:rPr lang="ru-RU" dirty="0"/>
              <a:t>население -  </a:t>
            </a:r>
            <a:r>
              <a:rPr lang="ru-RU" b="1" dirty="0"/>
              <a:t>2 636 </a:t>
            </a:r>
            <a:r>
              <a:rPr lang="ru-RU" dirty="0"/>
              <a:t>человек.</a:t>
            </a:r>
          </a:p>
          <a:p>
            <a:r>
              <a:rPr lang="ru-RU" dirty="0" smtClean="0"/>
              <a:t>Проведение </a:t>
            </a:r>
            <a:r>
              <a:rPr lang="ru-RU" dirty="0"/>
              <a:t>всеобщей диспансеризации  населения:</a:t>
            </a:r>
          </a:p>
          <a:p>
            <a:r>
              <a:rPr lang="ru-RU" dirty="0" smtClean="0"/>
              <a:t>-взрослое </a:t>
            </a:r>
            <a:r>
              <a:rPr lang="ru-RU" dirty="0"/>
              <a:t>население - </a:t>
            </a:r>
            <a:r>
              <a:rPr lang="ru-RU" b="1" dirty="0"/>
              <a:t>52 968 </a:t>
            </a:r>
            <a:r>
              <a:rPr lang="ru-RU" dirty="0"/>
              <a:t>человек;</a:t>
            </a:r>
          </a:p>
          <a:p>
            <a:r>
              <a:rPr lang="ru-RU" dirty="0" smtClean="0"/>
              <a:t>-детское </a:t>
            </a:r>
            <a:r>
              <a:rPr lang="ru-RU" dirty="0"/>
              <a:t>население – </a:t>
            </a:r>
            <a:r>
              <a:rPr lang="ru-RU" b="1" dirty="0"/>
              <a:t>44 259 </a:t>
            </a:r>
            <a:r>
              <a:rPr lang="ru-RU" dirty="0"/>
              <a:t>детей.</a:t>
            </a:r>
          </a:p>
        </p:txBody>
      </p:sp>
      <p:pic>
        <p:nvPicPr>
          <p:cNvPr id="4098" name="Picture 2" descr="C:\Users\User\Documents\Мои документы\СЛУЖБА по ОЗН\аппаратные совещания у Главы\аппаратное 27.03.2017\картинки\00002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5433392" cy="4075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8688" y="908720"/>
            <a:ext cx="8280920" cy="4247317"/>
          </a:xfrm>
          <a:prstGeom prst="rect">
            <a:avLst/>
          </a:prstGeom>
        </p:spPr>
        <p:txBody>
          <a:bodyPr wrap="square">
            <a:spAutoFit/>
          </a:bodyPr>
          <a:lstStyle/>
          <a:p>
            <a:pPr algn="ctr"/>
            <a:r>
              <a:rPr lang="ru-RU" dirty="0"/>
              <a:t>В целях формирования Комплексного межведомственного плана основных мероприятий по проведению в 2017 году на территории города Сургута «Года здоровья» 14.03.2017 направлены письма </a:t>
            </a:r>
            <a:endParaRPr lang="ru-RU" dirty="0" smtClean="0"/>
          </a:p>
          <a:p>
            <a:pPr algn="ctr"/>
            <a:r>
              <a:rPr lang="ru-RU" dirty="0" smtClean="0"/>
              <a:t>о </a:t>
            </a:r>
            <a:r>
              <a:rPr lang="ru-RU" dirty="0"/>
              <a:t>предоставлении предложений</a:t>
            </a:r>
            <a:r>
              <a:rPr lang="ru-RU" dirty="0" smtClean="0"/>
              <a:t>:</a:t>
            </a:r>
          </a:p>
          <a:p>
            <a:pPr algn="ctr"/>
            <a:endParaRPr lang="ru-RU" dirty="0"/>
          </a:p>
          <a:p>
            <a:pPr algn="just"/>
            <a:r>
              <a:rPr lang="ru-RU" dirty="0" smtClean="0"/>
              <a:t>руководителям </a:t>
            </a:r>
            <a:r>
              <a:rPr lang="ru-RU" dirty="0"/>
              <a:t>градообразующих предприятий, </a:t>
            </a:r>
          </a:p>
          <a:p>
            <a:pPr algn="just"/>
            <a:r>
              <a:rPr lang="ru-RU" dirty="0" smtClean="0"/>
              <a:t>структурным </a:t>
            </a:r>
            <a:r>
              <a:rPr lang="ru-RU" dirty="0"/>
              <a:t>подразделениям Администрации города, </a:t>
            </a:r>
          </a:p>
          <a:p>
            <a:pPr algn="just"/>
            <a:r>
              <a:rPr lang="ru-RU" dirty="0" smtClean="0"/>
              <a:t>учреждениям </a:t>
            </a:r>
            <a:r>
              <a:rPr lang="ru-RU" dirty="0"/>
              <a:t>высшего и среднего профессионального образования,</a:t>
            </a:r>
          </a:p>
          <a:p>
            <a:pPr algn="just"/>
            <a:r>
              <a:rPr lang="ru-RU" dirty="0" smtClean="0"/>
              <a:t>руководителям </a:t>
            </a:r>
            <a:r>
              <a:rPr lang="ru-RU" dirty="0"/>
              <a:t>медицинских организаций,</a:t>
            </a:r>
          </a:p>
          <a:p>
            <a:pPr algn="just"/>
            <a:r>
              <a:rPr lang="ru-RU" dirty="0" smtClean="0"/>
              <a:t>представителям </a:t>
            </a:r>
            <a:r>
              <a:rPr lang="ru-RU" dirty="0"/>
              <a:t>общественных объединений</a:t>
            </a:r>
          </a:p>
          <a:p>
            <a:pPr algn="just"/>
            <a:r>
              <a:rPr lang="ru-RU" dirty="0"/>
              <a:t> На 24.03.2017 уже получены предложения от </a:t>
            </a:r>
            <a:r>
              <a:rPr lang="ru-RU" b="1" dirty="0"/>
              <a:t>30</a:t>
            </a:r>
            <a:r>
              <a:rPr lang="ru-RU" dirty="0"/>
              <a:t> учреждений, организаций.</a:t>
            </a:r>
          </a:p>
          <a:p>
            <a:pPr algn="just"/>
            <a:r>
              <a:rPr lang="ru-RU" dirty="0"/>
              <a:t>В течении двух недель предложения будут структурированы и оформлены в виде распоряжения Администрации города.</a:t>
            </a:r>
          </a:p>
          <a:p>
            <a:endParaRPr lang="ru-RU" dirty="0"/>
          </a:p>
        </p:txBody>
      </p:sp>
    </p:spTree>
    <p:extLst>
      <p:ext uri="{BB962C8B-B14F-4D97-AF65-F5344CB8AC3E}">
        <p14:creationId xmlns:p14="http://schemas.microsoft.com/office/powerpoint/2010/main" val="6416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47864" y="4797152"/>
            <a:ext cx="3562194" cy="584775"/>
          </a:xfrm>
          <a:prstGeom prst="rect">
            <a:avLst/>
          </a:prstGeom>
          <a:noFill/>
        </p:spPr>
        <p:txBody>
          <a:bodyPr wrap="none" rtlCol="0">
            <a:spAutoFit/>
          </a:bodyPr>
          <a:lstStyle/>
          <a:p>
            <a:r>
              <a:rPr lang="ru-RU" sz="3200" dirty="0" smtClean="0">
                <a:solidFill>
                  <a:srgbClr val="FF3300"/>
                </a:solidFill>
                <a:effectLst>
                  <a:outerShdw blurRad="38100" dist="38100" dir="2700000" algn="tl">
                    <a:srgbClr val="000000">
                      <a:alpha val="43137"/>
                    </a:srgbClr>
                  </a:outerShdw>
                </a:effectLst>
              </a:rPr>
              <a:t>Будьте здоровы!</a:t>
            </a:r>
            <a:endParaRPr lang="ru-RU" sz="3200" dirty="0">
              <a:solidFill>
                <a:srgbClr val="FF33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9412"/>
            <a:ext cx="51943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538" y="476672"/>
            <a:ext cx="631666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a:extLst>
              <a:ext uri="{FF2B5EF4-FFF2-40B4-BE49-F238E27FC236}">
                <a16:creationId xmlns="" xmlns:lc="http://schemas.openxmlformats.org/drawingml/2006/lockedCanvas" xmlns:a16="http://schemas.microsoft.com/office/drawing/2014/main" id="{CC80A790-A9E2-499B-B68D-89D91B5C0E98}"/>
              </a:ext>
            </a:extLst>
          </p:cNvPr>
          <p:cNvGraphicFramePr>
            <a:graphicFrameLocks/>
          </p:cNvGraphicFramePr>
          <p:nvPr>
            <p:extLst>
              <p:ext uri="{D42A27DB-BD31-4B8C-83A1-F6EECF244321}">
                <p14:modId xmlns:p14="http://schemas.microsoft.com/office/powerpoint/2010/main" val="1576763768"/>
              </p:ext>
            </p:extLst>
          </p:nvPr>
        </p:nvGraphicFramePr>
        <p:xfrm>
          <a:off x="2267744" y="260648"/>
          <a:ext cx="4716016"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a:extLst>
              <a:ext uri="{FF2B5EF4-FFF2-40B4-BE49-F238E27FC236}">
                <a16:creationId xmlns="" xmlns:lc="http://schemas.openxmlformats.org/drawingml/2006/lockedCanvas" xmlns:a16="http://schemas.microsoft.com/office/drawing/2014/main" id="{CC80A790-A9E2-499B-B68D-89D91B5C0E98}"/>
              </a:ext>
            </a:extLst>
          </p:cNvPr>
          <p:cNvGraphicFramePr>
            <a:graphicFrameLocks/>
          </p:cNvGraphicFramePr>
          <p:nvPr>
            <p:extLst>
              <p:ext uri="{D42A27DB-BD31-4B8C-83A1-F6EECF244321}">
                <p14:modId xmlns:p14="http://schemas.microsoft.com/office/powerpoint/2010/main" val="2358096089"/>
              </p:ext>
            </p:extLst>
          </p:nvPr>
        </p:nvGraphicFramePr>
        <p:xfrm>
          <a:off x="2267744" y="3284984"/>
          <a:ext cx="4716016"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323528" y="5445224"/>
            <a:ext cx="8280920" cy="584775"/>
          </a:xfrm>
          <a:prstGeom prst="rect">
            <a:avLst/>
          </a:prstGeom>
        </p:spPr>
        <p:txBody>
          <a:bodyPr wrap="square">
            <a:spAutoFit/>
          </a:bodyPr>
          <a:lstStyle/>
          <a:p>
            <a:pPr algn="just"/>
            <a:r>
              <a:rPr lang="ru-RU" sz="1600" dirty="0" smtClean="0"/>
              <a:t>Показатель ожидаемой продолжительности жизни по округу составил по итогам 2016 года - 72,9 лет, что выше, чем в РФ 2016 -71,4 года.</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67544" y="297388"/>
            <a:ext cx="8424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Times New Roman" pitchFamily="18" charset="0"/>
                <a:cs typeface="Times New Roman" pitchFamily="18" charset="0"/>
              </a:rPr>
              <a:t>Здоровье – это состояние полного физического, психического и социального благополучия, а не только отсутствие болезней или физических дефектов. ВОЗ провозглашен принцип, что «обладание наивысшим достижимым уровнем здоровья является одним из основных прав каждого человека».</a:t>
            </a: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cs typeface="Arial" pitchFamily="34" charset="0"/>
            </a:endParaRPr>
          </a:p>
        </p:txBody>
      </p:sp>
      <p:graphicFrame>
        <p:nvGraphicFramePr>
          <p:cNvPr id="7" name="Диаграмма 6">
            <a:extLst>
              <a:ext uri="{FF2B5EF4-FFF2-40B4-BE49-F238E27FC236}">
                <a16:creationId xmlns="" xmlns:lc="http://schemas.openxmlformats.org/drawingml/2006/lockedCanvas" xmlns:a16="http://schemas.microsoft.com/office/drawing/2014/main" id="{178D8486-6251-48EF-803C-4925B2FE8C62}"/>
              </a:ext>
            </a:extLst>
          </p:cNvPr>
          <p:cNvGraphicFramePr>
            <a:graphicFrameLocks/>
          </p:cNvGraphicFramePr>
          <p:nvPr>
            <p:extLst>
              <p:ext uri="{D42A27DB-BD31-4B8C-83A1-F6EECF244321}">
                <p14:modId xmlns:p14="http://schemas.microsoft.com/office/powerpoint/2010/main" val="361996639"/>
              </p:ext>
            </p:extLst>
          </p:nvPr>
        </p:nvGraphicFramePr>
        <p:xfrm>
          <a:off x="2394012" y="170080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67544" y="5157192"/>
            <a:ext cx="8424936" cy="830997"/>
          </a:xfrm>
          <a:prstGeom prst="rect">
            <a:avLst/>
          </a:prstGeom>
        </p:spPr>
        <p:txBody>
          <a:bodyPr wrap="square">
            <a:spAutoFit/>
          </a:bodyPr>
          <a:lstStyle/>
          <a:p>
            <a:pPr lvl="0" indent="449263" algn="just" fontAlgn="base">
              <a:spcBef>
                <a:spcPct val="0"/>
              </a:spcBef>
              <a:spcAft>
                <a:spcPct val="0"/>
              </a:spcAft>
            </a:pPr>
            <a:r>
              <a:rPr lang="ru-RU" sz="1600" dirty="0" smtClean="0">
                <a:ea typeface="Times New Roman" pitchFamily="18" charset="0"/>
                <a:cs typeface="Times New Roman" pitchFamily="18" charset="0"/>
              </a:rPr>
              <a:t>Здоровье населения обусловлено: более чем в </a:t>
            </a:r>
            <a:r>
              <a:rPr lang="ru-RU" sz="1600" b="1" dirty="0" smtClean="0">
                <a:ea typeface="Times New Roman" pitchFamily="18" charset="0"/>
                <a:cs typeface="Times New Roman" pitchFamily="18" charset="0"/>
              </a:rPr>
              <a:t>50%</a:t>
            </a:r>
            <a:r>
              <a:rPr lang="ru-RU" sz="1600" dirty="0" smtClean="0">
                <a:ea typeface="Times New Roman" pitchFamily="18" charset="0"/>
                <a:cs typeface="Times New Roman" pitchFamily="18" charset="0"/>
              </a:rPr>
              <a:t> условиями и образом жизни; в </a:t>
            </a:r>
            <a:r>
              <a:rPr lang="ru-RU" sz="1600" b="1" dirty="0" smtClean="0">
                <a:ea typeface="Times New Roman" pitchFamily="18" charset="0"/>
                <a:cs typeface="Times New Roman" pitchFamily="18" charset="0"/>
              </a:rPr>
              <a:t>18-22 %</a:t>
            </a:r>
            <a:r>
              <a:rPr lang="ru-RU" sz="1600" dirty="0" smtClean="0">
                <a:ea typeface="Times New Roman" pitchFamily="18" charset="0"/>
                <a:cs typeface="Times New Roman" pitchFamily="18" charset="0"/>
              </a:rPr>
              <a:t> - состоянием окружающей среды; </a:t>
            </a:r>
            <a:r>
              <a:rPr lang="ru-RU" sz="1600" b="1" dirty="0" smtClean="0">
                <a:ea typeface="Times New Roman" pitchFamily="18" charset="0"/>
                <a:cs typeface="Times New Roman" pitchFamily="18" charset="0"/>
              </a:rPr>
              <a:t>в 20%</a:t>
            </a:r>
            <a:r>
              <a:rPr lang="ru-RU" sz="1600" dirty="0" smtClean="0">
                <a:ea typeface="Times New Roman" pitchFamily="18" charset="0"/>
                <a:cs typeface="Times New Roman" pitchFamily="18" charset="0"/>
              </a:rPr>
              <a:t> - генетическими факторами и лишь в </a:t>
            </a:r>
            <a:r>
              <a:rPr lang="ru-RU" sz="1600" b="1" dirty="0" smtClean="0">
                <a:ea typeface="Times New Roman" pitchFamily="18" charset="0"/>
                <a:cs typeface="Times New Roman" pitchFamily="18" charset="0"/>
              </a:rPr>
              <a:t>8-10%</a:t>
            </a:r>
            <a:r>
              <a:rPr lang="ru-RU" sz="1600" dirty="0" smtClean="0">
                <a:ea typeface="Times New Roman" pitchFamily="18" charset="0"/>
                <a:cs typeface="Times New Roman" pitchFamily="18" charset="0"/>
              </a:rPr>
              <a:t> - состоянием здравоохранения. </a:t>
            </a:r>
            <a:endParaRPr lang="ru-RU" sz="1600" dirty="0" smtClean="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Людмила\Desktop\для аппаратного совещания по Году здоровья\картинки\iStock_000010920249Small.jpg"/>
          <p:cNvPicPr>
            <a:picLocks noChangeAspect="1" noChangeArrowheads="1"/>
          </p:cNvPicPr>
          <p:nvPr/>
        </p:nvPicPr>
        <p:blipFill>
          <a:blip r:embed="rId2" cstate="print"/>
          <a:srcRect/>
          <a:stretch>
            <a:fillRect/>
          </a:stretch>
        </p:blipFill>
        <p:spPr bwMode="auto">
          <a:xfrm>
            <a:off x="5868144" y="692696"/>
            <a:ext cx="2841625" cy="2449513"/>
          </a:xfrm>
          <a:prstGeom prst="rect">
            <a:avLst/>
          </a:prstGeom>
          <a:noFill/>
        </p:spPr>
      </p:pic>
      <p:sp>
        <p:nvSpPr>
          <p:cNvPr id="1027" name="Rectangle 3"/>
          <p:cNvSpPr>
            <a:spLocks noChangeArrowheads="1"/>
          </p:cNvSpPr>
          <p:nvPr/>
        </p:nvSpPr>
        <p:spPr bwMode="auto">
          <a:xfrm flipH="1">
            <a:off x="395536" y="302459"/>
            <a:ext cx="52565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Человек, определяя для себя образ жизни, тем самым регулирует уровень вероятности того или иного заболевания. Образ жизни современного человека часто характеризуется гиподинамией, перееданием, злоупотреблением лекарственными препаратами, алкоголем, психологическими стрессами, информационной перегруженностью, отсутствием высоких нравственно-этических идеалов, утерей цели и смысла жизни. Здоровый образ жизни предполагает выбор таких форм активности, которые способствуют сохранению и укреплению здоровья человека. Выбор определяется уровнем культуры человека, освоенных знаний и жизненных установок.</a:t>
            </a:r>
            <a:endParaRPr kumimoji="0" lang="ru-RU" sz="1600" b="0" i="0" u="none" strike="noStrike" cap="none" normalizeH="0" baseline="0" dirty="0" smtClean="0">
              <a:ln>
                <a:noFill/>
              </a:ln>
              <a:solidFill>
                <a:schemeClr val="tx1"/>
              </a:solidFill>
              <a:effectLst/>
              <a:cs typeface="Arial" pitchFamily="34" charset="0"/>
            </a:endParaRPr>
          </a:p>
        </p:txBody>
      </p:sp>
      <p:pic>
        <p:nvPicPr>
          <p:cNvPr id="1028" name="Picture 4" descr="C:\Users\Людмила\Desktop\для аппаратного совещания по Году здоровья\картинки\3393d17af6c7a22013dd74ced0235535.png"/>
          <p:cNvPicPr>
            <a:picLocks noChangeAspect="1" noChangeArrowheads="1"/>
          </p:cNvPicPr>
          <p:nvPr/>
        </p:nvPicPr>
        <p:blipFill>
          <a:blip r:embed="rId3" cstate="print"/>
          <a:srcRect/>
          <a:stretch>
            <a:fillRect/>
          </a:stretch>
        </p:blipFill>
        <p:spPr bwMode="auto">
          <a:xfrm>
            <a:off x="467544" y="4437112"/>
            <a:ext cx="4228728" cy="2267160"/>
          </a:xfrm>
          <a:prstGeom prst="rect">
            <a:avLst/>
          </a:prstGeom>
          <a:noFill/>
        </p:spPr>
      </p:pic>
      <p:sp>
        <p:nvSpPr>
          <p:cNvPr id="1029" name="Rectangle 5"/>
          <p:cNvSpPr>
            <a:spLocks noChangeArrowheads="1"/>
          </p:cNvSpPr>
          <p:nvPr/>
        </p:nvSpPr>
        <p:spPr bwMode="auto">
          <a:xfrm flipH="1">
            <a:off x="4716016" y="4581128"/>
            <a:ext cx="41044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Здоровый образ жизни  включает в себя основные элементы: плодотворный труд, рациональный режим труда и отдыха, оптимальный двигательный режим, закаливание, рациональное питание, искоренение вредных привычек и т.п.</a:t>
            </a:r>
            <a:endParaRPr kumimoji="0" lang="ru-RU" sz="1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467544" y="404664"/>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644221168"/>
              </p:ext>
            </p:extLst>
          </p:nvPr>
        </p:nvGraphicFramePr>
        <p:xfrm>
          <a:off x="539552" y="332656"/>
          <a:ext cx="828092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22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22114"/>
          </a:xfrm>
        </p:spPr>
        <p:txBody>
          <a:bodyPr>
            <a:noAutofit/>
          </a:bodyPr>
          <a:lstStyle/>
          <a:p>
            <a:pPr algn="ctr"/>
            <a:r>
              <a:rPr lang="ru-RU" sz="2400" dirty="0" smtClean="0"/>
              <a:t>Общие мероприятия комплексного плана</a:t>
            </a:r>
            <a:endParaRPr lang="ru-RU" sz="2400" dirty="0"/>
          </a:p>
        </p:txBody>
      </p:sp>
      <p:sp>
        <p:nvSpPr>
          <p:cNvPr id="15361" name="Rectangle 1"/>
          <p:cNvSpPr>
            <a:spLocks noChangeArrowheads="1"/>
          </p:cNvSpPr>
          <p:nvPr/>
        </p:nvSpPr>
        <p:spPr bwMode="auto">
          <a:xfrm>
            <a:off x="467544" y="1196752"/>
            <a:ext cx="83529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indent="450850" algn="just" fontAlgn="base">
              <a:spcBef>
                <a:spcPct val="0"/>
              </a:spcBef>
              <a:spcAft>
                <a:spcPct val="0"/>
              </a:spcAft>
              <a:buFontTx/>
              <a:buChar char="-"/>
              <a:tabLst>
                <a:tab pos="-50800" algn="l"/>
                <a:tab pos="130175" algn="l"/>
              </a:tabLst>
            </a:pPr>
            <a:r>
              <a:rPr lang="ru-RU" sz="1600" dirty="0" smtClean="0"/>
              <a:t>утвержден Комплексный межведомственный план мероприятий;</a:t>
            </a:r>
          </a:p>
          <a:p>
            <a:pPr marL="0" lvl="1" indent="457200" algn="just" fontAlgn="base">
              <a:spcBef>
                <a:spcPct val="0"/>
              </a:spcBef>
              <a:spcAft>
                <a:spcPct val="0"/>
              </a:spcAft>
              <a:buFontTx/>
              <a:buChar char="-"/>
              <a:tabLst>
                <a:tab pos="-50800" algn="l"/>
                <a:tab pos="130175" algn="l"/>
              </a:tabLst>
            </a:pPr>
            <a:r>
              <a:rPr lang="ru-RU" sz="1600" dirty="0" smtClean="0"/>
              <a:t>Проведены социологические опросы, анкетирование граждан по вопросам сохранения и укрепления здоровья, профилактики заболеваний и формирования ЗОЖ;</a:t>
            </a:r>
          </a:p>
          <a:p>
            <a:pPr algn="just"/>
            <a:r>
              <a:rPr lang="ru-RU" sz="1600" dirty="0" smtClean="0"/>
              <a:t>-вопросы профилактики заболеваний и формирования ЗОЖ среди населения города рассматривались на  Координационном совете по регулированию отдельных вопросов в сфере охраны здоровья граждан.</a:t>
            </a:r>
            <a:endParaRPr lang="ru-RU" sz="1600" dirty="0"/>
          </a:p>
        </p:txBody>
      </p:sp>
      <p:pic>
        <p:nvPicPr>
          <p:cNvPr id="8193" name="Picture 1" descr="C:\Users\Людмила\Desktop\для аппаратного совещания по Году здоровья\картинки\000482586_1-a2af66be4f07a22db7f96f008dc256ef.png"/>
          <p:cNvPicPr>
            <a:picLocks noChangeAspect="1" noChangeArrowheads="1"/>
          </p:cNvPicPr>
          <p:nvPr/>
        </p:nvPicPr>
        <p:blipFill>
          <a:blip r:embed="rId2" cstate="print"/>
          <a:srcRect/>
          <a:stretch>
            <a:fillRect/>
          </a:stretch>
        </p:blipFill>
        <p:spPr bwMode="auto">
          <a:xfrm>
            <a:off x="2771800" y="3501008"/>
            <a:ext cx="3514361" cy="263577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823</TotalTime>
  <Words>2578</Words>
  <Application>Microsoft Office PowerPoint</Application>
  <PresentationFormat>Экран (4:3)</PresentationFormat>
  <Paragraphs>300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Открытая</vt:lpstr>
      <vt:lpstr>Доклад  О проведении Года здоровья в 2017 году в городе Сургуте</vt:lpstr>
      <vt:lpstr>Об организации и реализации мероприятий по профилактике заболеваний и формированию здорового образа жизни на территории города Сургута, о проведении Года здоровья в 2017 году в городе Сургуте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Общие мероприятия комплексного плана</vt:lpstr>
      <vt:lpstr>Презентация PowerPoint</vt:lpstr>
      <vt:lpstr> Структурными подразделениями Администрации города, учреждениями дополнительного образования, учреждениями высшего профессионального образования проведены: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  О проведении Года здоровья в 2017 году в городе Сургуте</dc:title>
  <dc:creator>Загорская Людмила Анатольевна</dc:creator>
  <cp:lastModifiedBy>User</cp:lastModifiedBy>
  <cp:revision>98</cp:revision>
  <dcterms:created xsi:type="dcterms:W3CDTF">2017-03-22T09:11:58Z</dcterms:created>
  <dcterms:modified xsi:type="dcterms:W3CDTF">2017-03-29T08:44:01Z</dcterms:modified>
</cp:coreProperties>
</file>