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6" r:id="rId2"/>
    <p:sldId id="257" r:id="rId3"/>
    <p:sldId id="258" r:id="rId4"/>
    <p:sldId id="264" r:id="rId5"/>
    <p:sldId id="259" r:id="rId6"/>
    <p:sldId id="260" r:id="rId7"/>
    <p:sldId id="261" r:id="rId8"/>
    <p:sldId id="267" r:id="rId9"/>
    <p:sldId id="262" r:id="rId10"/>
    <p:sldId id="263" r:id="rId11"/>
    <p:sldId id="270" r:id="rId12"/>
    <p:sldId id="271" r:id="rId13"/>
    <p:sldId id="272" r:id="rId14"/>
    <p:sldId id="273"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8" autoAdjust="0"/>
  </p:normalViewPr>
  <p:slideViewPr>
    <p:cSldViewPr>
      <p:cViewPr>
        <p:scale>
          <a:sx n="96" d="100"/>
          <a:sy n="96" d="100"/>
        </p:scale>
        <p:origin x="-414" y="-25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197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191A86F-63F1-48E5-A878-C7FC9A332BF5}" type="datetimeFigureOut">
              <a:rPr lang="ru-RU" smtClean="0"/>
              <a:t>15.07.2016</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C92B5D-7762-4B01-9B65-8B900B2282B4}" type="slidenum">
              <a:rPr lang="ru-RU" smtClean="0"/>
              <a:t>‹#›</a:t>
            </a:fld>
            <a:endParaRPr lang="ru-RU"/>
          </a:p>
        </p:txBody>
      </p:sp>
    </p:spTree>
    <p:extLst>
      <p:ext uri="{BB962C8B-B14F-4D97-AF65-F5344CB8AC3E}">
        <p14:creationId xmlns:p14="http://schemas.microsoft.com/office/powerpoint/2010/main" val="4142166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876185-55B3-4B6E-9FBB-0CE340F0282C}" type="datetimeFigureOut">
              <a:rPr lang="ru-RU" smtClean="0"/>
              <a:t>15.07.2016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E5A98F-C933-4CB6-97A0-CEE2EAF1E2C7}" type="slidenum">
              <a:rPr lang="ru-RU" smtClean="0"/>
              <a:t>‹#›</a:t>
            </a:fld>
            <a:endParaRPr lang="ru-RU"/>
          </a:p>
        </p:txBody>
      </p:sp>
    </p:spTree>
    <p:extLst>
      <p:ext uri="{BB962C8B-B14F-4D97-AF65-F5344CB8AC3E}">
        <p14:creationId xmlns:p14="http://schemas.microsoft.com/office/powerpoint/2010/main" val="2651363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A7E5A98F-C933-4CB6-97A0-CEE2EAF1E2C7}" type="slidenum">
              <a:rPr lang="ru-RU" smtClean="0"/>
              <a:t>1</a:t>
            </a:fld>
            <a:endParaRPr lang="ru-RU"/>
          </a:p>
        </p:txBody>
      </p:sp>
    </p:spTree>
    <p:extLst>
      <p:ext uri="{BB962C8B-B14F-4D97-AF65-F5344CB8AC3E}">
        <p14:creationId xmlns:p14="http://schemas.microsoft.com/office/powerpoint/2010/main" val="438479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E81EDAF-572D-4FCF-BB9D-1B283F416862}" type="datetimeFigureOut">
              <a:rPr lang="ru-RU" smtClean="0"/>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27582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81EDAF-572D-4FCF-BB9D-1B283F416862}" type="datetimeFigureOut">
              <a:rPr lang="ru-RU" smtClean="0"/>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3192766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81EDAF-572D-4FCF-BB9D-1B283F416862}" type="datetimeFigureOut">
              <a:rPr lang="ru-RU" smtClean="0"/>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1957274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E81EDAF-572D-4FCF-BB9D-1B283F416862}" type="datetimeFigureOut">
              <a:rPr lang="ru-RU" smtClean="0"/>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1537287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E81EDAF-572D-4FCF-BB9D-1B283F416862}" type="datetimeFigureOut">
              <a:rPr lang="ru-RU" smtClean="0"/>
              <a:t>15.07.2016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32275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E81EDAF-572D-4FCF-BB9D-1B283F416862}" type="datetimeFigureOut">
              <a:rPr lang="ru-RU" smtClean="0"/>
              <a:t>15.07.2016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254604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E81EDAF-572D-4FCF-BB9D-1B283F416862}" type="datetimeFigureOut">
              <a:rPr lang="ru-RU" smtClean="0"/>
              <a:t>15.07.2016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1790701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E81EDAF-572D-4FCF-BB9D-1B283F416862}" type="datetimeFigureOut">
              <a:rPr lang="ru-RU" smtClean="0"/>
              <a:t>15.07.2016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110491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E81EDAF-572D-4FCF-BB9D-1B283F416862}" type="datetimeFigureOut">
              <a:rPr lang="ru-RU" smtClean="0"/>
              <a:t>15.07.2016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712305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81EDAF-572D-4FCF-BB9D-1B283F416862}" type="datetimeFigureOut">
              <a:rPr lang="ru-RU" smtClean="0"/>
              <a:t>15.07.2016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493586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E81EDAF-572D-4FCF-BB9D-1B283F416862}" type="datetimeFigureOut">
              <a:rPr lang="ru-RU" smtClean="0"/>
              <a:t>15.07.2016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B9FF370-8172-4307-A7FC-7A6007E82656}" type="slidenum">
              <a:rPr lang="ru-RU" smtClean="0"/>
              <a:t>‹#›</a:t>
            </a:fld>
            <a:endParaRPr lang="ru-RU"/>
          </a:p>
        </p:txBody>
      </p:sp>
    </p:spTree>
    <p:extLst>
      <p:ext uri="{BB962C8B-B14F-4D97-AF65-F5344CB8AC3E}">
        <p14:creationId xmlns:p14="http://schemas.microsoft.com/office/powerpoint/2010/main" val="3516981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81EDAF-572D-4FCF-BB9D-1B283F416862}" type="datetimeFigureOut">
              <a:rPr lang="ru-RU" smtClean="0"/>
              <a:t>15.07.2016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9FF370-8172-4307-A7FC-7A6007E82656}" type="slidenum">
              <a:rPr lang="ru-RU" smtClean="0"/>
              <a:t>‹#›</a:t>
            </a:fld>
            <a:endParaRPr lang="ru-RU"/>
          </a:p>
        </p:txBody>
      </p:sp>
    </p:spTree>
    <p:extLst>
      <p:ext uri="{BB962C8B-B14F-4D97-AF65-F5344CB8AC3E}">
        <p14:creationId xmlns:p14="http://schemas.microsoft.com/office/powerpoint/2010/main" val="1042756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5.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18.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hyperlink" Target="mailto:glava1@bk.ru" TargetMode="External"/><Relationship Id="rId7" Type="http://schemas.openxmlformats.org/officeDocument/2006/relationships/image" Target="../media/image24.pn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hyperlink" Target="mailto:economisty@bk.ru" TargetMode="External"/><Relationship Id="rId4" Type="http://schemas.openxmlformats.org/officeDocument/2006/relationships/hyperlink" Target="mailto:kom_torg@bk.r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econom.kislovodsk-kurort.org/" TargetMode="External"/><Relationship Id="rId7" Type="http://schemas.openxmlformats.org/officeDocument/2006/relationships/hyperlink" Target="http://kislovodsk-kurort.org/pd-adm/pm-postanovleniya/3518-postanovlenie-1030-ot-30102015" TargetMode="External"/><Relationship Id="rId2" Type="http://schemas.openxmlformats.org/officeDocument/2006/relationships/hyperlink" Target="http://kislovodsk-kurort.org/" TargetMode="External"/><Relationship Id="rId1" Type="http://schemas.openxmlformats.org/officeDocument/2006/relationships/slideLayout" Target="../slideLayouts/slideLayout2.xml"/><Relationship Id="rId6" Type="http://schemas.openxmlformats.org/officeDocument/2006/relationships/hyperlink" Target="http://econom.kislovodsk-kurort.org/index.php/2014-12-10-13-37-54" TargetMode="External"/><Relationship Id="rId5" Type="http://schemas.openxmlformats.org/officeDocument/2006/relationships/hyperlink" Target="http://econom.kislovodsk-kurort.org/images/stories/docum/shema_vsaim_s_investorom.pdf" TargetMode="External"/><Relationship Id="rId4" Type="http://schemas.openxmlformats.org/officeDocument/2006/relationships/hyperlink" Target="http://www.stavinvest.ru/index.php?page=Dokumenti&amp;directid=5"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econom.kislovodsk-kurort.org/index.php/investitsii/investitsionnyj-standart" TargetMode="External"/><Relationship Id="rId7" Type="http://schemas.openxmlformats.org/officeDocument/2006/relationships/hyperlink" Target="http://econom.kislovodsk-kurort.org/index.php/investitsii/neispolzuemoe-munitsipalnoe-imushchestvo" TargetMode="External"/><Relationship Id="rId2" Type="http://schemas.openxmlformats.org/officeDocument/2006/relationships/hyperlink" Target="http://econom.kislovodsk-kurort.org/index.php/investitsii/investitsionnye-proekty" TargetMode="External"/><Relationship Id="rId1" Type="http://schemas.openxmlformats.org/officeDocument/2006/relationships/slideLayout" Target="../slideLayouts/slideLayout2.xml"/><Relationship Id="rId6" Type="http://schemas.openxmlformats.org/officeDocument/2006/relationships/hyperlink" Target="http://econom.kislovodsk-kurort.org/index.php/investitsii/reestr-investitsionnykh-proektov-planiruemykh" TargetMode="External"/><Relationship Id="rId5" Type="http://schemas.openxmlformats.org/officeDocument/2006/relationships/hyperlink" Target="http://econom.kislovodsk-kurort.org/index.php/investitsii/reestr-investitsionnykh-ploshchadok" TargetMode="External"/><Relationship Id="rId4" Type="http://schemas.openxmlformats.org/officeDocument/2006/relationships/hyperlink" Target="http://econom.kislovodsk-kurort.org/index.php/investitsii/investitsionnaya-strategiya"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4200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9512" y="188640"/>
            <a:ext cx="3955976" cy="504056"/>
          </a:xfrm>
          <a:noFill/>
          <a:ln>
            <a:noFill/>
          </a:ln>
        </p:spPr>
        <p:style>
          <a:lnRef idx="2">
            <a:schemeClr val="accent1"/>
          </a:lnRef>
          <a:fillRef idx="1">
            <a:schemeClr val="lt1"/>
          </a:fillRef>
          <a:effectRef idx="0">
            <a:schemeClr val="accent1"/>
          </a:effectRef>
          <a:fontRef idx="minor">
            <a:schemeClr val="dk1"/>
          </a:fontRef>
        </p:style>
        <p:txBody>
          <a:bodyPr>
            <a:no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ru-RU" sz="2800" b="1" i="1" cap="all"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О Кисловодске…</a:t>
            </a:r>
            <a:endParaRPr lang="ru-RU" sz="2800" b="1" i="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3" name="Подзаголовок 2"/>
          <p:cNvSpPr>
            <a:spLocks noGrp="1"/>
          </p:cNvSpPr>
          <p:nvPr>
            <p:ph type="subTitle" idx="1"/>
          </p:nvPr>
        </p:nvSpPr>
        <p:spPr>
          <a:xfrm>
            <a:off x="467544" y="764704"/>
            <a:ext cx="8496944" cy="1728192"/>
          </a:xfrm>
        </p:spPr>
        <p:txBody>
          <a:bodyPr>
            <a:noAutofit/>
          </a:bodyPr>
          <a:lstStyle/>
          <a:p>
            <a:r>
              <a:rPr lang="ru-RU" sz="1600" b="1" i="1" dirty="0" smtClean="0">
                <a:solidFill>
                  <a:schemeClr val="tx1"/>
                </a:solidFill>
                <a:latin typeface="Times New Roman" pitchFamily="18" charset="0"/>
                <a:cs typeface="Times New Roman" pitchFamily="18" charset="0"/>
              </a:rPr>
              <a:t>Заботливо </a:t>
            </a:r>
            <a:r>
              <a:rPr lang="ru-RU" sz="1600" b="1" i="1" dirty="0">
                <a:solidFill>
                  <a:schemeClr val="tx1"/>
                </a:solidFill>
                <a:latin typeface="Times New Roman" pitchFamily="18" charset="0"/>
                <a:cs typeface="Times New Roman" pitchFamily="18" charset="0"/>
              </a:rPr>
              <a:t>окруженный горами, город защищен от ветров, и словно  находится под неусыпным оком волшебного великана – двуглавого Эльбруса, олицетворяющего многовековую мудрость и нетленную красоту Кавказа. Здесь легко дышится, и тишина, нарушаемая лишь щебетом птиц и мягким шелестом листвы, располагает к размышлениям. Недаром Кисловодск так любили писатели, поэты, художники, музыканты, бывавшие или подолгу жившие здесь, черпавшие вдохновение в этом удивительном уголке. Память о них хранят уютные улочки, бульвары, старинные особняки, нарядные, словно игрушечные дома.</a:t>
            </a:r>
          </a:p>
          <a:p>
            <a:endParaRPr lang="ru-RU" sz="1400" b="1" i="1" dirty="0">
              <a:solidFill>
                <a:schemeClr val="tx1"/>
              </a:solidFill>
              <a:latin typeface="Times New Roman" pitchFamily="18" charset="0"/>
              <a:cs typeface="Times New Roman" pitchFamily="18" charset="0"/>
            </a:endParaRPr>
          </a:p>
        </p:txBody>
      </p:sp>
      <p:pic>
        <p:nvPicPr>
          <p:cNvPr id="1028" name="Picture 4" descr="http://www.nash-kislovodsk.ru/wp-content/uploads/2015/12/1-DSC_4368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2996952"/>
            <a:ext cx="7344816" cy="36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07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16632"/>
            <a:ext cx="8229600" cy="404664"/>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ru-RU" sz="2000" b="1" i="1" dirty="0">
                <a:solidFill>
                  <a:schemeClr val="tx2"/>
                </a:solidFill>
                <a:latin typeface="Times New Roman" panose="02020603050405020304" pitchFamily="18" charset="0"/>
                <a:cs typeface="Times New Roman" panose="02020603050405020304" pitchFamily="18" charset="0"/>
              </a:rPr>
              <a:t>Организация в Кисловодске мини-гостиницы</a:t>
            </a:r>
            <a:endParaRPr lang="ru-RU" sz="2000" i="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26773" y="1196752"/>
            <a:ext cx="8784976" cy="2304256"/>
          </a:xfrm>
        </p:spPr>
        <p:txBody>
          <a:bodyPr>
            <a:normAutofit/>
          </a:bodyPr>
          <a:lstStyle/>
          <a:p>
            <a:pPr marL="0" indent="0" algn="just">
              <a:buNone/>
            </a:pPr>
            <a:r>
              <a:rPr lang="ru-RU" sz="1800" b="1" i="1" dirty="0">
                <a:latin typeface="Times New Roman" pitchFamily="18" charset="0"/>
                <a:cs typeface="Times New Roman" pitchFamily="18" charset="0"/>
              </a:rPr>
              <a:t>Кисловодск занимает второе место по привлечению инвестиций в основной капитал среди городов-курортов Кавказских Минеральных Вод. При этом основная доля инвестиций приходится на организацию отдыха, средств размещения, развлечений, культуры и спорта, что является важным фактором укрепления конкурентных позиций города. Отметим, что Кисловодск входит в число семи городов России с наиболее благоприятной экологической обстановкой, поэтому его выбирают в качестве места для отдыха все больше россиян.</a:t>
            </a:r>
          </a:p>
          <a:p>
            <a:pPr algn="just"/>
            <a:endParaRPr lang="ru-RU" dirty="0"/>
          </a:p>
        </p:txBody>
      </p:sp>
      <p:pic>
        <p:nvPicPr>
          <p:cNvPr id="9" name="Picture 8" descr="http://www.empirem.com.ua/pictures/sedan-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88517" y="4365104"/>
            <a:ext cx="3061470" cy="23208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1" name="Рисунок 10" descr="http://welcomeperm.com/content/files/catalog1/otel.gif"/>
          <p:cNvPicPr/>
          <p:nvPr/>
        </p:nvPicPr>
        <p:blipFill>
          <a:blip r:embed="rId3" cstate="print"/>
          <a:srcRect/>
          <a:stretch>
            <a:fillRect/>
          </a:stretch>
        </p:blipFill>
        <p:spPr bwMode="auto">
          <a:xfrm>
            <a:off x="251519" y="4338483"/>
            <a:ext cx="2937445" cy="2397590"/>
          </a:xfrm>
          <a:prstGeom prst="rect">
            <a:avLst/>
          </a:prstGeom>
          <a:ln>
            <a:noFill/>
          </a:ln>
          <a:effectLst>
            <a:softEdge rad="112500"/>
          </a:effectLst>
        </p:spPr>
      </p:pic>
      <p:pic>
        <p:nvPicPr>
          <p:cNvPr id="12" name="Рисунок 11" descr="http://eco-turizm.net/uploads/2014/02/mini-otel.jpg"/>
          <p:cNvPicPr/>
          <p:nvPr/>
        </p:nvPicPr>
        <p:blipFill>
          <a:blip r:embed="rId4" cstate="print"/>
          <a:srcRect/>
          <a:stretch>
            <a:fillRect/>
          </a:stretch>
        </p:blipFill>
        <p:spPr bwMode="auto">
          <a:xfrm>
            <a:off x="3188965" y="4365104"/>
            <a:ext cx="2926341" cy="2370969"/>
          </a:xfrm>
          <a:prstGeom prst="rect">
            <a:avLst/>
          </a:prstGeom>
          <a:ln>
            <a:noFill/>
          </a:ln>
          <a:effectLst>
            <a:softEdge rad="112500"/>
          </a:effectLst>
        </p:spPr>
      </p:pic>
    </p:spTree>
    <p:extLst>
      <p:ext uri="{BB962C8B-B14F-4D97-AF65-F5344CB8AC3E}">
        <p14:creationId xmlns:p14="http://schemas.microsoft.com/office/powerpoint/2010/main" val="2308669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600" cy="1368152"/>
          </a:xfrm>
        </p:spPr>
        <p:txBody>
          <a:bodyPr>
            <a:normAutofit/>
          </a:bodyPr>
          <a:lstStyle/>
          <a:p>
            <a:r>
              <a:rPr lang="ru-RU" sz="2700" b="1" i="1" dirty="0">
                <a:latin typeface="Times New Roman" pitchFamily="18" charset="0"/>
                <a:cs typeface="Times New Roman" pitchFamily="18" charset="0"/>
              </a:rPr>
              <a:t>Город-курорт Кисловодск нуждается в Вас и Вашем участии в благородных и важных проектах для его дальнейшего развития и процветания</a:t>
            </a:r>
            <a:r>
              <a:rPr lang="ru-RU" sz="2700" b="1" i="1" dirty="0" smtClean="0">
                <a:latin typeface="Times New Roman" pitchFamily="18" charset="0"/>
                <a:cs typeface="Times New Roman" pitchFamily="18" charset="0"/>
              </a:rPr>
              <a:t>!</a:t>
            </a:r>
            <a:endParaRPr lang="ru-RU" dirty="0"/>
          </a:p>
        </p:txBody>
      </p:sp>
      <p:pic>
        <p:nvPicPr>
          <p:cNvPr id="6" name="Picture 6" descr="http://ipress.ua/media/gallery/full/t/e/tesla-super-chargersjpg-693x4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204864"/>
            <a:ext cx="2880320" cy="194421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digitalsubstation.ru/wp-content/uploads/2016/05/solnechnayaelektrostantsiya-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49000" y="4772004"/>
            <a:ext cx="2884996" cy="1944216"/>
          </a:xfrm>
          <a:prstGeom prst="rect">
            <a:avLst/>
          </a:prstGeom>
          <a:noFill/>
          <a:extLst>
            <a:ext uri="{909E8E84-426E-40DD-AFC4-6F175D3DCCD1}">
              <a14:hiddenFill xmlns:a14="http://schemas.microsoft.com/office/drawing/2010/main">
                <a:solidFill>
                  <a:srgbClr val="FFFFFF"/>
                </a:solidFill>
              </a14:hiddenFill>
            </a:ext>
          </a:extLst>
        </p:spPr>
      </p:pic>
      <p:sp>
        <p:nvSpPr>
          <p:cNvPr id="10" name="Овал 9"/>
          <p:cNvSpPr/>
          <p:nvPr/>
        </p:nvSpPr>
        <p:spPr>
          <a:xfrm>
            <a:off x="513013" y="1700808"/>
            <a:ext cx="208823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t>Футбольные поля</a:t>
            </a:r>
            <a:endParaRPr lang="ru-RU" sz="1400" b="1" i="1" dirty="0"/>
          </a:p>
        </p:txBody>
      </p:sp>
      <p:sp>
        <p:nvSpPr>
          <p:cNvPr id="11" name="Овал 10"/>
          <p:cNvSpPr/>
          <p:nvPr/>
        </p:nvSpPr>
        <p:spPr>
          <a:xfrm>
            <a:off x="3459099" y="1707570"/>
            <a:ext cx="208823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err="1" smtClean="0"/>
              <a:t>Элетротакси</a:t>
            </a:r>
            <a:endParaRPr lang="ru-RU" sz="1400" b="1" i="1" dirty="0"/>
          </a:p>
        </p:txBody>
      </p:sp>
      <p:sp>
        <p:nvSpPr>
          <p:cNvPr id="12" name="Овал 11"/>
          <p:cNvSpPr/>
          <p:nvPr/>
        </p:nvSpPr>
        <p:spPr>
          <a:xfrm>
            <a:off x="6516215" y="1700808"/>
            <a:ext cx="208823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t>Кинотеатр</a:t>
            </a:r>
            <a:endParaRPr lang="ru-RU" sz="1400" b="1" i="1" dirty="0"/>
          </a:p>
        </p:txBody>
      </p:sp>
      <p:sp>
        <p:nvSpPr>
          <p:cNvPr id="13" name="Овал 12"/>
          <p:cNvSpPr/>
          <p:nvPr/>
        </p:nvSpPr>
        <p:spPr>
          <a:xfrm>
            <a:off x="511561" y="4272060"/>
            <a:ext cx="208823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t>Мини-отели</a:t>
            </a:r>
            <a:endParaRPr lang="ru-RU" sz="1400" b="1" i="1" dirty="0"/>
          </a:p>
        </p:txBody>
      </p:sp>
      <p:sp>
        <p:nvSpPr>
          <p:cNvPr id="14" name="Овал 13"/>
          <p:cNvSpPr/>
          <p:nvPr/>
        </p:nvSpPr>
        <p:spPr>
          <a:xfrm>
            <a:off x="3491880" y="4267592"/>
            <a:ext cx="2232248"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t>Солнечная электростанция</a:t>
            </a:r>
            <a:endParaRPr lang="ru-RU" sz="1400" b="1" i="1" dirty="0"/>
          </a:p>
        </p:txBody>
      </p:sp>
      <p:sp>
        <p:nvSpPr>
          <p:cNvPr id="15" name="Овал 14"/>
          <p:cNvSpPr/>
          <p:nvPr/>
        </p:nvSpPr>
        <p:spPr>
          <a:xfrm>
            <a:off x="6523575" y="4267592"/>
            <a:ext cx="2088232" cy="43204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i="1" dirty="0" smtClean="0"/>
              <a:t>Аквапарк</a:t>
            </a:r>
            <a:endParaRPr lang="ru-RU" sz="1400" b="1" i="1" dirty="0"/>
          </a:p>
        </p:txBody>
      </p:sp>
      <p:pic>
        <p:nvPicPr>
          <p:cNvPr id="16" name="Picture 12" descr="http://www.hotelroomsearch.net/im/attractions/indoor-water-parks-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4200" y="4772004"/>
            <a:ext cx="285226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7" name="Рисунок 16" descr="http://eco-turizm.net/uploads/2014/02/mini-otel.jpg"/>
          <p:cNvPicPr/>
          <p:nvPr/>
        </p:nvPicPr>
        <p:blipFill>
          <a:blip r:embed="rId5" cstate="print"/>
          <a:srcRect/>
          <a:stretch>
            <a:fillRect/>
          </a:stretch>
        </p:blipFill>
        <p:spPr bwMode="auto">
          <a:xfrm>
            <a:off x="210259" y="4753579"/>
            <a:ext cx="2690836" cy="1962641"/>
          </a:xfrm>
          <a:prstGeom prst="rect">
            <a:avLst/>
          </a:prstGeom>
          <a:ln>
            <a:noFill/>
          </a:ln>
          <a:effectLst>
            <a:outerShdw blurRad="292100" dist="139700" dir="2700000" algn="tl" rotWithShape="0">
              <a:srgbClr val="333333">
                <a:alpha val="65000"/>
              </a:srgbClr>
            </a:outerShdw>
          </a:effectLst>
        </p:spPr>
      </p:pic>
      <p:pic>
        <p:nvPicPr>
          <p:cNvPr id="18" name="Picture 2" descr="http://s00.yaplakal.com/pics/pics_original/2/5/4/650445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012" y="2204864"/>
            <a:ext cx="2851449" cy="194421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http://mbud.com.ua/upload/metallist/natur%20pol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2023" y="2204864"/>
            <a:ext cx="2679072"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861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6083" y="188640"/>
            <a:ext cx="8229600" cy="432048"/>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ru-RU" sz="1800" b="1" i="1" dirty="0">
                <a:solidFill>
                  <a:schemeClr val="tx2"/>
                </a:solidFill>
              </a:rPr>
              <a:t>Контактные данные инициаторов инвестиционных проектов</a:t>
            </a:r>
          </a:p>
        </p:txBody>
      </p:sp>
      <p:pic>
        <p:nvPicPr>
          <p:cNvPr id="5122" name="Picture 2" descr="http://kislovodsk-kurort.org/images/stories/05.11.20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003219"/>
            <a:ext cx="1152525" cy="1476375"/>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2051720" y="833466"/>
            <a:ext cx="4464496" cy="1815882"/>
          </a:xfrm>
          <a:prstGeom prst="rect">
            <a:avLst/>
          </a:prstGeom>
        </p:spPr>
        <p:txBody>
          <a:bodyPr wrap="square">
            <a:spAutoFit/>
          </a:bodyPr>
          <a:lstStyle/>
          <a:p>
            <a:r>
              <a:rPr lang="ru-RU" sz="1400" b="1" dirty="0"/>
              <a:t>Глава города-курорта Кисловодска</a:t>
            </a:r>
            <a:br>
              <a:rPr lang="ru-RU" sz="1400" b="1" dirty="0"/>
            </a:br>
            <a:r>
              <a:rPr lang="ru-RU" sz="1400" dirty="0"/>
              <a:t>КУРБАТОВ АЛЕКСАНДР ВЯЧЕСЛАВОВИЧ</a:t>
            </a:r>
          </a:p>
          <a:p>
            <a:r>
              <a:rPr lang="ru-RU" sz="1400" b="1" dirty="0"/>
              <a:t>Адрес:</a:t>
            </a:r>
            <a:r>
              <a:rPr lang="ru-RU" sz="1400" dirty="0"/>
              <a:t> 357700, Российская Федерация, Ставропольский край, город-курорт Кисловодск, </a:t>
            </a:r>
            <a:r>
              <a:rPr lang="ru-RU" sz="1400" dirty="0" err="1"/>
              <a:t>пр-кт</a:t>
            </a:r>
            <a:r>
              <a:rPr lang="ru-RU" sz="1400" dirty="0"/>
              <a:t> Победы, 25.</a:t>
            </a:r>
          </a:p>
          <a:p>
            <a:r>
              <a:rPr lang="ru-RU" sz="1400" b="1" dirty="0"/>
              <a:t>Контактные телефоны:</a:t>
            </a:r>
            <a:r>
              <a:rPr lang="ru-RU" sz="1400" dirty="0"/>
              <a:t> (8-87937) 2-00-20.</a:t>
            </a:r>
          </a:p>
          <a:p>
            <a:r>
              <a:rPr lang="ru-RU" sz="1400" b="1" dirty="0"/>
              <a:t>Факс:</a:t>
            </a:r>
            <a:r>
              <a:rPr lang="ru-RU" sz="1400" dirty="0"/>
              <a:t> (8-87937) 2-41-89.</a:t>
            </a:r>
          </a:p>
          <a:p>
            <a:r>
              <a:rPr lang="ru-RU" sz="1400" b="1" dirty="0"/>
              <a:t>Телефон доверия</a:t>
            </a:r>
            <a:r>
              <a:rPr lang="ru-RU" sz="1400" dirty="0"/>
              <a:t>: (8-87937) 6-22-85.</a:t>
            </a:r>
          </a:p>
          <a:p>
            <a:r>
              <a:rPr lang="ru-RU" sz="1400" b="1" dirty="0"/>
              <a:t>Электронная почта</a:t>
            </a:r>
            <a:r>
              <a:rPr lang="ru-RU" sz="1400" dirty="0"/>
              <a:t>: </a:t>
            </a:r>
            <a:r>
              <a:rPr lang="ru-RU" sz="1400" dirty="0" smtClean="0">
                <a:hlinkClick r:id="rId3"/>
              </a:rPr>
              <a:t>glava1@bk.ru</a:t>
            </a:r>
            <a:endParaRPr lang="ru-RU" sz="1400" dirty="0"/>
          </a:p>
        </p:txBody>
      </p:sp>
      <p:sp>
        <p:nvSpPr>
          <p:cNvPr id="7" name="Прямоугольник 6"/>
          <p:cNvSpPr/>
          <p:nvPr/>
        </p:nvSpPr>
        <p:spPr>
          <a:xfrm>
            <a:off x="2051720" y="2914866"/>
            <a:ext cx="5370784" cy="1815882"/>
          </a:xfrm>
          <a:prstGeom prst="rect">
            <a:avLst/>
          </a:prstGeom>
        </p:spPr>
        <p:txBody>
          <a:bodyPr wrap="square">
            <a:spAutoFit/>
          </a:bodyPr>
          <a:lstStyle/>
          <a:p>
            <a:r>
              <a:rPr lang="ru-RU" sz="1400" b="1" dirty="0"/>
              <a:t>Заместитель Главы администрации по экономике, инвестициям и </a:t>
            </a:r>
            <a:r>
              <a:rPr lang="ru-RU" sz="1400" b="1" dirty="0" smtClean="0"/>
              <a:t>курорту</a:t>
            </a:r>
            <a:endParaRPr lang="ru-RU" sz="1400" dirty="0"/>
          </a:p>
          <a:p>
            <a:r>
              <a:rPr lang="ru-RU" sz="1400" dirty="0"/>
              <a:t>СИЛИН ЕВГЕНИЙ ВЛАДИМИРОВИЧ</a:t>
            </a:r>
          </a:p>
          <a:p>
            <a:r>
              <a:rPr lang="ru-RU" sz="1400" b="1" dirty="0"/>
              <a:t>Адрес:</a:t>
            </a:r>
            <a:r>
              <a:rPr lang="ru-RU" sz="1400" dirty="0"/>
              <a:t> 357700, Российская Федерация, Ставропольский край, город-курорт Кисловодск, </a:t>
            </a:r>
            <a:r>
              <a:rPr lang="ru-RU" sz="1400" dirty="0" err="1"/>
              <a:t>пр-кт</a:t>
            </a:r>
            <a:r>
              <a:rPr lang="ru-RU" sz="1400" dirty="0"/>
              <a:t> Победы, 25.</a:t>
            </a:r>
          </a:p>
          <a:p>
            <a:r>
              <a:rPr lang="ru-RU" sz="1400" b="1" dirty="0"/>
              <a:t>Контактные телефоны:</a:t>
            </a:r>
            <a:r>
              <a:rPr lang="ru-RU" sz="1400" dirty="0"/>
              <a:t> (8-87937) 2-94-46.</a:t>
            </a:r>
          </a:p>
          <a:p>
            <a:r>
              <a:rPr lang="ru-RU" sz="1400" b="1" dirty="0"/>
              <a:t>Факс:</a:t>
            </a:r>
            <a:r>
              <a:rPr lang="ru-RU" sz="1400" dirty="0"/>
              <a:t> (8-87937) 2-94-46.</a:t>
            </a:r>
          </a:p>
          <a:p>
            <a:r>
              <a:rPr lang="ru-RU" sz="1400" b="1" dirty="0"/>
              <a:t>Электронная почта</a:t>
            </a:r>
            <a:r>
              <a:rPr lang="ru-RU" sz="1400" dirty="0"/>
              <a:t>: </a:t>
            </a:r>
            <a:r>
              <a:rPr lang="ru-RU" sz="1400" dirty="0" smtClean="0">
                <a:hlinkClick r:id="rId3"/>
              </a:rPr>
              <a:t>glava1@bk.ru</a:t>
            </a:r>
            <a:endParaRPr lang="ru-RU" sz="1400" dirty="0"/>
          </a:p>
        </p:txBody>
      </p:sp>
      <p:sp>
        <p:nvSpPr>
          <p:cNvPr id="8" name="Прямоугольник 7"/>
          <p:cNvSpPr/>
          <p:nvPr/>
        </p:nvSpPr>
        <p:spPr>
          <a:xfrm>
            <a:off x="2039346" y="4879098"/>
            <a:ext cx="5563074" cy="1815882"/>
          </a:xfrm>
          <a:prstGeom prst="rect">
            <a:avLst/>
          </a:prstGeom>
        </p:spPr>
        <p:txBody>
          <a:bodyPr wrap="square">
            <a:spAutoFit/>
          </a:bodyPr>
          <a:lstStyle/>
          <a:p>
            <a:r>
              <a:rPr lang="ru-RU" sz="1400" b="1" dirty="0"/>
              <a:t>Начальник управления по экономике, инвестициям и курорту администрации города-курорта Кисловодска</a:t>
            </a:r>
            <a:endParaRPr lang="ru-RU" sz="1400" dirty="0"/>
          </a:p>
          <a:p>
            <a:r>
              <a:rPr lang="ru-RU" sz="1400" dirty="0"/>
              <a:t>ПАУКОВА ИРИНА ЭДУАРДОВНА</a:t>
            </a:r>
          </a:p>
          <a:p>
            <a:r>
              <a:rPr lang="ru-RU" sz="1400" b="1" dirty="0"/>
              <a:t>Адрес:</a:t>
            </a:r>
            <a:r>
              <a:rPr lang="ru-RU" sz="1400" dirty="0"/>
              <a:t> 357700, Российская Федерация, Ставропольский край, город-курорт Кисловодск, </a:t>
            </a:r>
            <a:r>
              <a:rPr lang="ru-RU" sz="1400" dirty="0" err="1"/>
              <a:t>пр-кт</a:t>
            </a:r>
            <a:r>
              <a:rPr lang="ru-RU" sz="1400" dirty="0"/>
              <a:t> Победы, 25.</a:t>
            </a:r>
          </a:p>
          <a:p>
            <a:r>
              <a:rPr lang="ru-RU" sz="1400" b="1" dirty="0"/>
              <a:t>Контактные телефоны:</a:t>
            </a:r>
            <a:r>
              <a:rPr lang="ru-RU" sz="1400" dirty="0"/>
              <a:t> (8-87937) 7-85-56.</a:t>
            </a:r>
          </a:p>
          <a:p>
            <a:r>
              <a:rPr lang="ru-RU" sz="1400" b="1" dirty="0"/>
              <a:t>Факс:</a:t>
            </a:r>
            <a:r>
              <a:rPr lang="ru-RU" sz="1400" dirty="0"/>
              <a:t> (8-87937) 2-52-20.</a:t>
            </a:r>
          </a:p>
          <a:p>
            <a:r>
              <a:rPr lang="ru-RU" sz="1400" b="1" dirty="0"/>
              <a:t>Электронная почта</a:t>
            </a:r>
            <a:r>
              <a:rPr lang="ru-RU" sz="1400" dirty="0"/>
              <a:t>: </a:t>
            </a:r>
            <a:r>
              <a:rPr lang="ru-RU" sz="1400" dirty="0">
                <a:hlinkClick r:id="rId4"/>
              </a:rPr>
              <a:t> </a:t>
            </a:r>
            <a:r>
              <a:rPr lang="ru-RU" sz="1400" dirty="0"/>
              <a:t> </a:t>
            </a:r>
            <a:r>
              <a:rPr lang="ru-RU" sz="1400" dirty="0">
                <a:hlinkClick r:id="rId5"/>
              </a:rPr>
              <a:t>economisty@bk.ru</a:t>
            </a:r>
            <a:endParaRPr lang="ru-RU" sz="1400" dirty="0"/>
          </a:p>
        </p:txBody>
      </p:sp>
      <p:pic>
        <p:nvPicPr>
          <p:cNvPr id="5124" name="Picture 4" descr="&amp;Pcy;&amp;acy;&amp;ucy;&amp;kcy;&amp;ocy;&amp;vcy;&amp;ac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9552" y="5039213"/>
            <a:ext cx="1152525" cy="1466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4996" y="3075999"/>
            <a:ext cx="1167081" cy="1493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01932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16632"/>
            <a:ext cx="8640960" cy="432048"/>
          </a:xfrm>
          <a:noFill/>
          <a:ln>
            <a:noFill/>
          </a:ln>
        </p:spPr>
        <p:style>
          <a:lnRef idx="2">
            <a:schemeClr val="dk1"/>
          </a:lnRef>
          <a:fillRef idx="1">
            <a:schemeClr val="lt1"/>
          </a:fillRef>
          <a:effectRef idx="0">
            <a:schemeClr val="dk1"/>
          </a:effectRef>
          <a:fontRef idx="minor">
            <a:schemeClr val="dk1"/>
          </a:fontRef>
        </p:style>
        <p:txBody>
          <a:bodyPr>
            <a:noAutofit/>
          </a:bodyPr>
          <a:lstStyle/>
          <a:p>
            <a:r>
              <a:rPr lang="ru-RU" sz="1800" b="1" i="1" dirty="0" smtClean="0">
                <a:solidFill>
                  <a:schemeClr val="tx2"/>
                </a:solidFill>
              </a:rPr>
              <a:t>Инвестиционная деятельность в Кисловодске</a:t>
            </a:r>
            <a:r>
              <a:rPr lang="en-US" sz="1800" b="1" i="1" dirty="0" smtClean="0">
                <a:solidFill>
                  <a:schemeClr val="tx2"/>
                </a:solidFill>
              </a:rPr>
              <a:t>: </a:t>
            </a:r>
            <a:r>
              <a:rPr lang="ru-RU" sz="1800" b="1" i="1" dirty="0" smtClean="0">
                <a:solidFill>
                  <a:schemeClr val="tx2"/>
                </a:solidFill>
              </a:rPr>
              <a:t>полезные ресурсы для инвесторов</a:t>
            </a:r>
            <a:endParaRPr lang="ru-RU" sz="1800" dirty="0">
              <a:solidFill>
                <a:schemeClr val="tx2"/>
              </a:solidFill>
            </a:endParaRPr>
          </a:p>
        </p:txBody>
      </p:sp>
      <p:sp>
        <p:nvSpPr>
          <p:cNvPr id="6" name="TextBox 5"/>
          <p:cNvSpPr txBox="1"/>
          <p:nvPr/>
        </p:nvSpPr>
        <p:spPr>
          <a:xfrm>
            <a:off x="119471" y="980728"/>
            <a:ext cx="8928992" cy="5262979"/>
          </a:xfrm>
          <a:prstGeom prst="rect">
            <a:avLst/>
          </a:prstGeom>
          <a:noFill/>
        </p:spPr>
        <p:txBody>
          <a:bodyPr wrap="square" rtlCol="0">
            <a:spAutoFit/>
          </a:bodyPr>
          <a:lstStyle/>
          <a:p>
            <a:r>
              <a:rPr lang="ru-RU" sz="1600" dirty="0" smtClean="0"/>
              <a:t>1. Официальный сайт администрации города-курорта Кисловодска</a:t>
            </a:r>
          </a:p>
          <a:p>
            <a:r>
              <a:rPr lang="en-US" sz="1600" dirty="0">
                <a:hlinkClick r:id="rId2"/>
              </a:rPr>
              <a:t>http://kislovodsk-kurort.org</a:t>
            </a:r>
            <a:r>
              <a:rPr lang="en-US" sz="1600" dirty="0" smtClean="0">
                <a:hlinkClick r:id="rId2"/>
              </a:rPr>
              <a:t>/</a:t>
            </a:r>
            <a:endParaRPr lang="ru-RU" sz="1600" dirty="0"/>
          </a:p>
          <a:p>
            <a:endParaRPr lang="ru-RU" sz="1600" dirty="0" smtClean="0"/>
          </a:p>
          <a:p>
            <a:r>
              <a:rPr lang="ru-RU" sz="1600" dirty="0" smtClean="0"/>
              <a:t>2. </a:t>
            </a:r>
            <a:r>
              <a:rPr lang="ru-RU" sz="1600" dirty="0"/>
              <a:t>Официальный портал </a:t>
            </a:r>
            <a:r>
              <a:rPr lang="ru-RU" sz="1600" dirty="0" smtClean="0"/>
              <a:t>управления </a:t>
            </a:r>
            <a:r>
              <a:rPr lang="ru-RU" sz="1600" dirty="0"/>
              <a:t>по экономике, </a:t>
            </a:r>
            <a:r>
              <a:rPr lang="ru-RU" sz="1600" dirty="0" smtClean="0"/>
              <a:t>инвестициям </a:t>
            </a:r>
            <a:r>
              <a:rPr lang="ru-RU" sz="1600" dirty="0"/>
              <a:t>и курорту города-курорта Кисловодска</a:t>
            </a:r>
            <a:endParaRPr lang="ru-RU" sz="1600" dirty="0" smtClean="0"/>
          </a:p>
          <a:p>
            <a:r>
              <a:rPr lang="en-US" sz="1600" dirty="0" smtClean="0">
                <a:hlinkClick r:id="rId3"/>
              </a:rPr>
              <a:t>http</a:t>
            </a:r>
            <a:r>
              <a:rPr lang="en-US" sz="1600" dirty="0">
                <a:hlinkClick r:id="rId3"/>
              </a:rPr>
              <a:t>://econom.kislovodsk-kurort.org</a:t>
            </a:r>
            <a:r>
              <a:rPr lang="en-US" sz="1600" dirty="0" smtClean="0">
                <a:hlinkClick r:id="rId3"/>
              </a:rPr>
              <a:t>/</a:t>
            </a:r>
            <a:endParaRPr lang="ru-RU" sz="1600" dirty="0" smtClean="0"/>
          </a:p>
          <a:p>
            <a:endParaRPr lang="ru-RU" sz="1600" dirty="0" smtClean="0"/>
          </a:p>
          <a:p>
            <a:r>
              <a:rPr lang="ru-RU" sz="1600" dirty="0" smtClean="0"/>
              <a:t>3. Министерство экономического развития Ставропольского края</a:t>
            </a:r>
            <a:r>
              <a:rPr lang="en-US" sz="1600" dirty="0" smtClean="0"/>
              <a:t>:</a:t>
            </a:r>
            <a:r>
              <a:rPr lang="ru-RU" sz="1600" dirty="0" smtClean="0"/>
              <a:t> господдержка инвесторов </a:t>
            </a:r>
            <a:endParaRPr lang="ru-RU" sz="1600" dirty="0"/>
          </a:p>
          <a:p>
            <a:r>
              <a:rPr lang="en-US" sz="1600" dirty="0">
                <a:hlinkClick r:id="rId4"/>
              </a:rPr>
              <a:t>http://</a:t>
            </a:r>
            <a:r>
              <a:rPr lang="en-US" sz="1600" dirty="0" smtClean="0">
                <a:hlinkClick r:id="rId4"/>
              </a:rPr>
              <a:t>www.stavinvest.ru/index.php?page=Dokumenti&amp;directid=5</a:t>
            </a:r>
            <a:endParaRPr lang="ru-RU" sz="1600" dirty="0" smtClean="0"/>
          </a:p>
          <a:p>
            <a:endParaRPr lang="ru-RU" sz="1600" dirty="0"/>
          </a:p>
          <a:p>
            <a:r>
              <a:rPr lang="ru-RU" sz="1600" dirty="0" smtClean="0"/>
              <a:t>4. Схема взаимодействия администрации города-курорта Кисловодска и инвесторов </a:t>
            </a:r>
          </a:p>
          <a:p>
            <a:r>
              <a:rPr lang="en-US" sz="1600" dirty="0" smtClean="0">
                <a:hlinkClick r:id="rId5"/>
              </a:rPr>
              <a:t>http</a:t>
            </a:r>
            <a:r>
              <a:rPr lang="en-US" sz="1600" dirty="0">
                <a:hlinkClick r:id="rId5"/>
              </a:rPr>
              <a:t>://</a:t>
            </a:r>
            <a:r>
              <a:rPr lang="en-US" sz="1600" dirty="0" smtClean="0">
                <a:hlinkClick r:id="rId5"/>
              </a:rPr>
              <a:t>econom.kislovodsk-kurort.org/images/stories/docum/shema_vsaim_s_investorom.pdf</a:t>
            </a:r>
            <a:endParaRPr lang="ru-RU" sz="1600" dirty="0" smtClean="0"/>
          </a:p>
          <a:p>
            <a:endParaRPr lang="ru-RU" sz="1600" dirty="0" smtClean="0"/>
          </a:p>
          <a:p>
            <a:r>
              <a:rPr lang="ru-RU" sz="1600" dirty="0"/>
              <a:t>5. Туристический паспорт города-курорта </a:t>
            </a:r>
            <a:r>
              <a:rPr lang="ru-RU" sz="1600" dirty="0" smtClean="0"/>
              <a:t>Кисловодска</a:t>
            </a:r>
          </a:p>
          <a:p>
            <a:r>
              <a:rPr lang="en-US" sz="1600" dirty="0">
                <a:hlinkClick r:id="rId6"/>
              </a:rPr>
              <a:t>http://</a:t>
            </a:r>
            <a:r>
              <a:rPr lang="en-US" sz="1600" dirty="0" smtClean="0">
                <a:hlinkClick r:id="rId6"/>
              </a:rPr>
              <a:t>econom.kislovodsk-kurort.org/index.php/2014-12-10-13-37-54</a:t>
            </a:r>
            <a:endParaRPr lang="ru-RU" sz="1600" dirty="0" smtClean="0"/>
          </a:p>
          <a:p>
            <a:endParaRPr lang="ru-RU" sz="1600" dirty="0"/>
          </a:p>
          <a:p>
            <a:r>
              <a:rPr lang="ru-RU" sz="1600" dirty="0"/>
              <a:t>6</a:t>
            </a:r>
            <a:r>
              <a:rPr lang="en-US" sz="1600" dirty="0" smtClean="0"/>
              <a:t>.</a:t>
            </a:r>
            <a:r>
              <a:rPr lang="ru-RU" sz="1600" dirty="0" smtClean="0"/>
              <a:t> </a:t>
            </a:r>
            <a:r>
              <a:rPr lang="ru-RU" sz="1600" dirty="0"/>
              <a:t>Постановление № 1030 от 30.10.2015 о</a:t>
            </a:r>
            <a:r>
              <a:rPr lang="ru-RU" sz="1600" dirty="0" smtClean="0"/>
              <a:t>б </a:t>
            </a:r>
            <a:r>
              <a:rPr lang="ru-RU" sz="1600" dirty="0"/>
              <a:t>утверждении перечня объектов недвижимого муниципального имущества города-курорта Кисловодска, в целях заключения концессионных соглашений для реконструкции и дальнейшей эксплуатации объектов с сохранением целевого назначения</a:t>
            </a:r>
            <a:endParaRPr lang="en-US" sz="1600" dirty="0" smtClean="0"/>
          </a:p>
          <a:p>
            <a:r>
              <a:rPr lang="en-US" sz="1600" dirty="0" smtClean="0">
                <a:hlinkClick r:id="rId7"/>
              </a:rPr>
              <a:t>http</a:t>
            </a:r>
            <a:r>
              <a:rPr lang="en-US" sz="1600" dirty="0">
                <a:hlinkClick r:id="rId7"/>
              </a:rPr>
              <a:t>://</a:t>
            </a:r>
            <a:r>
              <a:rPr lang="en-US" sz="1600" dirty="0" smtClean="0">
                <a:hlinkClick r:id="rId7"/>
              </a:rPr>
              <a:t>kislovodsk-kurort.org/pd-adm/pm-postanovleniya/3518-postanovlenie-1030-ot-30102015</a:t>
            </a:r>
            <a:endParaRPr lang="en-US" sz="1600" dirty="0" smtClean="0"/>
          </a:p>
        </p:txBody>
      </p:sp>
    </p:spTree>
    <p:extLst>
      <p:ext uri="{BB962C8B-B14F-4D97-AF65-F5344CB8AC3E}">
        <p14:creationId xmlns:p14="http://schemas.microsoft.com/office/powerpoint/2010/main" val="28201932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323528" y="116632"/>
            <a:ext cx="8352928" cy="576064"/>
          </a:xfrm>
          <a:noFill/>
          <a:ln>
            <a:noFill/>
          </a:ln>
        </p:spPr>
        <p:style>
          <a:lnRef idx="2">
            <a:schemeClr val="dk1"/>
          </a:lnRef>
          <a:fillRef idx="1">
            <a:schemeClr val="lt1"/>
          </a:fillRef>
          <a:effectRef idx="0">
            <a:schemeClr val="dk1"/>
          </a:effectRef>
          <a:fontRef idx="minor">
            <a:schemeClr val="dk1"/>
          </a:fontRef>
        </p:style>
        <p:txBody>
          <a:bodyPr>
            <a:noAutofit/>
          </a:bodyPr>
          <a:lstStyle/>
          <a:p>
            <a:r>
              <a:rPr lang="ru-RU" sz="1800" b="1" i="1" dirty="0" smtClean="0">
                <a:solidFill>
                  <a:schemeClr val="tx2"/>
                </a:solidFill>
              </a:rPr>
              <a:t>Инвестиционная деятельность в Кисловодске</a:t>
            </a:r>
            <a:r>
              <a:rPr lang="en-US" sz="1800" b="1" i="1" dirty="0" smtClean="0">
                <a:solidFill>
                  <a:schemeClr val="tx2"/>
                </a:solidFill>
              </a:rPr>
              <a:t>: </a:t>
            </a:r>
            <a:r>
              <a:rPr lang="ru-RU" sz="1800" b="1" i="1" dirty="0" smtClean="0">
                <a:solidFill>
                  <a:schemeClr val="tx2"/>
                </a:solidFill>
              </a:rPr>
              <a:t>полезные ресурсы для инвесторов (продолжение)</a:t>
            </a:r>
            <a:endParaRPr lang="ru-RU" sz="1800" dirty="0">
              <a:solidFill>
                <a:schemeClr val="tx2"/>
              </a:solidFill>
            </a:endParaRPr>
          </a:p>
        </p:txBody>
      </p:sp>
      <p:sp>
        <p:nvSpPr>
          <p:cNvPr id="5" name="Прямоугольник 4"/>
          <p:cNvSpPr/>
          <p:nvPr/>
        </p:nvSpPr>
        <p:spPr>
          <a:xfrm>
            <a:off x="179512" y="908720"/>
            <a:ext cx="8809925" cy="5755422"/>
          </a:xfrm>
          <a:prstGeom prst="rect">
            <a:avLst/>
          </a:prstGeom>
        </p:spPr>
        <p:txBody>
          <a:bodyPr wrap="square">
            <a:spAutoFit/>
          </a:bodyPr>
          <a:lstStyle/>
          <a:p>
            <a:pPr lvl="0"/>
            <a:r>
              <a:rPr lang="ru-RU" sz="1600" dirty="0">
                <a:solidFill>
                  <a:prstClr val="black"/>
                </a:solidFill>
              </a:rPr>
              <a:t>7. Информация о ходе реализации инвестиционных проектов на территории города-курорта Кисловодска</a:t>
            </a:r>
          </a:p>
          <a:p>
            <a:pPr lvl="0"/>
            <a:r>
              <a:rPr lang="en-US" sz="1600" dirty="0">
                <a:solidFill>
                  <a:prstClr val="black"/>
                </a:solidFill>
                <a:hlinkClick r:id="rId2"/>
              </a:rPr>
              <a:t>http://econom.kislovodsk-kurort.org/index.php/investitsii/investitsionnye-proekty</a:t>
            </a:r>
            <a:endParaRPr lang="ru-RU" sz="1600" dirty="0">
              <a:solidFill>
                <a:prstClr val="black"/>
              </a:solidFill>
            </a:endParaRPr>
          </a:p>
          <a:p>
            <a:pPr lvl="0"/>
            <a:endParaRPr lang="ru-RU" sz="1600" dirty="0">
              <a:solidFill>
                <a:prstClr val="black"/>
              </a:solidFill>
            </a:endParaRPr>
          </a:p>
          <a:p>
            <a:pPr lvl="0"/>
            <a:r>
              <a:rPr lang="ru-RU" sz="1600" dirty="0">
                <a:solidFill>
                  <a:prstClr val="black"/>
                </a:solidFill>
              </a:rPr>
              <a:t>8. Стандарт деятельности администрации города-курорта Кисловодска по обеспечению благоприятного инвестиционного климата в городе-курорте Кисловодске</a:t>
            </a:r>
          </a:p>
          <a:p>
            <a:pPr lvl="0"/>
            <a:r>
              <a:rPr lang="en-US" sz="1600" dirty="0">
                <a:solidFill>
                  <a:prstClr val="black"/>
                </a:solidFill>
                <a:hlinkClick r:id="rId3"/>
              </a:rPr>
              <a:t>http://econom.kislovodsk-kurort.org/index.php/investitsii/investitsionnyj-standart</a:t>
            </a:r>
            <a:endParaRPr lang="ru-RU" sz="1600" dirty="0">
              <a:solidFill>
                <a:prstClr val="black"/>
              </a:solidFill>
            </a:endParaRPr>
          </a:p>
          <a:p>
            <a:pPr lvl="0"/>
            <a:endParaRPr lang="ru-RU" sz="1600" dirty="0">
              <a:solidFill>
                <a:prstClr val="black"/>
              </a:solidFill>
            </a:endParaRPr>
          </a:p>
          <a:p>
            <a:pPr lvl="0"/>
            <a:r>
              <a:rPr lang="ru-RU" sz="1600" dirty="0">
                <a:solidFill>
                  <a:prstClr val="black"/>
                </a:solidFill>
              </a:rPr>
              <a:t>9. Инвестиционная стратегия города-курорта Кисловодска до 2020 года</a:t>
            </a:r>
          </a:p>
          <a:p>
            <a:pPr lvl="0"/>
            <a:r>
              <a:rPr lang="en-US" sz="1600" dirty="0">
                <a:solidFill>
                  <a:prstClr val="black"/>
                </a:solidFill>
                <a:hlinkClick r:id="rId4"/>
              </a:rPr>
              <a:t>http://econom.kislovodsk-kurort.org/index.php/investitsii/investitsionnaya-strategiya</a:t>
            </a:r>
            <a:endParaRPr lang="en-US" sz="1600" dirty="0">
              <a:solidFill>
                <a:prstClr val="black"/>
              </a:solidFill>
            </a:endParaRPr>
          </a:p>
          <a:p>
            <a:pPr lvl="0"/>
            <a:endParaRPr lang="en-US" sz="1600" dirty="0">
              <a:solidFill>
                <a:prstClr val="black"/>
              </a:solidFill>
            </a:endParaRPr>
          </a:p>
          <a:p>
            <a:pPr lvl="0"/>
            <a:r>
              <a:rPr lang="ru-RU" sz="1600" dirty="0">
                <a:solidFill>
                  <a:prstClr val="black"/>
                </a:solidFill>
              </a:rPr>
              <a:t>6. Реестр инвестиционных площадок (земельных участков) на территории города-курорта Кисловодска</a:t>
            </a:r>
            <a:endParaRPr lang="en-US" sz="1600" dirty="0">
              <a:solidFill>
                <a:prstClr val="black"/>
              </a:solidFill>
            </a:endParaRPr>
          </a:p>
          <a:p>
            <a:pPr lvl="0"/>
            <a:r>
              <a:rPr lang="en-US" sz="1600" dirty="0">
                <a:solidFill>
                  <a:prstClr val="black"/>
                </a:solidFill>
                <a:hlinkClick r:id="rId5"/>
              </a:rPr>
              <a:t>http://econom.kislovodsk-kurort.org/index.php/investitsii/reestr-investitsionnykh-ploshchadok</a:t>
            </a:r>
            <a:endParaRPr lang="en-US" sz="1600" dirty="0">
              <a:solidFill>
                <a:prstClr val="black"/>
              </a:solidFill>
            </a:endParaRPr>
          </a:p>
          <a:p>
            <a:pPr lvl="0"/>
            <a:endParaRPr lang="en-US" sz="1600" dirty="0">
              <a:solidFill>
                <a:prstClr val="black"/>
              </a:solidFill>
            </a:endParaRPr>
          </a:p>
          <a:p>
            <a:pPr lvl="0"/>
            <a:r>
              <a:rPr lang="en-US" sz="1600" dirty="0">
                <a:solidFill>
                  <a:prstClr val="black"/>
                </a:solidFill>
              </a:rPr>
              <a:t>7.</a:t>
            </a:r>
            <a:r>
              <a:rPr lang="ru-RU" sz="1600" dirty="0">
                <a:solidFill>
                  <a:prstClr val="black"/>
                </a:solidFill>
              </a:rPr>
              <a:t> Реестр инвестиционных проектов, планируемых к реализации на территории города-курорта Кисловодска</a:t>
            </a:r>
            <a:endParaRPr lang="en-US" sz="1600" dirty="0">
              <a:solidFill>
                <a:prstClr val="black"/>
              </a:solidFill>
            </a:endParaRPr>
          </a:p>
          <a:p>
            <a:pPr lvl="0"/>
            <a:r>
              <a:rPr lang="en-US" sz="1600" dirty="0">
                <a:solidFill>
                  <a:prstClr val="black"/>
                </a:solidFill>
                <a:hlinkClick r:id="rId6"/>
              </a:rPr>
              <a:t>http://econom.kislovodsk-kurort.org/index.php/investitsii/reestr-investitsionnykh-proektov-planiruemykh</a:t>
            </a:r>
            <a:endParaRPr lang="en-US" sz="1600" dirty="0">
              <a:solidFill>
                <a:prstClr val="black"/>
              </a:solidFill>
            </a:endParaRPr>
          </a:p>
          <a:p>
            <a:pPr lvl="0"/>
            <a:endParaRPr lang="en-US" sz="1600" dirty="0">
              <a:solidFill>
                <a:prstClr val="black"/>
              </a:solidFill>
            </a:endParaRPr>
          </a:p>
          <a:p>
            <a:pPr lvl="0"/>
            <a:r>
              <a:rPr lang="en-US" sz="1600" dirty="0">
                <a:solidFill>
                  <a:prstClr val="black"/>
                </a:solidFill>
              </a:rPr>
              <a:t>8.</a:t>
            </a:r>
            <a:r>
              <a:rPr lang="ru-RU" sz="1600" dirty="0">
                <a:solidFill>
                  <a:prstClr val="black"/>
                </a:solidFill>
              </a:rPr>
              <a:t> Перечень имущества, находящегося в собственности муниципального образования города-курорта Кисловодска, которое не используется муниципальным образованием</a:t>
            </a:r>
            <a:endParaRPr lang="en-US" sz="1600" dirty="0">
              <a:solidFill>
                <a:prstClr val="black"/>
              </a:solidFill>
            </a:endParaRPr>
          </a:p>
          <a:p>
            <a:pPr lvl="0"/>
            <a:r>
              <a:rPr lang="en-US" sz="1600" dirty="0">
                <a:solidFill>
                  <a:prstClr val="black"/>
                </a:solidFill>
                <a:hlinkClick r:id="rId7"/>
              </a:rPr>
              <a:t>http://econom.kislovodsk-kurort.org/index.php/investitsii/neispolzuemoe-munitsipalnoe-imushchestvo</a:t>
            </a:r>
            <a:endParaRPr lang="en-US" sz="1600" dirty="0">
              <a:solidFill>
                <a:prstClr val="black"/>
              </a:solidFill>
            </a:endParaRPr>
          </a:p>
        </p:txBody>
      </p:sp>
    </p:spTree>
    <p:extLst>
      <p:ext uri="{BB962C8B-B14F-4D97-AF65-F5344CB8AC3E}">
        <p14:creationId xmlns:p14="http://schemas.microsoft.com/office/powerpoint/2010/main" val="3709447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5373216"/>
            <a:ext cx="8291264" cy="1224136"/>
          </a:xfrm>
        </p:spPr>
        <p:txBody>
          <a:bodyPr>
            <a:normAutofit fontScale="70000" lnSpcReduction="20000"/>
          </a:bodyPr>
          <a:lstStyle/>
          <a:p>
            <a:pPr marL="0" indent="0" algn="ctr">
              <a:buNone/>
            </a:pPr>
            <a:endParaRPr lang="ru-RU" sz="1500" b="1" i="1" dirty="0">
              <a:latin typeface="Times New Roman" pitchFamily="18" charset="0"/>
              <a:cs typeface="Times New Roman" pitchFamily="18" charset="0"/>
            </a:endParaRPr>
          </a:p>
          <a:p>
            <a:pPr marL="0" indent="0" algn="ctr">
              <a:buNone/>
            </a:pPr>
            <a:r>
              <a:rPr lang="ru-RU" b="1" i="1" dirty="0">
                <a:latin typeface="Times New Roman" pitchFamily="18" charset="0"/>
                <a:cs typeface="Times New Roman" pitchFamily="18" charset="0"/>
              </a:rPr>
              <a:t>М</a:t>
            </a:r>
            <a:r>
              <a:rPr lang="ru-RU" b="1" i="1" dirty="0" smtClean="0">
                <a:latin typeface="Times New Roman" pitchFamily="18" charset="0"/>
                <a:cs typeface="Times New Roman" pitchFamily="18" charset="0"/>
              </a:rPr>
              <a:t>униципалитет </a:t>
            </a:r>
            <a:r>
              <a:rPr lang="ru-RU" b="1" i="1" dirty="0">
                <a:latin typeface="Times New Roman" pitchFamily="18" charset="0"/>
                <a:cs typeface="Times New Roman" pitchFamily="18" charset="0"/>
              </a:rPr>
              <a:t>гарантирует поддержку инвестиционных </a:t>
            </a:r>
            <a:r>
              <a:rPr lang="ru-RU" b="1" i="1" dirty="0" smtClean="0">
                <a:latin typeface="Times New Roman" pitchFamily="18" charset="0"/>
                <a:cs typeface="Times New Roman" pitchFamily="18" charset="0"/>
              </a:rPr>
              <a:t>проектов и  </a:t>
            </a:r>
            <a:r>
              <a:rPr lang="ru-RU" b="1" i="1" dirty="0">
                <a:latin typeface="Times New Roman" pitchFamily="18" charset="0"/>
                <a:cs typeface="Times New Roman" pitchFamily="18" charset="0"/>
              </a:rPr>
              <a:t>безопасность ведения бизнеса. </a:t>
            </a:r>
          </a:p>
          <a:p>
            <a:endParaRPr lang="ru-RU" dirty="0"/>
          </a:p>
        </p:txBody>
      </p:sp>
      <p:sp>
        <p:nvSpPr>
          <p:cNvPr id="2" name="Прямоугольник 1"/>
          <p:cNvSpPr/>
          <p:nvPr/>
        </p:nvSpPr>
        <p:spPr>
          <a:xfrm>
            <a:off x="5536502" y="416631"/>
            <a:ext cx="3528392" cy="2400657"/>
          </a:xfrm>
          <a:prstGeom prst="rect">
            <a:avLst/>
          </a:prstGeom>
        </p:spPr>
        <p:txBody>
          <a:bodyPr wrap="square">
            <a:spAutoFit/>
          </a:bodyPr>
          <a:lstStyle/>
          <a:p>
            <a:pPr algn="just"/>
            <a:r>
              <a:rPr lang="ru-RU" sz="1500" b="1" i="1" dirty="0" smtClean="0">
                <a:latin typeface="Times New Roman" pitchFamily="18" charset="0"/>
                <a:cs typeface="Times New Roman" pitchFamily="18" charset="0"/>
              </a:rPr>
              <a:t>Кисловодск - один </a:t>
            </a:r>
            <a:r>
              <a:rPr lang="ru-RU" sz="1500" b="1" i="1" dirty="0">
                <a:latin typeface="Times New Roman" pitchFamily="18" charset="0"/>
                <a:cs typeface="Times New Roman" pitchFamily="18" charset="0"/>
              </a:rPr>
              <a:t>из лучших курортов, на который приезжают ежегодно  сотни тысяч человек для полноценного отдыха и восстановления здоровья</a:t>
            </a:r>
            <a:r>
              <a:rPr lang="ru-RU" sz="1500" b="1" i="1" dirty="0" smtClean="0">
                <a:latin typeface="Times New Roman" pitchFamily="18" charset="0"/>
                <a:cs typeface="Times New Roman" pitchFamily="18" charset="0"/>
              </a:rPr>
              <a:t>.</a:t>
            </a:r>
          </a:p>
          <a:p>
            <a:pPr algn="just"/>
            <a:r>
              <a:rPr lang="ru-RU" sz="1500" b="1" i="1" dirty="0" smtClean="0">
                <a:latin typeface="Times New Roman" pitchFamily="18" charset="0"/>
                <a:cs typeface="Times New Roman" pitchFamily="18" charset="0"/>
              </a:rPr>
              <a:t> Утопающий </a:t>
            </a:r>
            <a:r>
              <a:rPr lang="ru-RU" sz="1500" b="1" i="1" dirty="0">
                <a:latin typeface="Times New Roman" pitchFamily="18" charset="0"/>
                <a:cs typeface="Times New Roman" pitchFamily="18" charset="0"/>
              </a:rPr>
              <a:t>в зелени современный Кисловодск выглядит очаровательно и таинственно, благодаря окутывающей город сени деревьев. </a:t>
            </a:r>
            <a:r>
              <a:rPr lang="ru-RU" sz="1500" b="1" i="1" dirty="0" smtClean="0">
                <a:latin typeface="Times New Roman" pitchFamily="18" charset="0"/>
                <a:cs typeface="Times New Roman" pitchFamily="18" charset="0"/>
              </a:rPr>
              <a:t>	</a:t>
            </a:r>
            <a:endParaRPr lang="ru-RU" sz="1500" dirty="0"/>
          </a:p>
        </p:txBody>
      </p:sp>
      <p:pic>
        <p:nvPicPr>
          <p:cNvPr id="1026" name="Picture 2" descr="http://img-fotki.yandex.ru/get/5403/alfiyakh.0/0_39042_ac103927_X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04664"/>
            <a:ext cx="5400600" cy="355525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37930" y="4307904"/>
            <a:ext cx="8926964" cy="784830"/>
          </a:xfrm>
          <a:prstGeom prst="rect">
            <a:avLst/>
          </a:prstGeom>
        </p:spPr>
        <p:txBody>
          <a:bodyPr wrap="square">
            <a:spAutoFit/>
          </a:bodyPr>
          <a:lstStyle/>
          <a:p>
            <a:pPr algn="just"/>
            <a:r>
              <a:rPr lang="ru-RU" sz="1500" b="1" i="1" dirty="0" smtClean="0">
                <a:latin typeface="Times New Roman" pitchFamily="18" charset="0"/>
                <a:cs typeface="Times New Roman" pitchFamily="18" charset="0"/>
              </a:rPr>
              <a:t>и </a:t>
            </a:r>
            <a:r>
              <a:rPr lang="ru-RU" sz="1500" b="1" i="1" dirty="0">
                <a:latin typeface="Times New Roman" pitchFamily="18" charset="0"/>
                <a:cs typeface="Times New Roman" pitchFamily="18" charset="0"/>
              </a:rPr>
              <a:t>другие бальнеологические курортные факторы, а также комфортные условия для отдыха и туризма, стабильно высокие темпы развития экономики, транспортные коммуникации, производственная инфраструктура и надежная связь. </a:t>
            </a:r>
            <a:endParaRPr lang="ru-RU" sz="1500" dirty="0"/>
          </a:p>
        </p:txBody>
      </p:sp>
      <p:sp>
        <p:nvSpPr>
          <p:cNvPr id="5" name="Прямоугольник 4"/>
          <p:cNvSpPr/>
          <p:nvPr/>
        </p:nvSpPr>
        <p:spPr>
          <a:xfrm>
            <a:off x="5536502" y="2599744"/>
            <a:ext cx="3528392" cy="1708160"/>
          </a:xfrm>
          <a:prstGeom prst="rect">
            <a:avLst/>
          </a:prstGeom>
        </p:spPr>
        <p:txBody>
          <a:bodyPr wrap="square">
            <a:spAutoFit/>
          </a:bodyPr>
          <a:lstStyle/>
          <a:p>
            <a:pPr algn="just"/>
            <a:r>
              <a:rPr lang="ru-RU" sz="1500" b="1" i="1" dirty="0">
                <a:latin typeface="Times New Roman" pitchFamily="18" charset="0"/>
                <a:cs typeface="Times New Roman" pitchFamily="18" charset="0"/>
              </a:rPr>
              <a:t>Кисловодск, являющийся курортом федерального значения, обладает благоприятным инвестиционным климатом, которому способствуют выгодное географическое положение, уникальные природно-климатические </a:t>
            </a:r>
            <a:r>
              <a:rPr lang="ru-RU" sz="1500" b="1" i="1" dirty="0" smtClean="0">
                <a:latin typeface="Times New Roman" pitchFamily="18" charset="0"/>
                <a:cs typeface="Times New Roman" pitchFamily="18" charset="0"/>
              </a:rPr>
              <a:t>условия,</a:t>
            </a:r>
            <a:r>
              <a:rPr lang="ru-RU" sz="1500" b="1" i="1" dirty="0">
                <a:latin typeface="Times New Roman" pitchFamily="18" charset="0"/>
                <a:cs typeface="Times New Roman" pitchFamily="18" charset="0"/>
              </a:rPr>
              <a:t> целебные минеральные воды </a:t>
            </a:r>
            <a:endParaRPr lang="ru-RU" sz="1500" dirty="0"/>
          </a:p>
        </p:txBody>
      </p:sp>
    </p:spTree>
    <p:extLst>
      <p:ext uri="{BB962C8B-B14F-4D97-AF65-F5344CB8AC3E}">
        <p14:creationId xmlns:p14="http://schemas.microsoft.com/office/powerpoint/2010/main" val="14604410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94164"/>
          </a:xfrm>
          <a:noFill/>
          <a:ln>
            <a:noFill/>
          </a:ln>
        </p:spPr>
        <p:style>
          <a:lnRef idx="2">
            <a:schemeClr val="dk1"/>
          </a:lnRef>
          <a:fillRef idx="1">
            <a:schemeClr val="lt1"/>
          </a:fillRef>
          <a:effectRef idx="0">
            <a:schemeClr val="dk1"/>
          </a:effectRef>
          <a:fontRef idx="minor">
            <a:schemeClr val="dk1"/>
          </a:fontRef>
        </p:style>
        <p:txBody>
          <a:bodyPr>
            <a:noAutofit/>
          </a:bodyPr>
          <a:lstStyle/>
          <a:p>
            <a:r>
              <a:rPr lang="ru-RU" sz="1800" b="1" i="1" dirty="0" smtClean="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rPr>
              <a:t>Городской парк культуры и отдыха города-курорта Кисловодска</a:t>
            </a:r>
            <a:endParaRPr lang="ru-RU" sz="1800" b="1" i="1" dirty="0">
              <a:ln w="10541" cmpd="sng">
                <a:solidFill>
                  <a:schemeClr val="accent1">
                    <a:shade val="88000"/>
                    <a:satMod val="110000"/>
                  </a:schemeClr>
                </a:solidFill>
                <a:prstDash val="solid"/>
              </a:ln>
              <a:solidFill>
                <a:schemeClr val="tx1">
                  <a:lumMod val="95000"/>
                  <a:lumOff val="5000"/>
                </a:schemeClr>
              </a:solidFill>
              <a:latin typeface="Times New Roman" pitchFamily="18" charset="0"/>
              <a:cs typeface="Times New Roman" pitchFamily="18" charset="0"/>
            </a:endParaRPr>
          </a:p>
        </p:txBody>
      </p:sp>
      <p:sp>
        <p:nvSpPr>
          <p:cNvPr id="3" name="Объект 2"/>
          <p:cNvSpPr>
            <a:spLocks noGrp="1"/>
          </p:cNvSpPr>
          <p:nvPr>
            <p:ph idx="1"/>
          </p:nvPr>
        </p:nvSpPr>
        <p:spPr>
          <a:xfrm>
            <a:off x="3203848" y="764704"/>
            <a:ext cx="5580112" cy="1872207"/>
          </a:xfrm>
        </p:spPr>
        <p:txBody>
          <a:bodyPr>
            <a:noAutofit/>
          </a:bodyPr>
          <a:lstStyle/>
          <a:p>
            <a:pPr marL="0" indent="0" algn="just">
              <a:buNone/>
            </a:pPr>
            <a:r>
              <a:rPr lang="ru-RU" sz="1500" b="1" i="1" dirty="0">
                <a:latin typeface="Times New Roman" pitchFamily="18" charset="0"/>
                <a:cs typeface="Times New Roman" pitchFamily="18" charset="0"/>
              </a:rPr>
              <a:t>На юго-западной окраине Кисловодска расположена зона отдыха с </a:t>
            </a:r>
            <a:r>
              <a:rPr lang="ru-RU" sz="1500" b="1" i="1" dirty="0" smtClean="0">
                <a:latin typeface="Times New Roman" pitchFamily="18" charset="0"/>
                <a:cs typeface="Times New Roman" pitchFamily="18" charset="0"/>
              </a:rPr>
              <a:t>парком развлечений. Общая </a:t>
            </a:r>
            <a:r>
              <a:rPr lang="ru-RU" sz="1500" b="1" i="1" dirty="0">
                <a:latin typeface="Times New Roman" pitchFamily="18" charset="0"/>
                <a:cs typeface="Times New Roman" pitchFamily="18" charset="0"/>
              </a:rPr>
              <a:t>площадь территории – 7,35 га состоит из 5 сформированных и поставленных на кадастровый учет земельных </a:t>
            </a:r>
            <a:r>
              <a:rPr lang="ru-RU" sz="1500" b="1" i="1" dirty="0" smtClean="0">
                <a:latin typeface="Times New Roman" pitchFamily="18" charset="0"/>
                <a:cs typeface="Times New Roman" pitchFamily="18" charset="0"/>
              </a:rPr>
              <a:t>участков </a:t>
            </a:r>
            <a:r>
              <a:rPr lang="ru-RU" sz="1500" b="1" i="1" dirty="0">
                <a:latin typeface="Times New Roman" pitchFamily="18" charset="0"/>
                <a:cs typeface="Times New Roman" pitchFamily="18" charset="0"/>
              </a:rPr>
              <a:t>со всеми коммуникациями и сетями. К парку </a:t>
            </a:r>
            <a:r>
              <a:rPr lang="ru-RU" sz="1500" b="1" i="1" dirty="0" smtClean="0">
                <a:latin typeface="Times New Roman" pitchFamily="18" charset="0"/>
                <a:cs typeface="Times New Roman" pitchFamily="18" charset="0"/>
              </a:rPr>
              <a:t>имеются </a:t>
            </a:r>
            <a:r>
              <a:rPr lang="ru-RU" sz="1500" b="1" i="1" dirty="0">
                <a:latin typeface="Times New Roman" pitchFamily="18" charset="0"/>
                <a:cs typeface="Times New Roman" pitchFamily="18" charset="0"/>
              </a:rPr>
              <a:t>подъезды, а вокруг есть автомобильные стоянки.  </a:t>
            </a:r>
          </a:p>
          <a:p>
            <a:pPr marL="0" indent="0">
              <a:buNone/>
            </a:pPr>
            <a:r>
              <a:rPr lang="ru-RU" sz="1400" b="1" i="1" dirty="0"/>
              <a:t> </a:t>
            </a:r>
          </a:p>
          <a:p>
            <a:pPr marL="0" indent="0">
              <a:buNone/>
            </a:pPr>
            <a:endParaRPr lang="ru-RU" sz="1000" b="1" i="1" dirty="0"/>
          </a:p>
        </p:txBody>
      </p:sp>
      <p:pic>
        <p:nvPicPr>
          <p:cNvPr id="7" name="Рисунок 6" descr="Описание: C:\Users\econom31\Desktop\IMG_3167.jpg"/>
          <p:cNvPicPr/>
          <p:nvPr/>
        </p:nvPicPr>
        <p:blipFill rotWithShape="1">
          <a:blip r:embed="rId2" cstate="print">
            <a:extLst>
              <a:ext uri="{28A0092B-C50C-407E-A947-70E740481C1C}">
                <a14:useLocalDpi xmlns:a14="http://schemas.microsoft.com/office/drawing/2010/main" val="0"/>
              </a:ext>
            </a:extLst>
          </a:blip>
          <a:srcRect b="5904"/>
          <a:stretch/>
        </p:blipFill>
        <p:spPr bwMode="auto">
          <a:xfrm>
            <a:off x="98925" y="754812"/>
            <a:ext cx="3104923" cy="20046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53640926-AAD7-44D8-BBD7-CCE9431645EC}">
              <a14:shadowObscured xmlns:a14="http://schemas.microsoft.com/office/drawing/2010/main"/>
            </a:ext>
          </a:extLst>
        </p:spPr>
      </p:pic>
      <p:pic>
        <p:nvPicPr>
          <p:cNvPr id="8" name="Picture 5" descr="C:\Users\econom\Desktop\Новая папка\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2040" y="2944137"/>
            <a:ext cx="3960440" cy="3816424"/>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07504" y="2759469"/>
            <a:ext cx="4572000" cy="4031873"/>
          </a:xfrm>
          <a:prstGeom prst="rect">
            <a:avLst/>
          </a:prstGeom>
        </p:spPr>
        <p:txBody>
          <a:bodyPr>
            <a:spAutoFit/>
          </a:bodyPr>
          <a:lstStyle/>
          <a:p>
            <a:pPr algn="just"/>
            <a:r>
              <a:rPr lang="ru-RU" sz="1600" b="1" i="1" dirty="0" smtClean="0">
                <a:latin typeface="Times New Roman" pitchFamily="18" charset="0"/>
                <a:cs typeface="Times New Roman" pitchFamily="18" charset="0"/>
              </a:rPr>
              <a:t>Сегодня </a:t>
            </a:r>
            <a:r>
              <a:rPr lang="ru-RU" sz="1600" b="1" i="1" dirty="0">
                <a:latin typeface="Times New Roman" pitchFamily="18" charset="0"/>
                <a:cs typeface="Times New Roman" pitchFamily="18" charset="0"/>
              </a:rPr>
              <a:t>здесь </a:t>
            </a:r>
            <a:r>
              <a:rPr lang="ru-RU" sz="1600" b="1" i="1" dirty="0" smtClean="0">
                <a:latin typeface="Times New Roman" pitchFamily="18" charset="0"/>
                <a:cs typeface="Times New Roman" pitchFamily="18" charset="0"/>
              </a:rPr>
              <a:t>прогулочная </a:t>
            </a:r>
            <a:r>
              <a:rPr lang="ru-RU" sz="1600" b="1" i="1" dirty="0">
                <a:latin typeface="Times New Roman" pitchFamily="18" charset="0"/>
                <a:cs typeface="Times New Roman" pitchFamily="18" charset="0"/>
              </a:rPr>
              <a:t>зона, но </a:t>
            </a:r>
            <a:r>
              <a:rPr lang="ru-RU" sz="1600" b="1" i="1" dirty="0" err="1">
                <a:latin typeface="Times New Roman" pitchFamily="18" charset="0"/>
                <a:cs typeface="Times New Roman" pitchFamily="18" charset="0"/>
              </a:rPr>
              <a:t>кисловодчане</a:t>
            </a:r>
            <a:r>
              <a:rPr lang="ru-RU" sz="1600" b="1" i="1" dirty="0">
                <a:latin typeface="Times New Roman" pitchFamily="18" charset="0"/>
                <a:cs typeface="Times New Roman" pitchFamily="18" charset="0"/>
              </a:rPr>
              <a:t> и гости курорта, и особенно дети, ждут восстановления здесь парка развлечений с современными аттракционами, </a:t>
            </a:r>
            <a:r>
              <a:rPr lang="ru-RU" sz="1600" b="1" i="1" dirty="0" smtClean="0">
                <a:latin typeface="Times New Roman" pitchFamily="18" charset="0"/>
                <a:cs typeface="Times New Roman" pitchFamily="18" charset="0"/>
              </a:rPr>
              <a:t>мини-поездами,</a:t>
            </a:r>
            <a:r>
              <a:rPr lang="ru-RU" sz="1600" b="1" i="1" dirty="0">
                <a:latin typeface="Times New Roman" pitchFamily="18" charset="0"/>
                <a:cs typeface="Times New Roman" pitchFamily="18" charset="0"/>
              </a:rPr>
              <a:t> игровыми зонами,</a:t>
            </a:r>
            <a:r>
              <a:rPr lang="ru-RU" sz="1600" b="1" i="1" dirty="0" smtClean="0">
                <a:latin typeface="Times New Roman" pitchFamily="18" charset="0"/>
                <a:cs typeface="Times New Roman" pitchFamily="18" charset="0"/>
              </a:rPr>
              <a:t> интерактивными </a:t>
            </a:r>
            <a:r>
              <a:rPr lang="ru-RU" sz="1600" b="1" i="1" dirty="0">
                <a:latin typeface="Times New Roman" pitchFamily="18" charset="0"/>
                <a:cs typeface="Times New Roman" pitchFamily="18" charset="0"/>
              </a:rPr>
              <a:t>павильонами, </a:t>
            </a:r>
            <a:r>
              <a:rPr lang="ru-RU" sz="1600" b="1" i="1" dirty="0" smtClean="0">
                <a:latin typeface="Times New Roman" pitchFamily="18" charset="0"/>
                <a:cs typeface="Times New Roman" pitchFamily="18" charset="0"/>
              </a:rPr>
              <a:t>сказочными кафе и мини-ресторанами, </a:t>
            </a:r>
            <a:r>
              <a:rPr lang="ru-RU" sz="1600" b="1" i="1" dirty="0">
                <a:latin typeface="Times New Roman" pitchFamily="18" charset="0"/>
                <a:cs typeface="Times New Roman" pitchFamily="18" charset="0"/>
              </a:rPr>
              <a:t>открытыми спортивными, тренировочными площадками  словом, местами волшебства и веселья. Тематика парка может быть любой: космической или сказочной; это могут быть города мира в миниатюре, зоны древних цивилизаций или страна героев знаменитых мультфильмов, - главное, чтобы его маленькие и большие посетители попадали из реальности в захватывающий мир приключений и радости.</a:t>
            </a:r>
          </a:p>
        </p:txBody>
      </p:sp>
    </p:spTree>
    <p:extLst>
      <p:ext uri="{BB962C8B-B14F-4D97-AF65-F5344CB8AC3E}">
        <p14:creationId xmlns:p14="http://schemas.microsoft.com/office/powerpoint/2010/main" val="4080338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conom\Desktop\recreation-pa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5" y="3789040"/>
            <a:ext cx="4001445" cy="2664296"/>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539552" y="116632"/>
            <a:ext cx="8064896" cy="40011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ru-RU" sz="2000" b="1" i="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Мультиформатный</a:t>
            </a:r>
            <a:r>
              <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СПА курорт «Старое озеро</a:t>
            </a:r>
            <a:r>
              <a:rPr lang="ru-RU" sz="2000" b="1" i="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a:t>
            </a:r>
            <a:endParaRPr lang="ru-RU" sz="2000" b="1" i="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Rectangle 2"/>
          <p:cNvSpPr>
            <a:spLocks noChangeArrowheads="1"/>
          </p:cNvSpPr>
          <p:nvPr/>
        </p:nvSpPr>
        <p:spPr bwMode="auto">
          <a:xfrm>
            <a:off x="395535" y="620688"/>
            <a:ext cx="8383357" cy="3708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Географическое положение объекта. Ставропольский край, </a:t>
            </a: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г. Кисловодск, ул. Озерная, 89</a:t>
            </a:r>
            <a:endParaRPr kumimoji="0" lang="ru-RU" sz="16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Описание территории.</a:t>
            </a: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Земельный участок </a:t>
            </a:r>
            <a:r>
              <a:rPr kumimoji="0" lang="ru-RU" sz="1600" b="1" i="1"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аренда </a:t>
            </a:r>
            <a:r>
              <a:rPr kumimoji="0" lang="ru-RU" sz="1600" b="1" i="1" u="none" strike="noStrike" cap="none" normalizeH="0" baseline="0" dirty="0" smtClean="0">
                <a:ln>
                  <a:noFill/>
                </a:ln>
                <a:solidFill>
                  <a:srgbClr val="000000"/>
                </a:solidFill>
                <a:effectLst/>
                <a:latin typeface="Calibri"/>
                <a:ea typeface="Calibri" pitchFamily="34" charset="0"/>
                <a:cs typeface="Times New Roman" pitchFamily="18" charset="0"/>
              </a:rPr>
              <a:t>–</a:t>
            </a:r>
            <a:r>
              <a:rPr kumimoji="0" lang="ru-RU" sz="1600" b="1" i="1"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договор аренды земельных участков, составляющих единое землепользование площадью 7,55 га (кадастровый № 26:34:0:0052). Договор № 1488 от 16.05.2007 г. сроком действия на 49 лет.</a:t>
            </a:r>
          </a:p>
          <a:p>
            <a:pPr algn="just" eaLnBrk="0" fontAlgn="base" hangingPunct="0">
              <a:spcBef>
                <a:spcPct val="0"/>
              </a:spcBef>
              <a:spcAft>
                <a:spcPct val="0"/>
              </a:spcAft>
            </a:pPr>
            <a:r>
              <a:rPr lang="ru-RU" sz="1600" b="1" i="1" dirty="0">
                <a:latin typeface="Times New Roman" pitchFamily="18" charset="0"/>
                <a:ea typeface="Calibri" pitchFamily="34" charset="0"/>
                <a:cs typeface="Times New Roman" pitchFamily="18" charset="0"/>
              </a:rPr>
              <a:t>Суть инвестиционного проекта. Данный инвестиционный проект включает в себя </a:t>
            </a:r>
            <a:r>
              <a:rPr lang="ru-RU" sz="1600" b="1" i="1" dirty="0">
                <a:solidFill>
                  <a:srgbClr val="000000"/>
                </a:solidFill>
                <a:latin typeface="Times New Roman" pitchFamily="18" charset="0"/>
                <a:ea typeface="Calibri" pitchFamily="34" charset="0"/>
                <a:cs typeface="Times New Roman" pitchFamily="18" charset="0"/>
              </a:rPr>
              <a:t>реконструкцию гидротехнических сооружений, строительство городского пляжа и/или аквапарка, а также возведение таких объектов недвижимости как мини-отель, </a:t>
            </a:r>
            <a:r>
              <a:rPr lang="en-US" sz="1600" b="1" i="1" dirty="0">
                <a:solidFill>
                  <a:srgbClr val="000000"/>
                </a:solidFill>
                <a:latin typeface="Times New Roman" pitchFamily="18" charset="0"/>
                <a:ea typeface="Calibri" pitchFamily="34" charset="0"/>
                <a:cs typeface="Times New Roman" pitchFamily="18" charset="0"/>
              </a:rPr>
              <a:t>spa</a:t>
            </a:r>
            <a:r>
              <a:rPr lang="ru-RU" sz="1600" b="1" i="1" dirty="0">
                <a:solidFill>
                  <a:srgbClr val="000000"/>
                </a:solidFill>
                <a:latin typeface="Times New Roman" pitchFamily="18" charset="0"/>
                <a:ea typeface="Calibri" pitchFamily="34" charset="0"/>
                <a:cs typeface="Times New Roman" pitchFamily="18" charset="0"/>
              </a:rPr>
              <a:t>-центр, отдельностоящие виллы, комплекс апартаментов и т.д. </a:t>
            </a:r>
            <a:r>
              <a:rPr lang="ru-RU" sz="1600" b="1" i="1" dirty="0" smtClean="0">
                <a:solidFill>
                  <a:srgbClr val="000000"/>
                </a:solidFill>
                <a:latin typeface="Times New Roman" pitchFamily="18" charset="0"/>
                <a:ea typeface="Calibri" pitchFamily="34" charset="0"/>
                <a:cs typeface="Times New Roman" pitchFamily="18" charset="0"/>
              </a:rPr>
              <a:t>К</a:t>
            </a:r>
            <a:r>
              <a:rPr lang="ru-RU" sz="1600" b="1" i="1" dirty="0" smtClean="0">
                <a:latin typeface="Times New Roman" pitchFamily="18" charset="0"/>
                <a:cs typeface="Times New Roman" pitchFamily="18" charset="0"/>
              </a:rPr>
              <a:t>исловодское </a:t>
            </a:r>
            <a:r>
              <a:rPr lang="ru-RU" sz="1600" b="1" i="1" dirty="0">
                <a:latin typeface="Times New Roman" pitchFamily="18" charset="0"/>
                <a:cs typeface="Times New Roman" pitchFamily="18" charset="0"/>
              </a:rPr>
              <a:t>Старое озеро, </a:t>
            </a:r>
            <a:r>
              <a:rPr lang="ru-RU" sz="1600" b="1" i="1" dirty="0" smtClean="0">
                <a:latin typeface="Times New Roman" pitchFamily="18" charset="0"/>
                <a:cs typeface="Times New Roman" pitchFamily="18" charset="0"/>
              </a:rPr>
              <a:t>будет пользоваться </a:t>
            </a:r>
            <a:r>
              <a:rPr lang="ru-RU" sz="1600" b="1" i="1" dirty="0">
                <a:latin typeface="Times New Roman" pitchFamily="18" charset="0"/>
                <a:cs typeface="Times New Roman" pitchFamily="18" charset="0"/>
              </a:rPr>
              <a:t>огромной популярностью (как единственный общедоступный городской водоем) не только среди населения кисловодской городской агломерации и не меньшего количества отдыхающих в санаториях и лечебных учреждениях города, но и у населения соседних республик.</a:t>
            </a:r>
          </a:p>
          <a:p>
            <a:pPr algn="just" eaLnBrk="0" fontAlgn="base" hangingPunct="0">
              <a:spcBef>
                <a:spcPct val="0"/>
              </a:spcBef>
              <a:spcAft>
                <a:spcPct val="0"/>
              </a:spcAft>
            </a:pPr>
            <a:endParaRPr lang="ru-RU" sz="1600" b="1" i="1" dirty="0">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36" name="Picture 12" descr="http://www.hotelroomsearch.net/im/attractions/indoor-water-park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703" y="3812773"/>
            <a:ext cx="4163189"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14891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6439" y="188640"/>
            <a:ext cx="4762872" cy="34605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ru-RU" sz="1800" b="1" i="1" dirty="0">
                <a:solidFill>
                  <a:schemeClr val="tx2"/>
                </a:solidFill>
                <a:latin typeface="Times New Roman" panose="02020603050405020304" pitchFamily="18" charset="0"/>
                <a:cs typeface="Times New Roman" panose="02020603050405020304" pitchFamily="18" charset="0"/>
              </a:rPr>
              <a:t>Кинотеатр «Россия</a:t>
            </a:r>
            <a:r>
              <a:rPr lang="ru-RU" sz="1800" b="1" i="1" dirty="0" smtClean="0">
                <a:solidFill>
                  <a:schemeClr val="tx2"/>
                </a:solidFill>
                <a:latin typeface="Times New Roman" panose="02020603050405020304" pitchFamily="18" charset="0"/>
                <a:cs typeface="Times New Roman" panose="02020603050405020304" pitchFamily="18" charset="0"/>
              </a:rPr>
              <a:t>»</a:t>
            </a:r>
            <a:endParaRPr lang="ru-RU" sz="1800"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147254" y="665298"/>
            <a:ext cx="4996746" cy="2592288"/>
          </a:xfrm>
        </p:spPr>
        <p:txBody>
          <a:bodyPr>
            <a:noAutofit/>
          </a:bodyPr>
          <a:lstStyle/>
          <a:p>
            <a:pPr marL="0" indent="0" algn="just">
              <a:buNone/>
            </a:pPr>
            <a:r>
              <a:rPr lang="ru-RU" sz="1200" b="1" i="1" dirty="0">
                <a:latin typeface="Times New Roman" pitchFamily="18" charset="0"/>
                <a:cs typeface="Times New Roman" pitchFamily="18" charset="0"/>
              </a:rPr>
              <a:t>На проспекте Победы, вдоль набережной </a:t>
            </a:r>
            <a:r>
              <a:rPr lang="ru-RU" sz="1200" b="1" i="1" dirty="0" smtClean="0">
                <a:latin typeface="Times New Roman" pitchFamily="18" charset="0"/>
                <a:cs typeface="Times New Roman" pitchFamily="18" charset="0"/>
              </a:rPr>
              <a:t>реки </a:t>
            </a:r>
            <a:r>
              <a:rPr lang="ru-RU" sz="1200" b="1" i="1" dirty="0">
                <a:latin typeface="Times New Roman" pitchFamily="18" charset="0"/>
                <a:cs typeface="Times New Roman" pitchFamily="18" charset="0"/>
              </a:rPr>
              <a:t>Ольховки, расположен </a:t>
            </a:r>
            <a:r>
              <a:rPr lang="ru-RU" sz="1200" b="1" i="1" dirty="0" smtClean="0">
                <a:latin typeface="Times New Roman" pitchFamily="18" charset="0"/>
                <a:cs typeface="Times New Roman" pitchFamily="18" charset="0"/>
              </a:rPr>
              <a:t>кинотеатр </a:t>
            </a:r>
            <a:r>
              <a:rPr lang="ru-RU" sz="1200" b="1" i="1" dirty="0">
                <a:latin typeface="Times New Roman" pitchFamily="18" charset="0"/>
                <a:cs typeface="Times New Roman" pitchFamily="18" charset="0"/>
              </a:rPr>
              <a:t>«Россия». </a:t>
            </a:r>
          </a:p>
          <a:p>
            <a:pPr marL="0" indent="0" algn="just">
              <a:buNone/>
            </a:pPr>
            <a:r>
              <a:rPr lang="ru-RU" sz="1200" b="1" i="1" dirty="0" smtClean="0">
                <a:latin typeface="Times New Roman" pitchFamily="18" charset="0"/>
                <a:cs typeface="Times New Roman" pitchFamily="18" charset="0"/>
              </a:rPr>
              <a:t>Общая </a:t>
            </a:r>
            <a:r>
              <a:rPr lang="ru-RU" sz="1200" b="1" i="1" dirty="0">
                <a:latin typeface="Times New Roman" pitchFamily="18" charset="0"/>
                <a:cs typeface="Times New Roman" pitchFamily="18" charset="0"/>
              </a:rPr>
              <a:t>площадь здания 4067,8 </a:t>
            </a:r>
            <a:r>
              <a:rPr lang="ru-RU" sz="1200" b="1" i="1" dirty="0" err="1">
                <a:latin typeface="Times New Roman" pitchFamily="18" charset="0"/>
                <a:cs typeface="Times New Roman" pitchFamily="18" charset="0"/>
              </a:rPr>
              <a:t>кв</a:t>
            </a:r>
            <a:r>
              <a:rPr lang="ru-RU" sz="1200" b="1" i="1" dirty="0">
                <a:latin typeface="Times New Roman" pitchFamily="18" charset="0"/>
                <a:cs typeface="Times New Roman" pitchFamily="18" charset="0"/>
              </a:rPr>
              <a:t> м</a:t>
            </a:r>
          </a:p>
          <a:p>
            <a:pPr marL="0" indent="0" algn="just">
              <a:buNone/>
            </a:pPr>
            <a:r>
              <a:rPr lang="ru-RU" sz="1200" b="1" i="1" dirty="0">
                <a:latin typeface="Times New Roman" pitchFamily="18" charset="0"/>
                <a:cs typeface="Times New Roman" pitchFamily="18" charset="0"/>
              </a:rPr>
              <a:t>Многофункциональный зал (плоский) 162.0 </a:t>
            </a:r>
            <a:r>
              <a:rPr lang="ru-RU" sz="1200" b="1" i="1" dirty="0" err="1">
                <a:latin typeface="Times New Roman" pitchFamily="18" charset="0"/>
                <a:cs typeface="Times New Roman" pitchFamily="18" charset="0"/>
              </a:rPr>
              <a:t>кв</a:t>
            </a:r>
            <a:r>
              <a:rPr lang="ru-RU" sz="1200" b="1" i="1" dirty="0">
                <a:latin typeface="Times New Roman" pitchFamily="18" charset="0"/>
                <a:cs typeface="Times New Roman" pitchFamily="18" charset="0"/>
              </a:rPr>
              <a:t> м</a:t>
            </a:r>
          </a:p>
          <a:p>
            <a:pPr marL="0" indent="0" algn="just">
              <a:buNone/>
            </a:pPr>
            <a:r>
              <a:rPr lang="ru-RU" sz="1200" b="1" i="1" dirty="0">
                <a:latin typeface="Times New Roman" pitchFamily="18" charset="0"/>
                <a:cs typeface="Times New Roman" pitchFamily="18" charset="0"/>
              </a:rPr>
              <a:t>Фойе общественной зоны, интегрированное с рекреационной и рабочей зоной от 200 </a:t>
            </a:r>
            <a:r>
              <a:rPr lang="ru-RU" sz="1200" b="1" i="1" dirty="0" err="1">
                <a:latin typeface="Times New Roman" pitchFamily="18" charset="0"/>
                <a:cs typeface="Times New Roman" pitchFamily="18" charset="0"/>
              </a:rPr>
              <a:t>кв</a:t>
            </a:r>
            <a:r>
              <a:rPr lang="ru-RU" sz="1200" b="1" i="1" dirty="0">
                <a:latin typeface="Times New Roman" pitchFamily="18" charset="0"/>
                <a:cs typeface="Times New Roman" pitchFamily="18" charset="0"/>
              </a:rPr>
              <a:t> м до 435 </a:t>
            </a:r>
            <a:r>
              <a:rPr lang="ru-RU" sz="1200" b="1" i="1" dirty="0" err="1">
                <a:latin typeface="Times New Roman" pitchFamily="18" charset="0"/>
                <a:cs typeface="Times New Roman" pitchFamily="18" charset="0"/>
              </a:rPr>
              <a:t>кв</a:t>
            </a:r>
            <a:r>
              <a:rPr lang="ru-RU" sz="1200" b="1" i="1" dirty="0">
                <a:latin typeface="Times New Roman" pitchFamily="18" charset="0"/>
                <a:cs typeface="Times New Roman" pitchFamily="18" charset="0"/>
              </a:rPr>
              <a:t> м</a:t>
            </a:r>
          </a:p>
          <a:p>
            <a:pPr marL="0" indent="0" algn="just">
              <a:buNone/>
            </a:pPr>
            <a:r>
              <a:rPr lang="ru-RU" sz="1200" b="1" i="1" dirty="0">
                <a:latin typeface="Times New Roman" pitchFamily="18" charset="0"/>
                <a:cs typeface="Times New Roman" pitchFamily="18" charset="0"/>
              </a:rPr>
              <a:t>Уличные площадки (уличная мобильная сцена) от 250 </a:t>
            </a:r>
            <a:r>
              <a:rPr lang="ru-RU" sz="1200" b="1" i="1" dirty="0" err="1">
                <a:latin typeface="Times New Roman" pitchFamily="18" charset="0"/>
                <a:cs typeface="Times New Roman" pitchFamily="18" charset="0"/>
              </a:rPr>
              <a:t>кв</a:t>
            </a:r>
            <a:r>
              <a:rPr lang="ru-RU" sz="1200" b="1" i="1" dirty="0">
                <a:latin typeface="Times New Roman" pitchFamily="18" charset="0"/>
                <a:cs typeface="Times New Roman" pitchFamily="18" charset="0"/>
              </a:rPr>
              <a:t> м до 350 </a:t>
            </a:r>
            <a:r>
              <a:rPr lang="ru-RU" sz="1200" b="1" i="1" dirty="0" err="1" smtClean="0">
                <a:latin typeface="Times New Roman" pitchFamily="18" charset="0"/>
                <a:cs typeface="Times New Roman" pitchFamily="18" charset="0"/>
              </a:rPr>
              <a:t>кв</a:t>
            </a:r>
            <a:r>
              <a:rPr lang="ru-RU" sz="1200" b="1" i="1" dirty="0" smtClean="0">
                <a:latin typeface="Times New Roman" pitchFamily="18" charset="0"/>
                <a:cs typeface="Times New Roman" pitchFamily="18" charset="0"/>
              </a:rPr>
              <a:t> м</a:t>
            </a:r>
          </a:p>
          <a:p>
            <a:pPr marL="0" indent="0" algn="just">
              <a:buNone/>
            </a:pPr>
            <a:r>
              <a:rPr lang="ru-RU" sz="1200" b="1" i="1" dirty="0" smtClean="0">
                <a:latin typeface="Times New Roman" pitchFamily="18" charset="0"/>
                <a:cs typeface="Times New Roman" pitchFamily="18" charset="0"/>
              </a:rPr>
              <a:t>Вспомогательные площади (уличные зрительные площадки) 5500 </a:t>
            </a:r>
            <a:r>
              <a:rPr lang="ru-RU" sz="1200" b="1" i="1" dirty="0" err="1" smtClean="0">
                <a:latin typeface="Times New Roman" pitchFamily="18" charset="0"/>
                <a:cs typeface="Times New Roman" pitchFamily="18" charset="0"/>
              </a:rPr>
              <a:t>кв</a:t>
            </a:r>
            <a:r>
              <a:rPr lang="ru-RU" sz="1200" b="1" i="1" dirty="0" smtClean="0">
                <a:latin typeface="Times New Roman" pitchFamily="18" charset="0"/>
                <a:cs typeface="Times New Roman" pitchFamily="18" charset="0"/>
              </a:rPr>
              <a:t> м</a:t>
            </a:r>
          </a:p>
          <a:p>
            <a:pPr marL="0" indent="0" algn="just">
              <a:buNone/>
            </a:pPr>
            <a:r>
              <a:rPr lang="ru-RU" sz="1200" b="1" i="1" dirty="0" smtClean="0">
                <a:latin typeface="Times New Roman" pitchFamily="18" charset="0"/>
                <a:cs typeface="Times New Roman" pitchFamily="18" charset="0"/>
              </a:rPr>
              <a:t>Стоянка </a:t>
            </a:r>
            <a:r>
              <a:rPr lang="ru-RU" sz="1200" b="1" i="1" dirty="0">
                <a:latin typeface="Times New Roman" pitchFamily="18" charset="0"/>
                <a:cs typeface="Times New Roman" pitchFamily="18" charset="0"/>
              </a:rPr>
              <a:t>автомобилей 300/500 </a:t>
            </a:r>
            <a:r>
              <a:rPr lang="ru-RU" sz="1200" b="1" i="1" dirty="0" err="1" smtClean="0">
                <a:latin typeface="Times New Roman" pitchFamily="18" charset="0"/>
                <a:cs typeface="Times New Roman" pitchFamily="18" charset="0"/>
              </a:rPr>
              <a:t>машино</a:t>
            </a:r>
            <a:r>
              <a:rPr lang="ru-RU" sz="1200" b="1" i="1" dirty="0" smtClean="0">
                <a:latin typeface="Times New Roman" pitchFamily="18" charset="0"/>
                <a:cs typeface="Times New Roman" pitchFamily="18" charset="0"/>
              </a:rPr>
              <a:t>-мест.</a:t>
            </a:r>
          </a:p>
          <a:p>
            <a:pPr marL="0" indent="0" algn="just">
              <a:buNone/>
            </a:pPr>
            <a:r>
              <a:rPr lang="ru-RU" sz="1200" b="1" i="1" dirty="0">
                <a:latin typeface="Times New Roman" pitchFamily="18" charset="0"/>
                <a:cs typeface="Times New Roman" pitchFamily="18" charset="0"/>
              </a:rPr>
              <a:t>Внутренне пространство двухэтажного здания позволяет разместить оборудованный современной видео-воспроизводящей, звуковой и световой аппаратурой кинозал</a:t>
            </a:r>
            <a:r>
              <a:rPr lang="ru-RU" sz="1200" b="1" i="1" dirty="0" smtClean="0">
                <a:latin typeface="Times New Roman" pitchFamily="18" charset="0"/>
                <a:cs typeface="Times New Roman" pitchFamily="18" charset="0"/>
              </a:rPr>
              <a:t>,</a:t>
            </a:r>
            <a:r>
              <a:rPr lang="ru-RU" sz="1200" b="1" i="1" dirty="0">
                <a:latin typeface="Times New Roman" pitchFamily="18" charset="0"/>
                <a:cs typeface="Times New Roman" pitchFamily="18" charset="0"/>
              </a:rPr>
              <a:t> в котором, кроме </a:t>
            </a:r>
          </a:p>
        </p:txBody>
      </p:sp>
      <p:pic>
        <p:nvPicPr>
          <p:cNvPr id="3074" name="Picture 2" descr="C:\ВСЕ ДОКУМЕНТЫ\УПРАВЛЕНИЕ по курорту\ИНВЕСТИЦИИ\Портфолио к приезду 11.03.2016\фото инвест объектов 11.03.2016 с текстом\Россия снаружи\IMG_043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625" y="669667"/>
            <a:ext cx="4001628" cy="2664296"/>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145625" y="3606340"/>
            <a:ext cx="4001628" cy="2862322"/>
          </a:xfrm>
          <a:prstGeom prst="rect">
            <a:avLst/>
          </a:prstGeom>
        </p:spPr>
        <p:txBody>
          <a:bodyPr wrap="square">
            <a:spAutoFit/>
          </a:bodyPr>
          <a:lstStyle/>
          <a:p>
            <a:pPr algn="just"/>
            <a:r>
              <a:rPr lang="ru-RU" sz="1200" b="1" i="1" dirty="0" smtClean="0">
                <a:latin typeface="Times New Roman" pitchFamily="18" charset="0"/>
                <a:cs typeface="Times New Roman" pitchFamily="18" charset="0"/>
              </a:rPr>
              <a:t>киносеансов</a:t>
            </a:r>
            <a:r>
              <a:rPr lang="ru-RU" sz="1200" b="1" i="1" dirty="0">
                <a:latin typeface="Times New Roman" pitchFamily="18" charset="0"/>
                <a:cs typeface="Times New Roman" pitchFamily="18" charset="0"/>
              </a:rPr>
              <a:t>, возможно проведение </a:t>
            </a:r>
            <a:r>
              <a:rPr lang="ru-RU" sz="1200" b="1" i="1" dirty="0" smtClean="0">
                <a:latin typeface="Times New Roman" pitchFamily="18" charset="0"/>
                <a:cs typeface="Times New Roman" pitchFamily="18" charset="0"/>
              </a:rPr>
              <a:t>сценических </a:t>
            </a:r>
            <a:r>
              <a:rPr lang="ru-RU" sz="1200" b="1" i="1" dirty="0">
                <a:latin typeface="Times New Roman" pitchFamily="18" charset="0"/>
                <a:cs typeface="Times New Roman" pitchFamily="18" charset="0"/>
              </a:rPr>
              <a:t>мероприятий, концертов, конференций </a:t>
            </a:r>
            <a:r>
              <a:rPr lang="ru-RU" sz="1200" b="1" i="1" dirty="0" smtClean="0">
                <a:latin typeface="Times New Roman" pitchFamily="18" charset="0"/>
                <a:cs typeface="Times New Roman" pitchFamily="18" charset="0"/>
              </a:rPr>
              <a:t> самого высокого </a:t>
            </a:r>
            <a:r>
              <a:rPr lang="ru-RU" sz="1200" b="1" i="1" dirty="0">
                <a:latin typeface="Times New Roman" pitchFamily="18" charset="0"/>
                <a:cs typeface="Times New Roman" pitchFamily="18" charset="0"/>
              </a:rPr>
              <a:t>уровня с возможностью онлайн-трансляций, но и другие площадки: для информационного центра, детских игровых зон, кафе, </a:t>
            </a:r>
            <a:r>
              <a:rPr lang="ru-RU" sz="1200" b="1" i="1" dirty="0" smtClean="0">
                <a:latin typeface="Times New Roman" pitchFamily="18" charset="0"/>
                <a:cs typeface="Times New Roman" pitchFamily="18" charset="0"/>
              </a:rPr>
              <a:t>ресторана. Территорию окружающую кинотеатр, можно </a:t>
            </a:r>
            <a:r>
              <a:rPr lang="ru-RU" sz="1200" b="1" i="1" dirty="0">
                <a:latin typeface="Times New Roman" pitchFamily="18" charset="0"/>
                <a:cs typeface="Times New Roman" pitchFamily="18" charset="0"/>
              </a:rPr>
              <a:t>использовать для проведения общегородских мероприятий. Для этого она должна стать обустроенным пространством для зрителей, и сцены у восточной стены здания, превращенной в интерактивную панель, на которую будет проецироваться изображение; а восточный служебный вход, должен технологически увязать мобильную сцену и помещения основного здания, что позволит проводить праздничные мероприятия и концерты.</a:t>
            </a:r>
            <a:endParaRPr lang="ru-RU" sz="1200" dirty="0"/>
          </a:p>
        </p:txBody>
      </p:sp>
      <p:pic>
        <p:nvPicPr>
          <p:cNvPr id="7" name="Picture 4" descr="http://svistanet.com/wp-content/uploads/2014/08/arhitektura-Wuzhen_Thea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3968" y="3411671"/>
            <a:ext cx="4416425" cy="3251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05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4479" y="76200"/>
            <a:ext cx="8758001" cy="706090"/>
          </a:xfrm>
          <a:noFill/>
          <a:ln>
            <a:noFill/>
          </a:ln>
        </p:spPr>
        <p:style>
          <a:lnRef idx="2">
            <a:schemeClr val="dk1"/>
          </a:lnRef>
          <a:fillRef idx="1">
            <a:schemeClr val="lt1"/>
          </a:fillRef>
          <a:effectRef idx="0">
            <a:schemeClr val="dk1"/>
          </a:effectRef>
          <a:fontRef idx="minor">
            <a:schemeClr val="dk1"/>
          </a:fontRef>
        </p:style>
        <p:txBody>
          <a:bodyPr>
            <a:noAutofit/>
          </a:bodyPr>
          <a:lstStyle/>
          <a:p>
            <a:r>
              <a:rPr lang="ru-RU" sz="1800" b="1" i="1" dirty="0">
                <a:solidFill>
                  <a:schemeClr val="tx2"/>
                </a:solidFill>
                <a:latin typeface="Times New Roman" panose="02020603050405020304" pitchFamily="18" charset="0"/>
                <a:cs typeface="Times New Roman" panose="02020603050405020304" pitchFamily="18" charset="0"/>
              </a:rPr>
              <a:t>Кисловодская экспериментальная опытно - промышленная солнечная </a:t>
            </a:r>
            <a:r>
              <a:rPr lang="ru-RU" sz="1800" b="1" i="1" dirty="0" smtClean="0">
                <a:solidFill>
                  <a:schemeClr val="tx2"/>
                </a:solidFill>
                <a:latin typeface="Times New Roman" panose="02020603050405020304" pitchFamily="18" charset="0"/>
                <a:cs typeface="Times New Roman" panose="02020603050405020304" pitchFamily="18" charset="0"/>
              </a:rPr>
              <a:t>электростанция</a:t>
            </a:r>
            <a:endParaRPr lang="ru-RU" sz="1600" i="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89562" y="764705"/>
            <a:ext cx="5046934" cy="2808312"/>
          </a:xfrm>
        </p:spPr>
        <p:txBody>
          <a:bodyPr>
            <a:noAutofit/>
          </a:bodyPr>
          <a:lstStyle/>
          <a:p>
            <a:pPr marL="0" indent="0" algn="just">
              <a:buNone/>
            </a:pPr>
            <a:r>
              <a:rPr lang="ru-RU" sz="1400" b="1" i="1" dirty="0">
                <a:latin typeface="Times New Roman" pitchFamily="18" charset="0"/>
                <a:cs typeface="Times New Roman" pitchFamily="18" charset="0"/>
              </a:rPr>
              <a:t>В южной части живописных окрестностей Кисловодска расположено открытое плато площадью 88 гектаров, словно самой природой предназначенное для  аккумулирования солнечной энергии. Реализация этого амбициозного проекта позволит получать электрическую энергию за счет использования фотоэлектрических преобразователей. </a:t>
            </a:r>
            <a:r>
              <a:rPr lang="ru-RU" sz="1400" b="1" i="1" dirty="0" smtClean="0">
                <a:latin typeface="Times New Roman" pitchFamily="18" charset="0"/>
                <a:cs typeface="Times New Roman" pitchFamily="18" charset="0"/>
              </a:rPr>
              <a:t>Суть </a:t>
            </a:r>
            <a:r>
              <a:rPr lang="ru-RU" sz="1400" b="1" i="1" dirty="0">
                <a:latin typeface="Times New Roman" pitchFamily="18" charset="0"/>
                <a:cs typeface="Times New Roman" pitchFamily="18" charset="0"/>
              </a:rPr>
              <a:t>проекта заключается в сооружении научно-промышленной модульной солнечной электростанции суммарной пиковой мощностью 24 МВт, с прямым преобразованием солнечного излучения в электрическую энергию. Здесь есть необходимая вся необходимая транспортная и инженерная </a:t>
            </a:r>
            <a:r>
              <a:rPr lang="ru-RU" sz="1400" b="1" i="1" dirty="0" smtClean="0">
                <a:latin typeface="Times New Roman" pitchFamily="18" charset="0"/>
                <a:cs typeface="Times New Roman" pitchFamily="18" charset="0"/>
              </a:rPr>
              <a:t>инфраструктура. Общая </a:t>
            </a:r>
            <a:r>
              <a:rPr lang="ru-RU" sz="1400" b="1" i="1" dirty="0">
                <a:latin typeface="Times New Roman" pitchFamily="18" charset="0"/>
                <a:cs typeface="Times New Roman" pitchFamily="18" charset="0"/>
              </a:rPr>
              <a:t>площадь территории 86 га, </a:t>
            </a:r>
            <a:r>
              <a:rPr lang="ru-RU" sz="1400" b="1" i="1" dirty="0" smtClean="0">
                <a:latin typeface="Times New Roman" pitchFamily="18" charset="0"/>
                <a:cs typeface="Times New Roman" pitchFamily="18" charset="0"/>
              </a:rPr>
              <a:t>удаленность </a:t>
            </a:r>
            <a:r>
              <a:rPr lang="ru-RU" sz="1400" b="1" i="1" dirty="0">
                <a:latin typeface="Times New Roman" pitchFamily="18" charset="0"/>
                <a:cs typeface="Times New Roman" pitchFamily="18" charset="0"/>
              </a:rPr>
              <a:t>от центра Кисловодска - 5 </a:t>
            </a:r>
            <a:r>
              <a:rPr lang="ru-RU" sz="1400" b="1" i="1" dirty="0" smtClean="0">
                <a:latin typeface="Times New Roman" pitchFamily="18" charset="0"/>
                <a:cs typeface="Times New Roman" pitchFamily="18" charset="0"/>
              </a:rPr>
              <a:t>км.</a:t>
            </a:r>
            <a:endParaRPr lang="ru-RU" sz="1400" b="1" i="1" dirty="0">
              <a:latin typeface="Times New Roman" pitchFamily="18" charset="0"/>
              <a:cs typeface="Times New Roman" pitchFamily="18" charset="0"/>
            </a:endParaRPr>
          </a:p>
        </p:txBody>
      </p:sp>
      <p:sp>
        <p:nvSpPr>
          <p:cNvPr id="4" name="AutoShape 2" descr="data:image/jpeg;base64,/9j/4AAQSkZJRgABAQAAAQABAAD/2wCEAAkGBxMSEhUTExMWFRUXFxoXFxcXFxkXFxgXFRcYGBYWFxcYHiggGRolGxUXIjEhJSkrLi8uFx8zODMtNygtLisBCgoKDg0OGxAQGy8lICU1Ly0tLS0tLS0tLS8tLy0tLS0tLS0tLS0tLS0tLS0tLS0tLS0tLS0tLS0tLS0tLS0tLf/AABEIAKYBMAMBIgACEQEDEQH/xAAcAAACAwEBAQEAAAAAAAAAAAADBAECBQAGBwj/xAA/EAABAgUCBAMGAwcDBAMBAAABAhEAAxIhMQRBBSJRYXGBkQYTMkKhsVLR8BQjU2KSweEVcvFDgqLSM5OyFv/EABkBAAMBAQEAAAAAAAAAAAAAAAABAgMEBf/EADARAAICAgECAwUIAwEAAAAAAAABAhESITEDQRMVUiJRYYGhBTJCcZHR4fAjsfEE/9oADAMBAAIRAxEAPwD5SZAJOQwYAUutQ+bDAWF9/MxydGVq5mCierB8sNgH7xOmf5vgxe4v0PUbMImZNFQU5CXDAhy6TfOzH6jpHI5Sb0JsY0izKNYKLhQw9IIKSVJezhYy+IAtJSC5dBUFFgH+HlJULhwVekDKyFAhlA4ty8zOn/cOV2uDjYxWQVkhAJNRCW61EADLZb6Xh47AaVq0lqUNysSGFRZiXyLHc37Rr6/i0ubLkSEFSaUJQtawyWTclkOW8QXAjC1rAmzCpQpZgGIDBiegNic5ikieyqkCkB2B5gx/3Zxu/wCZFAMzNObq+IPYpAdmdOw+Vj16gMw+k+zXG5kzTH3OnCEoB+AEnkDkc6udYKkkN12Zo+WyZzZHQu1+wHb8o0Ea9SW92SKSFAPaoKdJINifvCtpiyPR6jjy5pnSdVSorWKlLWUCX7shgKAA1SUgtluufOz0JmKdCkOwcJqSLABwCGYYzfPWF1zlLVUWJe5JepTm7wCXMYWBJ9TeFsLNTSyxN5Cn94TUlSSCGAcpIfPn06X9R7Ay1GeEkTClBLpQWoWp0iZUGIslQO5sLi0eFlaoggMygXB+EgjfxH9o3tJxaZpqky1G6wSts0WIsSClzdiXYGDh2wPvAnMACX7lnPctHe8jyXsrxqZPQfeMSLkgjfDACwsc3je97HWtq0VY0tUCURFDNihXFILCEdIitop7yIMyGkKyyp4ivvQYBNRACCItIls0UrhuVqG3jFSoxeswOIKRvjWhrmFZ+pcxmVmJricEVmaSVJMXUuMsLi6VEw8RZB5ingfu4sgdYKKRAAGjvBZemfeLCYNhFConEPYyq5TRUTYt+zzFFmgw4YrdQgtdxU+xRC+sMypwEKL0xG8VQnvByFtGzJLw2jQpVu0YcpRG5hpGqOzxm4vsWmh9fDADkGFloSLRVM5SixLRpSJCAHJcxDbXJS3wfkpK6UG98kFvoPKKq1RbqBh9nHXwEdLSbuHVtcD17WiVziUlRXUSHILKckl3cuP7vHOkZHaOakmlQSxOVfKPmIPVhax2tFpwklSgkqKGZKjYksGUoAHld7ZZsQD3bkC7k9QzqZgH77wMoYE7gY8yGfc72e0aUOjX1+okEITKSoBILg3FRNyFk1Ke+yRYWijpISihrEOnnUskNLBTh6jci7m3Q5kqYQf1vDaZTJSoG5JLbgAJZXmSW/2xLdMR03TlPIpNJBIU5DhSbG1ujNBKRU0srduYFujLpbZ3be4gSJ5JJtcMSoPY/Y5+sQFEsHv9Ll8ecSAeRJUpVAAf+YhLdXJLRv8ACtOZgeZp5igAXUhRpUQOUlrE2BdwAUp88KRODUPZShVa/LgD1PTMO8N4opC0mokA3qvuNj2GOoECaQrNmf7MzU0rQUoVLf4mK1TE1LASkuCqkGz/ACjqwrpOCzZskgIqUkTEhBOFOP3guA7hmbbdo1OF8UkzKCqZMC0kFS1AmWZigXWU3AD228Swjcm+0MtHKtVDpK0rapJDm5sLkg+PWNlCD3YWZvsNpVS1KSqSoFITzKDNasB7X5zcjtiPbkx5rQe0XvAFWCauZRAAAIskB3dym9xny20ah406WLXsg2MlcSgwsZkSlca0Kxy3WJQB1EIzJkDE0w8QyNRc1LQAXNoVTMMGQqCqC7NGTo07q9IMqTLDRmGf3iDOiMWyskaXu5Y/5hWZLG0JqnRKZ0UoMTkg3uzFkp7xRMx94alJGfvDehIhEhRwIcl6AtzH0iJc5oibqYhtsukgsuSgZMQVtCSp5iippMPFhkhwakxdU8mEUg9WiyR3h0hWMk3bJiEpU9kxWSQC73hyXqQIHoFs73a8ENBkSSA7iF5mpJ3jhP2eJplWgqgT4xRaF7loPIAAcm8MCancPEOVFUfmX9vlKlj9wErqqrHwKUfjCgAClPbmZrAb5OrF1Ul0qLuzG7vb5Rc2xaGJ5WkIVMuhZUsAMkFVQCiw8MDtAJ0ysuJaUOBZBJS7OTckjweMN9zPgGmYQynsCw3N8326Wiq72t18xbyiypYAcZvgthoopRtjt1NzcncwXYHBPUgfUxZMxQSelvJuh2EUSRvnA7d+8cEBiSfAHe/UWx94KsKJSCpzawc7b7esWlCz4L2PcX8RA1pYX8mY3i6S5y5bp/jrA1oKDJIZrxCUkWMXQoggsHvba4bH1i0i6mNyT1F+ovknxiCT1fA9NNRLKkJ94Fp+EMWAZiUlJGSfFrQPi/FZqVBM6UEKKRV3Z6HYk7F7v6X0vZWfJRL51BJUcIqQq5YAlJd3FzazRscQ4JI1CBTSglQBUQFKUAeZLlzVaxd43jC46fyA89oODTNTLKgVDJQFVIl4FO5J5VOHAyLm8H4DqZqdSZcyWpdJKQvDUmkqBZmJGHHSPWcM0hlICSsqYNcuLbh7gHLbOwhyoRougtPuKzokGBqVHPHRRNliYsDA3iweHQF644zIgJiaYNARXE1R1MWAhgSkQxLQIEkQZMQxoMhTYAi4mQJKCdomg9Imh2EMyKvFaTEhBh0FkvHAnaCS9OTDUrTwWkNKxVMswdEqGk6cwZOifBiHIpRECiJaNEcO7iLyuHp3J+ghZoeLM1MsbmCygHskkxpHQpGPtF0IPWC2+BaXIkuWojAHnFDKbJjQGkq3MUToBvCXuHa5Pyhw+cXD3AsCp1AZpSB1c2HiYYmTBWHVUHFRT0LYbNvrCAkctZLDzc+Fr/NfFoMFIAYdGBNrWsLDF999sxyyhbsKC6ufLUTSmkD4dyz/ADED4mHhCC5z2eGSkqAAsLs12/TQusENg9MXeHBJAqKpSYKDjqzeeLeW8QVYFh5Z32gktIO3kP14Q2xM6XImKVQlK1KJuliVFrfDkt9I0JvDFJl+8YsFUEUsQpgRvfe4s4jd9mNeqRKWJSGnFiorAPKm55eVQQE+PxFWHbU9nNemZMWqZTNmArAlul/iclCVUlRIU3wgWGLxeCaBnk9Dw0TOVfKcipYQpqSQpKVJ5x4FwI2PZThxVMUr3YWgJuo2l9OYEGrr5Q37V8HnzZoWZbPSmWpaw7XIQWcO9sjO8IypWolzChK1SSShJC/dpW6uVKvdC9IcJcNcpOCwWOLEeh4hwuTOR+4LTFVTSATf3hFVYfqLDxYXeBcH4lIlpUucEiYkkcqQzuxCW+br26RvyfZpcpKqJhUpRN1Y5lO52DNsLxkyPZxUyaoTpcwgrCypwlIenkYK5gxZxilXaKadppbJo3pGpSqli9Qe3MwOHIcDzhiiFOF+z6ZExa0KISTyoAsAfiB63Abo28bFAjojOXcmhOiJCIYKYJLT2isgoWTLi4RDqdO8EGlicysREIgyJDwcyI5MswsgohGjgg0iYsmWqGpGmUYly+JaXwBSdEDB/wBhA7w4jTtBUSH7fWIzZWKF5GjG5aDf6cg/N6CGpemA6nyhlMuBW+5Lkl2MgcOvYWgyOGjeNUJiaY0VGTk3wIy9GkbQWXp0jaGaYmmG6YlKSFzJB2iRKHcQemJoiXGJWchUSR3ifdDpDFEdTFKkS3JgaYimDUx1MPImgVMdTBWjmgyDE/HSUpPylgflZ6Rm5DknbpEpRVyuALfFYbA9T1MGUlgcD/2bAHnmEpsw4wcUtd+8cak2dSYbWSSimlaSFPSlKgpQD2qA+Fxfu8O8L4GqeGK0S1U1JSr5hUE1KIdhdm3Iw5uxoeBJMxCBPCwsS3pdBNVKpqQVikGXu5GAwvBNJwtH7QZSUL1MtISJhkl1JDj3ik2UCRcBnSdnzFX7hmJOQASUhQS5pqapgbOwAcBnjc9nBI95TMQtSrBJSb1EsOUAghzdROAGzGtxHh3D9NOlzAkzpS1BSUBRQoy0IlmtpjvXMUqyrMVM4AI8rpZikq94lKiHJSQ4Ypu6VJZlCxcYYGJZNUz1+u0Oo08xcibpZVSypMoqkcy6wCDKXLyoVO27NtYvsdrZNaJaiqXPNgpc5SEECxSWS7iokJPK4Nwc6nBquI6Qe918tE25RLWVEoWhRBmBZmBSZhSsMmwVyjAMYXAPZyaSiYKDNlzKv2fUIWiplAJUgpB97zWULUkGqwMLJorHZ7jRI97Om6QzFqUlDTOUKIKEiuY5/dpYlJBSAHO7ARu8A9jFS1rXqJaPeKDiYl1Ep98pSUrUblYSmU53x8rnV9ifZSVp5cmcpA/aEyBpyUkslEtZJT8RClVZVvSGYWj0WoSYl9RspRSMSdoQnaFFyB0jWnCEZqY2i2S6EVSREe7EGWkwMxojNlFgbRAMTTHUxZNnPBExEuU8NSpMJtIEmwaJb7QaVpibAQ3IS2/0gktDbxk+oa4FZekIyPtGhLkWw0BGbufGDIWIzcmyqoMZINjEplJG0VSsRcLENSohxsuBEtFK4mqK8QnAsBExSuOrgzDAJHQOuOrgzHgFjngVcTXBmGAR4gmKVxFUGYYF4iKVRBMGYYF3jngbxBVCzHgfkc6ZRnUqIICgmouGy1QAJchJteN3RonacqVLUEpIUhYKElCjU1KwoUrTlgoWud4Rm8PCPcl+ddRpQ5JSaTKKbFnvbsIKdJNZKpkpXu5inINm5WCv5SxJuzxyOfuYxefp0KFASy6gCCQgWrrcgBNyEXI7YELSpaUkhKglQAIUsAArBLpSsYTd33bYXh7T8GmKWhAQUTTLExCCbUOXcm6S+x63aNPg3szUlY1KZstRcIAoYm+A9yBjAyX6PxoxW2CTZh6nWLnBZmLWsAJHOp6UhgKSFNcgOAGLjdiEFSmdixccvUFLhWd36NzRu8W9l5kqYESyFI5CQouAVGl1U2AFWbWPr07RpSESnloVcmlRWpwlx7wg09Wpzy7xfjRa0FMy9AyDUtNRKSUEKKVBQb3awQRg/R/GH9E65suSZxqrIRMUv9yPelDq5mKXdVXfrkCl6VMxRSh1kB2AJKruQml8AO/do2tN7PTihM5FTpZkF3AScNYgVAv2NniZdZR5Ekep4R7Q61JVIWtBXLXQoTJxUmZTMslCSpgqpJY9HFrN9a4PxYTpYWulBvZ2wohmNwzN37YHx/hnB/eXnibKmpASClUtOEtUijdmub8u8evk65KbBEtIHhbqGG8cXU/9mL0r+ZtE9tPmy/xp/qEIzSj8af6hHmxxFLXCG/59MRdOtH4U+V/tEr7Qkvw/X+AaTNaYU/iT6iAqKfxJ9RGedb/KPQ/2iydX/L4WMX5nJfh+v8E4IcFG6k+ojq5X40/1D84TTrP5fp5RY63on7frEHmkvT9f4Dw0OHUSgMpbxEXGrQPmT6iM0cQO6LbG13wzRcakkhx9P8QvM5en6hiaR1yfxJ9RHftyfxp9RGadURsG8vraJOoPb6fr/iDzOXoX6ix+JoHissZWn1f7QVPFpT//ACJ9Yyf2g7t9In336aE/tOXpQ0jbTxGX/ET/AFD84uOJS/xp/qEYYmE4I/pe8QFKO4HkInzN+n6jo3RxeV/ER/UIunisr+Kj+ofnHnlLIuVsPARxnD8Tv2H5QvMn6fqFHpP9VlfxUf1D84g8Xk/xUf1CPNicNj+vSK1p7+kLzGXpA9L/AKzI/io/qEceNyP4yP6hHmPep6RHvU/hz2g8xl6QPTf6/p/4yPWKf/0mm/ij0V+UecrT+D1EUNO6Uv4QvMX6Rnoj7WaX+L/4TP8A1iqva7SD/qn/AOub/wCsYCaeiYhktgeQg8yfpCmb0v2w0isTT5ypqfuiLq9q9IP+sPJKz9kx5tQSMfaOLbhPlvB5i/SFM35nthoxmafKXNP2RFV+2GjFvfHylzT9QiMBZSPlF/5R+X1gE6ahIujsBS5UdmH98Q19ov0hTPAIkHTpSpU5SphAqKyVIDkkmzkdNu7OY9BsTU/d3cAvZhHidVrQgjnExV3Wj4WIKSmkl2/IdoamavThCQhSklXxfC4u727f2jSXTk+f9Eqj0H7CkkkEJXSzpLWBcg3w5fA+0MyJV6hNIHUre7fDzuM7Aj8vNniElIlpS5puSSXV+Yc4xtBV8TlkGl7m9zj82iH05laQx7VcNnzUOmYSBmUkB1OSCQSeYscYhBXswV+6AUmVdl2NRpDVJU5BBAJ2uDl45XGUmaFICrBje19g5tj7weRxVJWF0soBi1Id3G+1zvGq8WMUkTSA8G0SJKlypoUBSkmYAAkOTzFTOBhjiynbMev0GllSk0IBUA5cqS1RcWL2yzdurx5PS8VTWVFJu6Sh6gXG5PVvqYPN4u6yQ9LEJSzbkuxI8DjDdonqQnN7GlR6+Sm7FKRbAYlx1YY8YL7y5Zr3yAzbDv8AlHjRrzVUVEOSDu4+VgTb8o7Uatk+7qI5bTGAyzv2b9PeMX0WV8z2h1Ic04bepnwGDXjl6ot8QBsbJUSR/KHHTJjxy9Y8pCTMwbOWsB2B7CCDWBVvfbXZwzdaWtuzDeJ8EVHqv9RS5cKASz8hcu+PxWu0ETr0jJpcOAoDGxy58I8xL1tzXNAswT8trmzDdusM6jXilBSoCzCxcPex8uufCJfT7DxZsp4uhxSVEF/kN2tZs4aGf21gpRCj0sQGbo3j2jJmaxQTaYlmqF2pZmBvt9YLJnikqCysAGm7/F1+noYhx+AqNM627JSVKGbKSBliT1JEXVqTsnDvcAGx6jHpGNKnmkVvfaqzOQ2bMB2wMRRWt5QgIDlL3DBTWKbdlByd4nwx0zXGtqHKygX+Ekh9w4z6wSZMU5a7bU2D91FiYz0zSE4SkgFsil3IYkdAdsnBgcvUEJUAUqVYBh0yxyTY/TMGIsTTkTyeap3szAB7Y637mCE3ArV0N2KiNgABaMhc4pd1kuWYG9ylmYksHJ7vHCapKiCFOr4W+G4NwEvSlk7mBwCjXE4bFRfvfpg3AiBOcgMWJtcO21gfr+cZpXSGZa9wmwTlg9uvU3isrVgOsserAAuTtS+BbMTgM1ZZywLtubjGXi0tTgOG63Gd8W67jwjMHEEpKQSUghyKnOByvuPO8Lq19VJQSZYUAoElObBm2fPZ4XhtgbqZoZzuXFtn7wITwQc+nlYHMY8/XknIKQwKU7Puc2zjteLo1Mwl+RAsSwJLne9gWYP3g8JgacvUFiyCAMEkDtZj2haZxZAWw52GEJqJLgbG/pCZmS/hWSQbgrZiXuKQ1h3/ABbxY64UvKCEhhkUsBYCkBsbRWAqHhPLlJS3S7nwLEgG+5EQFFzZ8Yc3uHbA2vCMvW1JUpClLb5vhTg2SkHpvBxrKGQkVNSHNgLO98nfHXtCcWgoZBc4SwLPn6kWPrj1oNSFGxcCylk0gEXZ987Rn6vidFRqKnIoTy23Zg5f/ELFSuebOWRLAtKJDEBgSb28B5tDXTb5A2dPqCskIslB5phHKeoQ+TZoz9HxD3wVM+GQhwZisrKRekfKB1EAk1TwEkpTIZglDAqwTcHlSb94jUJM9P7OlIRKTYkfDSD8KfFzFKCWn/xfuUkmOLngyFT5ziWxUhLqLpAsZn4iekLcHrmTFzlTAflliwYG5Z7vj6x3tEtRle7QaRawD8qcN0EL8Lnfu6HJ3JYG+4v2EVGP+NyX9Raj7LZ4DSSwqYmolRDADYABqWGwYQ1qNG5YC7k22cG32iK6SEjAcP6flEp1JCr5uS/gBHqOTbtGCAr0zJ67Ww3W/j9IlKGwe3YdD6Q0vUJCWIvYub9f8RSeWSWbp9z9wYWbfI2LIkAG5cuDbuYM6QX67eH5+ELKN/NvR7n0i0tJdvPyxvFtvuK2MoUh3Ztz4k/eJVMFTF7MlzfbLnuYChLpcMT039Ikyy1TdT5Yf6/SJsLLzai7Oena+eXr/aD+4BwogEM3e1/DMJzJhDdw58H/AEYvJm3AbG3l3gbdCsvppBBAKyCCHyRuwPmYL+yso0qJLt0LfMS+bRWUol+9z/n0gxBQrDWuAc+PrCc3ZVvkHO0xdKgtnJBJIsBv6dYelVKDqUwAKgQRgBgWGFbdn9BykUkuQmoDYF3Ddbf3vF0KQASez7OHAP67xnKdhY3o9M1LBLqDuovSCRZ8YfA2EGmqMtLAlaieaxAsSBcXLE7/AEhCXqUVXuGuD02bpDOn1iaXYFurvci56Rk7fI1IJpyqYkVuFOyQp7EkFzZrpcwUpm1WLClgVF1WIBYbXgCeKB6iBZmublLm4Gzn6CJ/bApmIswSLgMM2Pr5mE79xSmMImKcNUQCS1iXAJc2xfttaLy5s2l66Ckk0nmPNY4LAsfv4wh/qNnyDYg7tgP43iq9eVOT/wAmFV9hPqfA01y1HmBBIILKDf3uW69BEarXKFdRweVmYJP1APTuIy1cQt9fvnyhIziXOPS4HN6s3rDUL5JczcXqlmoqWyWsEm7WpBJ7Z8IGjiCkslLM1n6jctufCMUaopKai4qHoM/URebOIDizFWc8wP5iK8PtQZmmmcSLqcnIOAGDMNvWCSl4JfluLsAXOB0jDOpNINwW+g/taGpM5pYJ6B/r92fyinGil1X2RtTdV4Fw5SGAJ2D7wOfxJQGSHvTlvTPrGUZjjs5v5n+xjpckqyRh73Jv3/tE4R7ifVvsO6XjRILDls6lXJ38usCHFZgOHYu5YsTjF7sIDN0wbODfbPYfq0VRLGHao3O4ZrPtDqHZCc2x7WcZmCxUA+Q9N+/63vCaOKTVqIelumLX8N4DqNCVoDjBNTP99y5EGkSFOEYNglr3LM4646mGo9NIVuhbUapaTUFEqOCQ3gLNHHVLWl5izYhklmL5JJyIZOnJWQQ5QS7liCnKrDtE0hQ/l8rl+4/TxWUa4Hk1+YvM1SyyUqJLMGsAMMPIwROuWgUBYD2s7nNz9YuqSlhUQwew626QnqNOkt44Ow6P5wli9MTb4KTOMLCnJCwOUVJtcbP5xdPFJlI36M/kB6H0gejUEEuGe/bqMYhv3oFuVme+B0Itu28XLFaUS81VIzNICTUQfybPlDipaXKsADzYm2TmyoJqCAKEsVFmLG4JchV7We3aEpsuiawuhQYWsQWu/T9bvCvIdYh+I6YUAsdi/iCS/QsDCZmPn7Ro6lbsPipvi18BvKEETbkMSW+hNm/XWCDdCkVly+YHZ7/8QSeoBYLZYP2Pbwf0i0rTubGwZw1xe1vX1gvEJLTGAYDmHclrDztDy2FaASia1pSWvsAfhcP2vDalFLyy6XAGGG1TE4Foz9JL51Ztf7eeTGkGISFvyupx8W9h2aFN7CPBfSaSgh8FJt43bru2YX16CSJmwDeGWGbm5hvhWtSqsK+FgE7scCw/X2gcyahlO9PQkWsQH6nH1iLkpbKaTjo7SlKC7O5BH1P9/pBp891hr8pfcNd4pp9CsAIV8RpKr/CFcwD78rvHLBJUtOAKgG9B08ol1Ybov74OkEB8Od6j3gMvTsQS1N28t+ouzQBQclRwkglvu3m3mIYTquZdtiGP8zsP12h01wK0+SZvD1OpmpyCS5KbnzyPWCTeGqQlLGoqcnYCzpHjYn0gmjUqoIfl5nOEkMHe3cesaOvmAOQarBIAu3RQfdreUQ5tNIeEWYekWUoK1JJSt0gi9y5I9HtvDk5hKSpKWISLNepuj4a4z1hnii0rRcAJCnADgNSAlu5vtvCSkAg7MoBDbgWAD2IDD9CHd7FjWgerlESpZAuHKh6kD0hVM1glR2D+L0gGNGYTLkKvUpaAABkdBi5c/aF9TICtPKJFNJpJzYkEuBj4QLtiKi/eRJGZIqX8N2F/I3h+dp6ZoQ7gXsRv1Pk/oIX4QlaagkXJDXa19t8i3eDrnpqluGJAvZyUlg/ZgA2N40k6dIlJJAVyqlEAOCQet1KOP1vB9FIrVzXD3a+5bG9jGxpNOZaXIcgWG9SVA2fLD7who0CkhNyfeLDOBy4SzseYkd4jO1oePALRacsskAFDpBJszAFyOw9TFzLSsqTl6aGwalNc9Bl+8M6OsIJoZj4sCogXPUwtwiSUkLIsXDbkEG/k31hXyUktIprpQQmhINyCbubWb9dYYVLoTUkkCwII6vjsxPrDE2TWlJAKiFOb3DgBBb09d4vpUlfvEqcAA7Ozk2b0iXLQ8E2IzpwpFTuTytvdvyPnB5sgK5Ryl2zkHBA+8KJLCVWA1K1Bssb7sQ9OO0cCV1L2Qu3Rrt6AHtBROjZ0emJTMkv8LcxtkuPP4Y5MhVlKT8vK1zsygdnbPQxPDMzFYH8zguzgl8gFX0hpGtqIBwLeTBz+mjncpJmqSoNptMkmt2JB81K+bObs/YRm62QD+7TdRs564cny/wCYY/bqWSxfYv5Dp1MH00usXz1wCdyPz2tCUmtsrUtGDO4esLSHcLS+QQFHAcbd4zdWtlYfmUm3UOI9TqJgclISyACA3MDcKqAuT3I3jE1OlSVO5uCvBe6je/l9Y3hP3mPU6aXACSAuWWN60vZ7MwfoHJ9BDem0dKwki5DAEWZTu98wDhnEFLUJfQgKOamCrknw9RHop0hNSVjo79i4Y9h0hdSbi6ZUIJ7R5TQyyVAzCRS4mBsMWuB26RbiunZQpYpykE4BDMXuxDeO147RyDMUqol3dw4SXAGN7584rqNKsEqcFQCSLBiEqOwxYj0je/a5HWhOZ7y/8t2B7sR/jaNDgmnHOsvUbB2BZLu/+Ytw+a8sghmJOLsSxZ+kY6pxSWFgSSwNmJfz+KHuSceBWo0x9bBRUljSwcF2BBew+X/MKftJUAcsWcWt5DZodlyqBU553cgGyWUCW62JiwR7tSCkBikEjcOaSb7d4LQmmRolpUA9iCxSR8r1XxsRnvFdYaEOLuGDEYpLP3LH12hbTTFETCPxu+92ZPlSIa4goLEkqFiSk3LrcOD/AJ7iBr2hp2gvCZyXJAuQXD2AAATtc2+vjFNNLQpKlLIdkKDW5qmYbDIgHBJgC1FfQgdXcNYOQ4t5xpS+Hky01EJeyqk4UlaUgKbex7W6RM/Zf6Dim0jVVoiETFFZBQmxGWIDk2s7qLP1jJ0iCUhSeZRDqH8ibAgHOD4tGl74KUtLKcyxZ8lLjuxc56DAzGNolOo0OkAUgW+ZgplDe7Oz2ftGUbplSasckcOpXNJAoAch8VcwSDl7i8Un8FUfeLTm9nDZ9Rg9cQ5wdQCVM6VJISp9ylKQWD7EJv0i0zUFLuaWez+TlQN/DbtupTknoTUaPPaPVKBbqSRsHII2jVM5c1RFjzDbIqFy3V4ztDpip1BzQfJlMACdsQ3Ime7V7vob7XvYdmIjWdXowTYeRKK1Il04Ul8J2syW6p+sRO0yaiCCQCC7MLkKZz2Bd/tFdWVCYwvgPuXIJAbFy3rtB9LNTMUlJyOYuz2BAzuHb1MZ21sq+zKKASAQA4dSrlQdib7AkB/JrWhTVyAS4skkubNTkEN/sjSmBCV19SzODgM/jzBP/MWkIBBQoAl2vjFg/wCGpRPlAp1sUtujNkyiilRsbM7fOB8u8HkSE+9E1SamelJBtch/QD+0OhNah83KWIzVUliQAT+IN3isuUSErqcg8w/lSTftYNClNsKfYPqCVgmxUHAJYCmzAPjPqmFNBLpQpTgmkhJ6tu/p9YvP1JSOY3JZJB25iwPYNftDeg0RqAcB01NslKEgAEdzV/TEfdiPbegGq5ZZOEhdW97EJHg5MW0OnpSCoZSXGWvgeuO0E4hqRMQycC4sGZyGbfEGMo8trF+uCsgntfbsIVuqKS2JcPYA3qdbsx+UskP5P6wPWJI5kkubqxuVOB5EA+m0F08wIITZ3uBhlY63Yg27xUKqk1KtcMMOSQLdcw7diT7GbMlrIUQCQkMm3wuGA+8ERJUlIFgC5PU8mW2/yIeVNZKkD5gFA93IDEW2OIHq5iwtCAgEBJIVdTlNi5OHYRak3oKob0c1RlPYkJdShc2Fhf8AVojh8xS0LUpLkJqBaxvkedUISppEtaw/KfV6Wbtc3/khzh6BLBCwo1Ic1VB3BLEKObbepjOUdMqNtoLrJABSbvy3qHMNiewf9ZiqJikzCl+UN0cvkEswAdu9ojiGt5koFrjAxzM9gzMDvsIHpdUwIdWSbsCACwsP0fWFTrZo6srxKYlHKLlVRcAAkJcgFgLCwwNoxzqsl7HIuTzWJAfsktHo2BWy9trEEkA7beLR5zWSeZazfns92Ztg9rGNek09Mnqe80ODodSilQwNwDuz93LfSNSStQsoYF33uf8AEJ6dpYFByRbIAAw/j9oc1cwBC3PMoMcNnyvGHUdsUdGJwyZWsKwFr92RnmouQ/yuHbuYCucFpqcpSkgMOpIFn2Y9fWOjo62ll+g4vQHQrBCkAWcgkuSbXPnGMqWSKibsx8yB/aOjo3hqT+RjPg3eBtMllJHwpBHeoGxPRg7NmLIl0LRYFLJd8lJpAT0HxKfxjo6MpffaNvwpkI0rzChJYAqJ2e7DGCGaJm6dJMpIexOQPlCQrxcRMdE27FS/v5ky1JlzlrpelJUBu4Ge97tDc5RRLuyuYC78pyWviw8GiI6Jl2DsyoKgQEnmYUnpcnp1T9oz5KiFKY/hW/iHHmyh6R0dDjwyZG9rgBJlzBepyx3BUsFz3KfSMacOVRe4NrP+sD0iY6F0xz2/kG4VPMpEw2N0pa/UDri5+kB1SgJ5DYvk3uQT6n6R0dFV7T/vuIb9k0eG8PM+ahJVSFsUkXKUpCAR51f37Qshkzw96SoHuSl3/wDMekdHRC22vgVOKUEwHEZzkEBrBVtypIOP+0/SO0uoYVEOElm71Uu/mY6OjSlRj3CJ17LCaRirdri7ub7NGvp51EpSwAFEEWFgJiilm/7jeIjoz6kVo0g3yLcNKVJQguWKth0YsXJs7dwS+0N/tZ96T0S4bpSXB68p33EdHRDXtCTpIiSlJCFUsmzjcqBc9mc2gmmnqUjZqlDqQAXPmyh6R0dEyKLTSiXKCgl1LUsJJvSBdZFT3P02IjM1SFFDuHSUns1228Ldt46OgiE+RieD7hCrElgnZmBy3UA46xSegoUgvgqdujqSaTtkeTx0dDX7lzSSD6EAqCTchJIsLUqSWfPQv2isuaVrMw3sTfLNj9esdHRLJvhAhMKy1rkenN/iB6dZKD1AKn7m4/8A1HR0OtC7oqJakXUxBU1n3O/n4/SM2bO94spAYE32dR5ie20dHRp092yW9mhoNQASGflB+vV7fmBA9eHVTs4UOxJEdHQqqRf4Uf/Z"/>
          <p:cNvSpPr>
            <a:spLocks noChangeAspect="1" noChangeArrowheads="1"/>
          </p:cNvSpPr>
          <p:nvPr/>
        </p:nvSpPr>
        <p:spPr bwMode="auto">
          <a:xfrm>
            <a:off x="155575" y="-1828800"/>
            <a:ext cx="6991350" cy="3810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7" name="Picture 2" descr="http://digitalsubstation.ru/wp-content/uploads/2016/05/solnechnayaelektrostantsiya-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908720"/>
            <a:ext cx="3833987" cy="266429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http://energorus.com/wp-content/uploads/2014/03/%D1%81%D0%BE%D0%BB%D0%BD%D0%B5%D1%87%D0%BD%D1%8B%D0%B5-%D1%8D%D0%BB%D0%B5%D0%BA%D1%82%D1%80%D0%BE%D1%81%D1%82%D0%B0%D0%BD%D1%86%D0%B8%D0%B8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004" y="3893953"/>
            <a:ext cx="4104456" cy="2852249"/>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251520" y="4042804"/>
            <a:ext cx="4560441" cy="2554545"/>
          </a:xfrm>
          <a:prstGeom prst="rect">
            <a:avLst/>
          </a:prstGeom>
        </p:spPr>
        <p:txBody>
          <a:bodyPr wrap="square">
            <a:spAutoFit/>
          </a:bodyPr>
          <a:lstStyle/>
          <a:p>
            <a:pPr algn="just"/>
            <a:r>
              <a:rPr lang="ru-RU" sz="1600" b="1" i="1" dirty="0">
                <a:latin typeface="Times New Roman" pitchFamily="18" charset="0"/>
                <a:cs typeface="Times New Roman" pitchFamily="18" charset="0"/>
              </a:rPr>
              <a:t>Суть проекта заключается в сооружении научно-промышленной модульной солнечной электростанции суммарной пиковой мощностью 24 МВт, с прямым преобразованием солнечного излучения в электрическую энергию. Здесь есть необходимая вся необходимая транспортная и инженерная инфраструктура. Общая площадь территории 86 га, удаленность от центра Кисловодска - 5 км.</a:t>
            </a:r>
            <a:endParaRPr lang="ru-RU" sz="1600" dirty="0"/>
          </a:p>
        </p:txBody>
      </p:sp>
    </p:spTree>
    <p:extLst>
      <p:ext uri="{BB962C8B-B14F-4D97-AF65-F5344CB8AC3E}">
        <p14:creationId xmlns:p14="http://schemas.microsoft.com/office/powerpoint/2010/main" val="28891772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23728" y="188640"/>
            <a:ext cx="5074029" cy="432048"/>
          </a:xfrm>
          <a:noFill/>
          <a:ln>
            <a:noFill/>
          </a:ln>
        </p:spPr>
        <p:style>
          <a:lnRef idx="2">
            <a:schemeClr val="dk1"/>
          </a:lnRef>
          <a:fillRef idx="1">
            <a:schemeClr val="lt1"/>
          </a:fillRef>
          <a:effectRef idx="0">
            <a:schemeClr val="dk1"/>
          </a:effectRef>
          <a:fontRef idx="minor">
            <a:schemeClr val="dk1"/>
          </a:fontRef>
        </p:style>
        <p:txBody>
          <a:bodyPr>
            <a:normAutofit/>
          </a:bodyPr>
          <a:lstStyle/>
          <a:p>
            <a:r>
              <a:rPr lang="ru-RU" sz="1800" b="1" i="1" dirty="0" err="1">
                <a:solidFill>
                  <a:schemeClr val="tx2"/>
                </a:solidFill>
                <a:latin typeface="Times New Roman" panose="02020603050405020304" pitchFamily="18" charset="0"/>
                <a:cs typeface="Times New Roman" panose="02020603050405020304" pitchFamily="18" charset="0"/>
              </a:rPr>
              <a:t>Электротакси</a:t>
            </a:r>
            <a:r>
              <a:rPr lang="ru-RU" sz="1800" b="1" i="1" dirty="0">
                <a:solidFill>
                  <a:schemeClr val="tx2"/>
                </a:solidFill>
                <a:latin typeface="Times New Roman" panose="02020603050405020304" pitchFamily="18" charset="0"/>
                <a:cs typeface="Times New Roman" panose="02020603050405020304" pitchFamily="18" charset="0"/>
              </a:rPr>
              <a:t> в городе-курорте </a:t>
            </a:r>
            <a:r>
              <a:rPr lang="ru-RU" sz="1800" b="1" i="1" dirty="0" smtClean="0">
                <a:solidFill>
                  <a:schemeClr val="tx2"/>
                </a:solidFill>
                <a:latin typeface="Times New Roman" panose="02020603050405020304" pitchFamily="18" charset="0"/>
                <a:cs typeface="Times New Roman" panose="02020603050405020304" pitchFamily="18" charset="0"/>
              </a:rPr>
              <a:t>Кисловодске</a:t>
            </a:r>
            <a:endParaRPr lang="ru-RU" sz="1600"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95536" y="764704"/>
            <a:ext cx="8352928" cy="2520280"/>
          </a:xfrm>
        </p:spPr>
        <p:txBody>
          <a:bodyPr>
            <a:normAutofit fontScale="62500" lnSpcReduction="20000"/>
          </a:bodyPr>
          <a:lstStyle/>
          <a:p>
            <a:pPr marL="0" indent="0" algn="ctr">
              <a:buNone/>
            </a:pPr>
            <a:r>
              <a:rPr lang="ru-RU" sz="2700" b="1" i="1" dirty="0">
                <a:latin typeface="Times New Roman" pitchFamily="18" charset="0"/>
                <a:cs typeface="Times New Roman" pitchFamily="18" charset="0"/>
              </a:rPr>
              <a:t>Выхлопные газы загрязняют окружающую среду города-курорта, что существенно вредит его уникальной экосистеме. Будучи экологически чистым видом транспорта, с пониженным уровнем шума, электромобили должны стать реальной альтернативой обыкновенным такси. </a:t>
            </a:r>
          </a:p>
          <a:p>
            <a:pPr marL="0" indent="0" algn="ctr">
              <a:buNone/>
            </a:pPr>
            <a:r>
              <a:rPr lang="ru-RU" sz="2700" b="1" i="1" dirty="0">
                <a:latin typeface="Times New Roman" pitchFamily="18" charset="0"/>
                <a:cs typeface="Times New Roman" pitchFamily="18" charset="0"/>
              </a:rPr>
              <a:t>отдача будет заключаться не только в денежном эквиваленте, но и в благородной цели сохранения главного богатства курорта – уникального микроклимата. Климат Кисловодска уникален, поэтому сохранению должно уделяться самое пристальное внимание. Именно для этой цели будущему инвестору предлагается развить бизнес и стать единственной компанией в Кисловодске, предоставляющей услуги перевозок пассажиров на современных электромобилях. </a:t>
            </a:r>
            <a:endParaRPr lang="ru-RU" sz="1400" b="1" i="1" dirty="0"/>
          </a:p>
          <a:p>
            <a:endParaRPr lang="ru-RU" dirty="0"/>
          </a:p>
        </p:txBody>
      </p:sp>
      <p:pic>
        <p:nvPicPr>
          <p:cNvPr id="7" name="Picture 6" descr="http://tavrida-hotel.ru/netcat_files/106/84/670x400xnews8.jpg.pagespeed.ic.DADhXWvNv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068960"/>
            <a:ext cx="6912768" cy="33843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4163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smotorom.ru/data/images/aa169b/935d/standard/eb44ee09477385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398" y="260648"/>
            <a:ext cx="4295800" cy="28803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econom\Desktop\22-06-2016_09-08-21\20160620_1907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140968"/>
            <a:ext cx="2808312" cy="352839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107504" y="260648"/>
            <a:ext cx="4572000" cy="2308324"/>
          </a:xfrm>
          <a:prstGeom prst="rect">
            <a:avLst/>
          </a:prstGeom>
        </p:spPr>
        <p:txBody>
          <a:bodyPr>
            <a:spAutoFit/>
          </a:bodyPr>
          <a:lstStyle/>
          <a:p>
            <a:pPr algn="ctr"/>
            <a:r>
              <a:rPr lang="ru-RU" b="1" i="1" dirty="0">
                <a:latin typeface="Times New Roman" pitchFamily="18" charset="0"/>
                <a:cs typeface="Times New Roman" pitchFamily="18" charset="0"/>
              </a:rPr>
              <a:t>Согласно оценкам экологического состояния приземной атмосферы Кисловодска в 2015 году необходимы срочные меры по оздоровлению его воздушного бассейна. Выхлопные газы загрязняют окружающую среду города-курорта, что существенно вредит его уникальной экосистеме. </a:t>
            </a:r>
          </a:p>
        </p:txBody>
      </p:sp>
      <p:sp>
        <p:nvSpPr>
          <p:cNvPr id="3" name="Прямоугольник 2"/>
          <p:cNvSpPr/>
          <p:nvPr/>
        </p:nvSpPr>
        <p:spPr>
          <a:xfrm>
            <a:off x="4324198" y="3789040"/>
            <a:ext cx="4572000" cy="2585323"/>
          </a:xfrm>
          <a:prstGeom prst="rect">
            <a:avLst/>
          </a:prstGeom>
        </p:spPr>
        <p:txBody>
          <a:bodyPr>
            <a:spAutoFit/>
          </a:bodyPr>
          <a:lstStyle/>
          <a:p>
            <a:pPr algn="ctr"/>
            <a:r>
              <a:rPr lang="ru-RU" b="1" i="1" dirty="0">
                <a:latin typeface="Times New Roman" pitchFamily="18" charset="0"/>
                <a:cs typeface="Times New Roman" pitchFamily="18" charset="0"/>
              </a:rPr>
              <a:t>Будучи экологически чистым видом транспорта, с пониженным уровнем шума, электромобили должны стать реальной альтернативой обыкновенным такси. Отдача будет заключаться не только в денежном эквиваленте, но и в благородной цели сохранения главного богатства курорта – уникального микроклимата. </a:t>
            </a:r>
            <a:endParaRPr lang="ru-RU" dirty="0"/>
          </a:p>
        </p:txBody>
      </p:sp>
    </p:spTree>
    <p:extLst>
      <p:ext uri="{BB962C8B-B14F-4D97-AF65-F5344CB8AC3E}">
        <p14:creationId xmlns:p14="http://schemas.microsoft.com/office/powerpoint/2010/main" val="39724613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418058"/>
          </a:xfrm>
          <a:noFill/>
          <a:ln>
            <a:noFill/>
          </a:ln>
        </p:spPr>
        <p:style>
          <a:lnRef idx="2">
            <a:schemeClr val="dk1"/>
          </a:lnRef>
          <a:fillRef idx="1">
            <a:schemeClr val="lt1"/>
          </a:fillRef>
          <a:effectRef idx="0">
            <a:schemeClr val="dk1"/>
          </a:effectRef>
          <a:fontRef idx="minor">
            <a:schemeClr val="dk1"/>
          </a:fontRef>
        </p:style>
        <p:txBody>
          <a:bodyPr>
            <a:noAutofit/>
          </a:bodyPr>
          <a:lstStyle/>
          <a:p>
            <a:r>
              <a:rPr lang="ru-RU" sz="1800" b="1" i="1" dirty="0">
                <a:solidFill>
                  <a:schemeClr val="tx2"/>
                </a:solidFill>
                <a:latin typeface="Times New Roman" panose="02020603050405020304" pitchFamily="18" charset="0"/>
                <a:cs typeface="Times New Roman" panose="02020603050405020304" pitchFamily="18" charset="0"/>
              </a:rPr>
              <a:t>Организация в Кисловодске футбольного поля (площадки</a:t>
            </a:r>
            <a:r>
              <a:rPr lang="ru-RU" sz="1800" b="1" i="1" dirty="0" smtClean="0">
                <a:solidFill>
                  <a:schemeClr val="tx2"/>
                </a:solidFill>
                <a:latin typeface="Times New Roman" panose="02020603050405020304" pitchFamily="18" charset="0"/>
                <a:cs typeface="Times New Roman" panose="02020603050405020304" pitchFamily="18" charset="0"/>
              </a:rPr>
              <a:t>)</a:t>
            </a:r>
            <a:endParaRPr lang="ru-RU" sz="1800" b="1" i="1" dirty="0">
              <a:solidFill>
                <a:schemeClr val="tx2"/>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67544" y="836712"/>
            <a:ext cx="5122912" cy="3024336"/>
          </a:xfrm>
        </p:spPr>
        <p:txBody>
          <a:bodyPr>
            <a:noAutofit/>
          </a:bodyPr>
          <a:lstStyle/>
          <a:p>
            <a:pPr marL="0" indent="0">
              <a:buNone/>
            </a:pPr>
            <a:r>
              <a:rPr lang="ru-RU" sz="1200" b="1" i="1" dirty="0">
                <a:latin typeface="Times New Roman" pitchFamily="18" charset="0"/>
                <a:cs typeface="Times New Roman" pitchFamily="18" charset="0"/>
              </a:rPr>
              <a:t>Поскольку мы заговорили об уникальных климатических условиях Кисловодска, уместно будет напомнить, что это позволяет организовывать круглогодичные учебно-тренировочные сборы спортивных команд, обеспечивая возможность акклиматизации, а также восстановительные и физиологические мобилизационные мероприятия спортсменов в период подготовки к соревнованиям различного уровня. Гипоксия, связанная с пребыванием в горных условиях, вызывает целый ряд физиологических изменений, которые могут повысить уровень физической деятельности спортсмена после его возвращения в условия равнины.</a:t>
            </a:r>
          </a:p>
          <a:p>
            <a:pPr marL="0" indent="0">
              <a:buNone/>
            </a:pPr>
            <a:r>
              <a:rPr lang="ru-RU" sz="1200" b="1" i="1" dirty="0">
                <a:latin typeface="Times New Roman" pitchFamily="18" charset="0"/>
                <a:cs typeface="Times New Roman" pitchFamily="18" charset="0"/>
              </a:rPr>
              <a:t>Спортивная база ФГБУ «ЮГ Спорт» филиал в г. Кисловодске постоянно востребована и российскими сборными командами, и спортсменами из ближнего зарубежья. Более того, в городе планируется строительство тренировочной площадки для размещения базы команды-участницы чемпионата мира по футболу 2018 года, поэтому наличие современных футбольных полей привлечет большое количество спортсменов из всех регионов страны для проведения учебно-тренировочных сборов.</a:t>
            </a:r>
          </a:p>
          <a:p>
            <a:pPr marL="0" indent="0">
              <a:buNone/>
            </a:pPr>
            <a:r>
              <a:rPr lang="ru-RU" sz="1200" b="1" i="1" dirty="0">
                <a:latin typeface="Times New Roman" pitchFamily="18" charset="0"/>
                <a:cs typeface="Times New Roman" pitchFamily="18" charset="0"/>
              </a:rPr>
              <a:t>На земельных участках площадью около 1 га в районах Нового озера, поймы реки </a:t>
            </a:r>
            <a:r>
              <a:rPr lang="ru-RU" sz="1200" b="1" i="1" dirty="0" err="1">
                <a:latin typeface="Times New Roman" pitchFamily="18" charset="0"/>
                <a:cs typeface="Times New Roman" pitchFamily="18" charset="0"/>
              </a:rPr>
              <a:t>Подкумок</a:t>
            </a:r>
            <a:r>
              <a:rPr lang="ru-RU" sz="1200" b="1" i="1" dirty="0">
                <a:latin typeface="Times New Roman" pitchFamily="18" charset="0"/>
                <a:cs typeface="Times New Roman" pitchFamily="18" charset="0"/>
              </a:rPr>
              <a:t>, в районе посёлков Нарзанный и </a:t>
            </a:r>
            <a:r>
              <a:rPr lang="ru-RU" sz="1200" b="1" i="1" dirty="0" err="1">
                <a:latin typeface="Times New Roman" pitchFamily="18" charset="0"/>
                <a:cs typeface="Times New Roman" pitchFamily="18" charset="0"/>
              </a:rPr>
              <a:t>Белореченский</a:t>
            </a:r>
            <a:r>
              <a:rPr lang="ru-RU" sz="1200" b="1" i="1" dirty="0">
                <a:latin typeface="Times New Roman" pitchFamily="18" charset="0"/>
                <a:cs typeface="Times New Roman" pitchFamily="18" charset="0"/>
              </a:rPr>
              <a:t> будущим инвесторам предлагается реализовать проекты футбольных полей. Каждый из этих проектов предусматривает строительство и обустройство современного футбольного поля с трибуной, раздевалкой и ограждением. Такую спортплощадку планируется использовать для проведения футбольных и легкоатлетических занятий детей и молодежи, а также для тренировок, проведения занятий оздоровительной гимнастикой, привлечения российских команд для проведения подготовительных сборов, и в целом для развития футбола в городе и пропаганды здорового образа </a:t>
            </a:r>
            <a:r>
              <a:rPr lang="ru-RU" sz="1200" b="1" i="1" dirty="0" smtClean="0">
                <a:latin typeface="Times New Roman" pitchFamily="18" charset="0"/>
                <a:cs typeface="Times New Roman" pitchFamily="18" charset="0"/>
              </a:rPr>
              <a:t>жизни.</a:t>
            </a:r>
            <a:endParaRPr lang="ru-RU" sz="1200" b="1" i="1" dirty="0">
              <a:latin typeface="Times New Roman" pitchFamily="18" charset="0"/>
              <a:cs typeface="Times New Roman" pitchFamily="18" charset="0"/>
            </a:endParaRPr>
          </a:p>
        </p:txBody>
      </p:sp>
      <p:pic>
        <p:nvPicPr>
          <p:cNvPr id="3074" name="Picture 2" descr="http://pfc-cska.com/repo/news/okt_28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08104" y="836712"/>
            <a:ext cx="3273829" cy="25202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mbud.com.ua/upload/metallist/natur%20po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3501008"/>
            <a:ext cx="3469906" cy="2901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97494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TotalTime>
  <Words>1427</Words>
  <Application>Microsoft Office PowerPoint</Application>
  <PresentationFormat>Экран (4:3)</PresentationFormat>
  <Paragraphs>104</Paragraphs>
  <Slides>14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О Кисловодске…</vt:lpstr>
      <vt:lpstr>Презентация PowerPoint</vt:lpstr>
      <vt:lpstr>Городской парк культуры и отдыха города-курорта Кисловодска</vt:lpstr>
      <vt:lpstr>Презентация PowerPoint</vt:lpstr>
      <vt:lpstr>Кинотеатр «Россия»</vt:lpstr>
      <vt:lpstr>Кисловодская экспериментальная опытно - промышленная солнечная электростанция</vt:lpstr>
      <vt:lpstr>Электротакси в городе-курорте Кисловодске</vt:lpstr>
      <vt:lpstr>Презентация PowerPoint</vt:lpstr>
      <vt:lpstr>Организация в Кисловодске футбольного поля (площадки)</vt:lpstr>
      <vt:lpstr>Организация в Кисловодске мини-гостиницы</vt:lpstr>
      <vt:lpstr>Город-курорт Кисловодск нуждается в Вас и Вашем участии в благородных и важных проектах для его дальнейшего развития и процветания!</vt:lpstr>
      <vt:lpstr>Контактные данные инициаторов инвестиционных проектов</vt:lpstr>
      <vt:lpstr>Инвестиционная деятельность в Кисловодске: полезные ресурсы для инвесторов</vt:lpstr>
      <vt:lpstr>Инвестиционная деятельность в Кисловодске: полезные ресурсы для инвесторов (продолжение)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 Кисловодске…</dc:title>
  <dc:creator>econom</dc:creator>
  <cp:lastModifiedBy>econom</cp:lastModifiedBy>
  <cp:revision>63</cp:revision>
  <dcterms:created xsi:type="dcterms:W3CDTF">2016-06-08T05:57:05Z</dcterms:created>
  <dcterms:modified xsi:type="dcterms:W3CDTF">2016-07-15T10:24:11Z</dcterms:modified>
</cp:coreProperties>
</file>