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58" r:id="rId4"/>
    <p:sldId id="261" r:id="rId5"/>
    <p:sldId id="270" r:id="rId6"/>
    <p:sldId id="262" r:id="rId7"/>
    <p:sldId id="271" r:id="rId8"/>
    <p:sldId id="263" r:id="rId9"/>
    <p:sldId id="268" r:id="rId10"/>
    <p:sldId id="267" r:id="rId11"/>
    <p:sldId id="257" r:id="rId12"/>
    <p:sldId id="269" r:id="rId13"/>
  </p:sldIdLst>
  <p:sldSz cx="7254875" cy="10383838"/>
  <p:notesSz cx="6797675" cy="9926638"/>
  <p:defaultTextStyle>
    <a:defPPr>
      <a:defRPr lang="ru-RU"/>
    </a:defPPr>
    <a:lvl1pPr marL="0" algn="l" defTabSz="9620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1001" algn="l" defTabSz="9620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2006" algn="l" defTabSz="9620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3007" algn="l" defTabSz="9620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24010" algn="l" defTabSz="9620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05011" algn="l" defTabSz="9620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86016" algn="l" defTabSz="9620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67017" algn="l" defTabSz="9620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48020" algn="l" defTabSz="9620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71">
          <p15:clr>
            <a:srgbClr val="A4A3A4"/>
          </p15:clr>
        </p15:guide>
        <p15:guide id="2" pos="2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51" autoAdjust="0"/>
    <p:restoredTop sz="94660"/>
  </p:normalViewPr>
  <p:slideViewPr>
    <p:cSldViewPr>
      <p:cViewPr varScale="1">
        <p:scale>
          <a:sx n="65" d="100"/>
          <a:sy n="65" d="100"/>
        </p:scale>
        <p:origin x="1164" y="90"/>
      </p:cViewPr>
      <p:guideLst>
        <p:guide orient="horz" pos="3271"/>
        <p:guide pos="22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image" Target="../media/image15.jp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image" Target="../media/image15.jp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4510CB-ADE3-4A32-89FA-266E16C88CB5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ECB1A647-234E-4BF6-9218-D8ADD0660394}">
      <dgm:prSet phldrT="[Текст]" custT="1"/>
      <dgm:spPr>
        <a:noFill/>
        <a:ln w="12700">
          <a:solidFill>
            <a:schemeClr val="accent2"/>
          </a:solidFill>
        </a:ln>
      </dgm:spPr>
      <dgm:t>
        <a:bodyPr/>
        <a:lstStyle/>
        <a:p>
          <a:pPr indent="450000" algn="just"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соответствии со </a:t>
          </a:r>
          <a:r>
            <a:rPr lang="ru-RU" sz="14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статьей 57 Трудового Кодекса Российской Федерации - </a:t>
          </a:r>
          <a:r>
            <a:rPr lang="ru-RU" sz="14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обязательными для включения в трудовой договор являются условия труда на рабочем месте; гарантии и компенсации за работу с вредными и (или) опасными условиями труда, если работник принимается на работу в соответствующих условиях, с указанием характеристик условий труда на рабочем месте.</a:t>
          </a:r>
          <a:endParaRPr lang="ru-RU" sz="140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EDDD15-D72B-455E-B54D-8EB7C47C6D87}" type="parTrans" cxnId="{6BCB5A25-3190-4EBE-BC27-4554C7E2A71D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CFF8A157-2948-47E0-AB55-05AF7E589B23}" type="sibTrans" cxnId="{6BCB5A25-3190-4EBE-BC27-4554C7E2A71D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7062B2F-A6ED-4A98-8EDE-42F1F01F6F48}">
      <dgm:prSet phldrT="[Текст]" custT="1"/>
      <dgm:spPr>
        <a:noFill/>
        <a:ln w="12700">
          <a:solidFill>
            <a:schemeClr val="accent2"/>
          </a:solidFill>
        </a:ln>
      </dgm:spPr>
      <dgm:t>
        <a:bodyPr/>
        <a:lstStyle/>
        <a:p>
          <a:pPr indent="450000" algn="just"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соответствии со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статьей 22 Трудового Кодекса Российской Федерации </a:t>
          </a:r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работодатель обязан знакомить работников под роспись с принимаемыми локальными нормативными актами, непосредственно связанными с их трудовой деятельностью.</a:t>
          </a:r>
        </a:p>
      </dgm:t>
    </dgm:pt>
    <dgm:pt modelId="{7128A92E-AC37-44D5-946E-6A0D0E1B3ACC}" type="parTrans" cxnId="{D4944BA5-1508-423E-BFC2-60FB2B8AE08E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19485EB7-F028-458A-B7A6-B69420C45499}" type="sibTrans" cxnId="{D4944BA5-1508-423E-BFC2-60FB2B8AE08E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FAB79FF4-5FFB-4615-8DFC-B6CB3EDA15F6}">
      <dgm:prSet phldrT="[Текст]" custT="1"/>
      <dgm:spPr>
        <a:noFill/>
        <a:ln w="12700">
          <a:solidFill>
            <a:schemeClr val="accent2"/>
          </a:solidFill>
        </a:ln>
      </dgm:spPr>
      <dgm:t>
        <a:bodyPr/>
        <a:lstStyle/>
        <a:p>
          <a:pPr indent="450000" algn="just"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Работодатель обязан обеспечить информирование работников об условиях и охране труда на рабочих местах, о риске повреждения здоровья и полагающихся им компенсациях и средствах индивидуальной защиты </a:t>
          </a:r>
          <a:r>
            <a:rPr lang="ru-RU" sz="1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(статья 212 ТК РФ).</a:t>
          </a:r>
        </a:p>
        <a:p>
          <a:pPr indent="450000" algn="just">
            <a:spcAft>
              <a:spcPts val="0"/>
            </a:spcAft>
          </a:pPr>
          <a:r>
            <a:rPr lang="ru-RU" sz="140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Каждый работник имеет право на получение достоверной информации от работодателя, соответствующих государственных органов и общественных организаций об условиях и охране труда на рабочем месте, о существующем риске повреждения здоровья, а также о мерах по защите от воздействия вредных и (или) опасных производственных факторов </a:t>
          </a:r>
          <a:r>
            <a:rPr lang="ru-RU" sz="1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(статья 219 ТК РФ).</a:t>
          </a:r>
          <a:endParaRPr lang="ru-RU" sz="1400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DB97F8-537B-4E54-91D6-1B7B76FC8207}" type="parTrans" cxnId="{B602C054-BBA3-4177-9AE9-78DA59F9C897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21F3E9CF-99BC-4579-8ADC-5F1179CEF5DA}" type="sibTrans" cxnId="{B602C054-BBA3-4177-9AE9-78DA59F9C897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B174DA2-2C21-4893-B09F-C94F4156E294}">
      <dgm:prSet phldrT="[Текст]" custT="1"/>
      <dgm:spPr>
        <a:noFill/>
        <a:ln w="12700">
          <a:solidFill>
            <a:schemeClr val="accent2"/>
          </a:solidFill>
        </a:ln>
      </dgm:spPr>
      <dgm:t>
        <a:bodyPr/>
        <a:lstStyle/>
        <a:p>
          <a:pPr indent="450000" algn="just"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коллективном договоре, как правило, предусматривается раздел «Охрана труда» и приложения со Списками профессий, должностей, работ с вредными и (или) опасными условиями труда, работа в которых дает право на повышенную оплату труда, сокращенную продолжительность рабочего времени, дополнительный отпуск.</a:t>
          </a:r>
        </a:p>
        <a:p>
          <a:pPr indent="450000" algn="just"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приеме на работу (до подписания трудового договора) работодатель обязан ознакомить работника под роспись с коллективным договором </a:t>
          </a:r>
          <a:r>
            <a:rPr lang="ru-RU" sz="1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(статья 68 ТК РФ).</a:t>
          </a:r>
          <a:endParaRPr lang="ru-RU" sz="1400" dirty="0">
            <a:solidFill>
              <a:schemeClr val="tx1"/>
            </a:solidFill>
          </a:endParaRPr>
        </a:p>
      </dgm:t>
    </dgm:pt>
    <dgm:pt modelId="{2A7569F2-145A-4D19-845B-E11989AF3A53}" type="parTrans" cxnId="{A416AEB6-AA84-429C-A03C-326D241EE3DC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A7B259D3-0003-4E61-845B-5A44A66381AE}" type="sibTrans" cxnId="{A416AEB6-AA84-429C-A03C-326D241EE3DC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42C50A1E-A673-4D77-B449-9F767114A376}">
      <dgm:prSet phldrT="[Текст]" custT="1"/>
      <dgm:spPr>
        <a:noFill/>
        <a:ln w="12700">
          <a:solidFill>
            <a:schemeClr val="accent2"/>
          </a:solidFill>
        </a:ln>
      </dgm:spPr>
      <dgm:t>
        <a:bodyPr/>
        <a:lstStyle/>
        <a:p>
          <a:pPr indent="450000" algn="just"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соответствии с Порядком проведения специальной оценки условий труда (426-ФЗ «О специальной оценки условий труда) </a:t>
          </a:r>
          <a:r>
            <a:rPr lang="ru-RU" sz="140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карта</a:t>
          </a:r>
        </a:p>
        <a:p>
          <a:pPr indent="450000" algn="just">
            <a:spcAft>
              <a:spcPts val="0"/>
            </a:spcAft>
          </a:pPr>
          <a:r>
            <a:rPr lang="ru-RU" sz="140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специальной оценки условий труда </a:t>
          </a:r>
          <a:r>
            <a:rPr lang="ru-RU" sz="140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подписывается, помимо</a:t>
          </a:r>
        </a:p>
        <a:p>
          <a:pPr indent="450000" algn="just">
            <a:spcAft>
              <a:spcPts val="0"/>
            </a:spcAft>
          </a:pPr>
          <a:r>
            <a:rPr lang="ru-RU" sz="140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председателя и членов комиссии, также работниками,</a:t>
          </a:r>
        </a:p>
        <a:p>
          <a:pPr indent="450000" algn="just">
            <a:spcAft>
              <a:spcPts val="0"/>
            </a:spcAft>
          </a:pPr>
          <a:r>
            <a:rPr lang="ru-RU" sz="140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работающими на данном  рабочем месте. </a:t>
          </a:r>
        </a:p>
        <a:p>
          <a:pPr indent="450000" algn="just">
            <a:spcAft>
              <a:spcPts val="0"/>
            </a:spcAft>
          </a:pPr>
          <a:r>
            <a:rPr lang="ru-RU" sz="140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Карта специальной оценки условий труда содержит сведения, в</a:t>
          </a:r>
        </a:p>
        <a:p>
          <a:pPr indent="450000" algn="just">
            <a:spcAft>
              <a:spcPts val="0"/>
            </a:spcAft>
          </a:pPr>
          <a:r>
            <a:rPr lang="ru-RU" sz="140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частности, об оценке условий труда по степени вредности и (или) опасности на рабочем месте, по обеспеченности СИЗ, о компенсациях, о праве на досрочное назначение пенсии.  </a:t>
          </a:r>
          <a:endParaRPr lang="ru-RU" sz="1400" u="sng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C20622-DC00-401D-A6BC-2711FFD637CF}" type="parTrans" cxnId="{13357DC1-DD91-4A53-9895-D345902E83D7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FA2E86B7-B2E8-4379-B559-B81126C0AB19}" type="sibTrans" cxnId="{13357DC1-DD91-4A53-9895-D345902E83D7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882A13A2-666D-44D7-827D-74736DAEAFB3}" type="pres">
      <dgm:prSet presAssocID="{1E4510CB-ADE3-4A32-89FA-266E16C88CB5}" presName="linearFlow" presStyleCnt="0">
        <dgm:presLayoutVars>
          <dgm:dir/>
          <dgm:resizeHandles val="exact"/>
        </dgm:presLayoutVars>
      </dgm:prSet>
      <dgm:spPr/>
    </dgm:pt>
    <dgm:pt modelId="{830170CC-E112-4BB5-B850-E1EF98794FB1}" type="pres">
      <dgm:prSet presAssocID="{ECB1A647-234E-4BF6-9218-D8ADD0660394}" presName="composite" presStyleCnt="0"/>
      <dgm:spPr/>
    </dgm:pt>
    <dgm:pt modelId="{22AEE1ED-1271-457B-A3CA-89EB21AF4564}" type="pres">
      <dgm:prSet presAssocID="{ECB1A647-234E-4BF6-9218-D8ADD0660394}" presName="imgShp" presStyleLbl="fgImgPlace1" presStyleIdx="0" presStyleCnt="5" custScaleX="129580" custScaleY="138940" custLinFactNeighborX="-47160" custLinFactNeighborY="1795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12700">
          <a:solidFill>
            <a:schemeClr val="accent2"/>
          </a:solidFill>
        </a:ln>
      </dgm:spPr>
    </dgm:pt>
    <dgm:pt modelId="{E89447D2-AA3E-49BC-AF50-4D75E79FD796}" type="pres">
      <dgm:prSet presAssocID="{ECB1A647-234E-4BF6-9218-D8ADD0660394}" presName="txShp" presStyleLbl="node1" presStyleIdx="0" presStyleCnt="5" custScaleX="120225" custScaleY="161394" custLinFactNeighborX="-1201" custLinFactNeighborY="15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83EAC-B136-476D-A46F-A7AD69F51B3F}" type="pres">
      <dgm:prSet presAssocID="{CFF8A157-2948-47E0-AB55-05AF7E589B23}" presName="spacing" presStyleCnt="0"/>
      <dgm:spPr/>
    </dgm:pt>
    <dgm:pt modelId="{A8813258-DB4C-4A44-AAE0-721D2E3BC35D}" type="pres">
      <dgm:prSet presAssocID="{42C50A1E-A673-4D77-B449-9F767114A376}" presName="composite" presStyleCnt="0"/>
      <dgm:spPr/>
    </dgm:pt>
    <dgm:pt modelId="{BBB8C447-B92D-40B2-87B5-6616109DB154}" type="pres">
      <dgm:prSet presAssocID="{42C50A1E-A673-4D77-B449-9F767114A376}" presName="imgShp" presStyleLbl="fgImgPlace1" presStyleIdx="1" presStyleCnt="5" custAng="10800000" custFlipVert="1" custFlipHor="1" custScaleX="124203" custScaleY="134022" custLinFactNeighborX="-60836" custLinFactNeighborY="-22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591D9E00-C637-44E0-AEB4-FC3E792600B1}" type="pres">
      <dgm:prSet presAssocID="{42C50A1E-A673-4D77-B449-9F767114A376}" presName="txShp" presStyleLbl="node1" presStyleIdx="1" presStyleCnt="5" custScaleX="141462" custScaleY="231600" custLinFactNeighborX="-688" custLinFactNeighborY="-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601A31-7714-4E40-B6C3-3CE066C9924C}" type="pres">
      <dgm:prSet presAssocID="{FA2E86B7-B2E8-4379-B559-B81126C0AB19}" presName="spacing" presStyleCnt="0"/>
      <dgm:spPr/>
    </dgm:pt>
    <dgm:pt modelId="{954B2720-EC46-4FC7-9E1E-83DE7E3ECB14}" type="pres">
      <dgm:prSet presAssocID="{9B174DA2-2C21-4893-B09F-C94F4156E294}" presName="composite" presStyleCnt="0"/>
      <dgm:spPr/>
    </dgm:pt>
    <dgm:pt modelId="{B5536437-7DD0-4AD3-A786-5C947B77253C}" type="pres">
      <dgm:prSet presAssocID="{9B174DA2-2C21-4893-B09F-C94F4156E294}" presName="imgShp" presStyleLbl="fgImgPlace1" presStyleIdx="2" presStyleCnt="5" custScaleX="127511" custScaleY="133407" custLinFactNeighborX="-76592" custLinFactNeighborY="-1298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32A00C0F-D94A-467F-A0E7-DEE9901CFE24}" type="pres">
      <dgm:prSet presAssocID="{9B174DA2-2C21-4893-B09F-C94F4156E294}" presName="txShp" presStyleLbl="node1" presStyleIdx="2" presStyleCnt="5" custScaleX="136638" custScaleY="193164" custLinFactNeighborX="194" custLinFactNeighborY="-8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1CC4E1-FA6D-43F7-B5AD-4258CA7F0734}" type="pres">
      <dgm:prSet presAssocID="{A7B259D3-0003-4E61-845B-5A44A66381AE}" presName="spacing" presStyleCnt="0"/>
      <dgm:spPr/>
    </dgm:pt>
    <dgm:pt modelId="{E8F8E634-7784-45BA-9968-660820D03B2D}" type="pres">
      <dgm:prSet presAssocID="{37062B2F-A6ED-4A98-8EDE-42F1F01F6F48}" presName="composite" presStyleCnt="0"/>
      <dgm:spPr/>
    </dgm:pt>
    <dgm:pt modelId="{23D3D5FF-AFD2-4FA0-B9C8-DB0171B2D96C}" type="pres">
      <dgm:prSet presAssocID="{37062B2F-A6ED-4A98-8EDE-42F1F01F6F48}" presName="imgShp" presStyleLbl="fgImgPlace1" presStyleIdx="3" presStyleCnt="5" custScaleX="128917" custScaleY="134324" custLinFactNeighborX="-74813" custLinFactNeighborY="-3146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4BB3B3C-7538-42C2-865C-EB0EE75A080B}" type="pres">
      <dgm:prSet presAssocID="{37062B2F-A6ED-4A98-8EDE-42F1F01F6F48}" presName="txShp" presStyleLbl="node1" presStyleIdx="3" presStyleCnt="5" custScaleX="134255" custScaleY="185441" custLinFactNeighborX="194" custLinFactNeighborY="-21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D0211-F92F-4110-BF55-F48F3EB5350A}" type="pres">
      <dgm:prSet presAssocID="{19485EB7-F028-458A-B7A6-B69420C45499}" presName="spacing" presStyleCnt="0"/>
      <dgm:spPr/>
    </dgm:pt>
    <dgm:pt modelId="{0CD98175-A90F-4AA4-A1BC-895ECC4EFA52}" type="pres">
      <dgm:prSet presAssocID="{FAB79FF4-5FFB-4615-8DFC-B6CB3EDA15F6}" presName="composite" presStyleCnt="0"/>
      <dgm:spPr/>
    </dgm:pt>
    <dgm:pt modelId="{793BE343-670E-4027-A8EE-95C5A6246D01}" type="pres">
      <dgm:prSet presAssocID="{FAB79FF4-5FFB-4615-8DFC-B6CB3EDA15F6}" presName="imgShp" presStyleLbl="fgImgPlace1" presStyleIdx="4" presStyleCnt="5" custScaleX="131695" custScaleY="133280" custLinFactNeighborX="-57090" custLinFactNeighborY="-3697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954DEF5D-C6B2-4F1E-9049-787963D1DBED}" type="pres">
      <dgm:prSet presAssocID="{FAB79FF4-5FFB-4615-8DFC-B6CB3EDA15F6}" presName="txShp" presStyleLbl="node1" presStyleIdx="4" presStyleCnt="5" custAng="0" custScaleX="128672" custScaleY="234905" custLinFactNeighborX="194" custLinFactNeighborY="-35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FAA5F5-DFAB-49B3-AB0C-F6EDCEAB588F}" type="presOf" srcId="{1E4510CB-ADE3-4A32-89FA-266E16C88CB5}" destId="{882A13A2-666D-44D7-827D-74736DAEAFB3}" srcOrd="0" destOrd="0" presId="urn:microsoft.com/office/officeart/2005/8/layout/vList3"/>
    <dgm:cxn modelId="{13357DC1-DD91-4A53-9895-D345902E83D7}" srcId="{1E4510CB-ADE3-4A32-89FA-266E16C88CB5}" destId="{42C50A1E-A673-4D77-B449-9F767114A376}" srcOrd="1" destOrd="0" parTransId="{DEC20622-DC00-401D-A6BC-2711FFD637CF}" sibTransId="{FA2E86B7-B2E8-4379-B559-B81126C0AB19}"/>
    <dgm:cxn modelId="{26BB54A6-B9F9-4CC2-B6D9-38565384AC0E}" type="presOf" srcId="{FAB79FF4-5FFB-4615-8DFC-B6CB3EDA15F6}" destId="{954DEF5D-C6B2-4F1E-9049-787963D1DBED}" srcOrd="0" destOrd="0" presId="urn:microsoft.com/office/officeart/2005/8/layout/vList3"/>
    <dgm:cxn modelId="{4BD2742F-9125-41B7-9394-9EE88AA1B7E7}" type="presOf" srcId="{37062B2F-A6ED-4A98-8EDE-42F1F01F6F48}" destId="{04BB3B3C-7538-42C2-865C-EB0EE75A080B}" srcOrd="0" destOrd="0" presId="urn:microsoft.com/office/officeart/2005/8/layout/vList3"/>
    <dgm:cxn modelId="{B602C054-BBA3-4177-9AE9-78DA59F9C897}" srcId="{1E4510CB-ADE3-4A32-89FA-266E16C88CB5}" destId="{FAB79FF4-5FFB-4615-8DFC-B6CB3EDA15F6}" srcOrd="4" destOrd="0" parTransId="{2DDB97F8-537B-4E54-91D6-1B7B76FC8207}" sibTransId="{21F3E9CF-99BC-4579-8ADC-5F1179CEF5DA}"/>
    <dgm:cxn modelId="{FF475813-3D77-4F28-8E9A-8B5409504C5C}" type="presOf" srcId="{9B174DA2-2C21-4893-B09F-C94F4156E294}" destId="{32A00C0F-D94A-467F-A0E7-DEE9901CFE24}" srcOrd="0" destOrd="0" presId="urn:microsoft.com/office/officeart/2005/8/layout/vList3"/>
    <dgm:cxn modelId="{8F91CE8C-EA29-4C0C-AAD0-8434B5443DE9}" type="presOf" srcId="{42C50A1E-A673-4D77-B449-9F767114A376}" destId="{591D9E00-C637-44E0-AEB4-FC3E792600B1}" srcOrd="0" destOrd="0" presId="urn:microsoft.com/office/officeart/2005/8/layout/vList3"/>
    <dgm:cxn modelId="{6BCB5A25-3190-4EBE-BC27-4554C7E2A71D}" srcId="{1E4510CB-ADE3-4A32-89FA-266E16C88CB5}" destId="{ECB1A647-234E-4BF6-9218-D8ADD0660394}" srcOrd="0" destOrd="0" parTransId="{DDEDDD15-D72B-455E-B54D-8EB7C47C6D87}" sibTransId="{CFF8A157-2948-47E0-AB55-05AF7E589B23}"/>
    <dgm:cxn modelId="{BC528258-41EF-401E-94BE-D3BBC71451EC}" type="presOf" srcId="{ECB1A647-234E-4BF6-9218-D8ADD0660394}" destId="{E89447D2-AA3E-49BC-AF50-4D75E79FD796}" srcOrd="0" destOrd="0" presId="urn:microsoft.com/office/officeart/2005/8/layout/vList3"/>
    <dgm:cxn modelId="{A416AEB6-AA84-429C-A03C-326D241EE3DC}" srcId="{1E4510CB-ADE3-4A32-89FA-266E16C88CB5}" destId="{9B174DA2-2C21-4893-B09F-C94F4156E294}" srcOrd="2" destOrd="0" parTransId="{2A7569F2-145A-4D19-845B-E11989AF3A53}" sibTransId="{A7B259D3-0003-4E61-845B-5A44A66381AE}"/>
    <dgm:cxn modelId="{D4944BA5-1508-423E-BFC2-60FB2B8AE08E}" srcId="{1E4510CB-ADE3-4A32-89FA-266E16C88CB5}" destId="{37062B2F-A6ED-4A98-8EDE-42F1F01F6F48}" srcOrd="3" destOrd="0" parTransId="{7128A92E-AC37-44D5-946E-6A0D0E1B3ACC}" sibTransId="{19485EB7-F028-458A-B7A6-B69420C45499}"/>
    <dgm:cxn modelId="{E7AFA399-3D9E-46C3-858D-7A311BB4F02C}" type="presParOf" srcId="{882A13A2-666D-44D7-827D-74736DAEAFB3}" destId="{830170CC-E112-4BB5-B850-E1EF98794FB1}" srcOrd="0" destOrd="0" presId="urn:microsoft.com/office/officeart/2005/8/layout/vList3"/>
    <dgm:cxn modelId="{9DAD6653-2650-4CDA-AF29-D98AB1A57899}" type="presParOf" srcId="{830170CC-E112-4BB5-B850-E1EF98794FB1}" destId="{22AEE1ED-1271-457B-A3CA-89EB21AF4564}" srcOrd="0" destOrd="0" presId="urn:microsoft.com/office/officeart/2005/8/layout/vList3"/>
    <dgm:cxn modelId="{23C55ED5-CB87-4C46-A275-931D0571970E}" type="presParOf" srcId="{830170CC-E112-4BB5-B850-E1EF98794FB1}" destId="{E89447D2-AA3E-49BC-AF50-4D75E79FD796}" srcOrd="1" destOrd="0" presId="urn:microsoft.com/office/officeart/2005/8/layout/vList3"/>
    <dgm:cxn modelId="{E25BEFAA-807F-4105-B28F-23F6DC3C2792}" type="presParOf" srcId="{882A13A2-666D-44D7-827D-74736DAEAFB3}" destId="{98C83EAC-B136-476D-A46F-A7AD69F51B3F}" srcOrd="1" destOrd="0" presId="urn:microsoft.com/office/officeart/2005/8/layout/vList3"/>
    <dgm:cxn modelId="{52DD1165-C35B-4700-8B6D-E01B1BBDC22B}" type="presParOf" srcId="{882A13A2-666D-44D7-827D-74736DAEAFB3}" destId="{A8813258-DB4C-4A44-AAE0-721D2E3BC35D}" srcOrd="2" destOrd="0" presId="urn:microsoft.com/office/officeart/2005/8/layout/vList3"/>
    <dgm:cxn modelId="{93F4FE79-112F-498B-A456-6DC5869917A0}" type="presParOf" srcId="{A8813258-DB4C-4A44-AAE0-721D2E3BC35D}" destId="{BBB8C447-B92D-40B2-87B5-6616109DB154}" srcOrd="0" destOrd="0" presId="urn:microsoft.com/office/officeart/2005/8/layout/vList3"/>
    <dgm:cxn modelId="{96593B50-9DB5-4DC8-8752-DF58900BF99B}" type="presParOf" srcId="{A8813258-DB4C-4A44-AAE0-721D2E3BC35D}" destId="{591D9E00-C637-44E0-AEB4-FC3E792600B1}" srcOrd="1" destOrd="0" presId="urn:microsoft.com/office/officeart/2005/8/layout/vList3"/>
    <dgm:cxn modelId="{3F6C1000-FF0A-428C-9E2A-07D65A7177BC}" type="presParOf" srcId="{882A13A2-666D-44D7-827D-74736DAEAFB3}" destId="{C7601A31-7714-4E40-B6C3-3CE066C9924C}" srcOrd="3" destOrd="0" presId="urn:microsoft.com/office/officeart/2005/8/layout/vList3"/>
    <dgm:cxn modelId="{1A066539-3804-4FA8-B05D-9275660B00E5}" type="presParOf" srcId="{882A13A2-666D-44D7-827D-74736DAEAFB3}" destId="{954B2720-EC46-4FC7-9E1E-83DE7E3ECB14}" srcOrd="4" destOrd="0" presId="urn:microsoft.com/office/officeart/2005/8/layout/vList3"/>
    <dgm:cxn modelId="{42B1397B-E3E5-4715-BBC9-D75607FB36D8}" type="presParOf" srcId="{954B2720-EC46-4FC7-9E1E-83DE7E3ECB14}" destId="{B5536437-7DD0-4AD3-A786-5C947B77253C}" srcOrd="0" destOrd="0" presId="urn:microsoft.com/office/officeart/2005/8/layout/vList3"/>
    <dgm:cxn modelId="{62B12CFF-E6B5-4626-8B34-53538913E6D3}" type="presParOf" srcId="{954B2720-EC46-4FC7-9E1E-83DE7E3ECB14}" destId="{32A00C0F-D94A-467F-A0E7-DEE9901CFE24}" srcOrd="1" destOrd="0" presId="urn:microsoft.com/office/officeart/2005/8/layout/vList3"/>
    <dgm:cxn modelId="{DBFB5871-B145-4282-8768-E9E2C02D5811}" type="presParOf" srcId="{882A13A2-666D-44D7-827D-74736DAEAFB3}" destId="{781CC4E1-FA6D-43F7-B5AD-4258CA7F0734}" srcOrd="5" destOrd="0" presId="urn:microsoft.com/office/officeart/2005/8/layout/vList3"/>
    <dgm:cxn modelId="{732FCB8F-A39E-4A92-918F-AE9278E37033}" type="presParOf" srcId="{882A13A2-666D-44D7-827D-74736DAEAFB3}" destId="{E8F8E634-7784-45BA-9968-660820D03B2D}" srcOrd="6" destOrd="0" presId="urn:microsoft.com/office/officeart/2005/8/layout/vList3"/>
    <dgm:cxn modelId="{5E18B004-4EC3-4FC5-AF23-4C33B4DC458A}" type="presParOf" srcId="{E8F8E634-7784-45BA-9968-660820D03B2D}" destId="{23D3D5FF-AFD2-4FA0-B9C8-DB0171B2D96C}" srcOrd="0" destOrd="0" presId="urn:microsoft.com/office/officeart/2005/8/layout/vList3"/>
    <dgm:cxn modelId="{446903C2-0751-4BDE-9DCE-017F74F7E259}" type="presParOf" srcId="{E8F8E634-7784-45BA-9968-660820D03B2D}" destId="{04BB3B3C-7538-42C2-865C-EB0EE75A080B}" srcOrd="1" destOrd="0" presId="urn:microsoft.com/office/officeart/2005/8/layout/vList3"/>
    <dgm:cxn modelId="{507BE98B-9939-43A7-8E64-01A628FEE04B}" type="presParOf" srcId="{882A13A2-666D-44D7-827D-74736DAEAFB3}" destId="{ED9D0211-F92F-4110-BF55-F48F3EB5350A}" srcOrd="7" destOrd="0" presId="urn:microsoft.com/office/officeart/2005/8/layout/vList3"/>
    <dgm:cxn modelId="{D3D20441-1A86-4125-951D-DABBE40CEAA7}" type="presParOf" srcId="{882A13A2-666D-44D7-827D-74736DAEAFB3}" destId="{0CD98175-A90F-4AA4-A1BC-895ECC4EFA52}" srcOrd="8" destOrd="0" presId="urn:microsoft.com/office/officeart/2005/8/layout/vList3"/>
    <dgm:cxn modelId="{FB56E747-2EFD-4C8E-9F43-3DCB0ABE96D3}" type="presParOf" srcId="{0CD98175-A90F-4AA4-A1BC-895ECC4EFA52}" destId="{793BE343-670E-4027-A8EE-95C5A6246D01}" srcOrd="0" destOrd="0" presId="urn:microsoft.com/office/officeart/2005/8/layout/vList3"/>
    <dgm:cxn modelId="{0C3FA628-AB68-4DCB-928E-6B61B1DDDADC}" type="presParOf" srcId="{0CD98175-A90F-4AA4-A1BC-895ECC4EFA52}" destId="{954DEF5D-C6B2-4F1E-9049-787963D1DBED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447D2-AA3E-49BC-AF50-4D75E79FD796}">
      <dsp:nvSpPr>
        <dsp:cNvPr id="0" name=""/>
        <dsp:cNvSpPr/>
      </dsp:nvSpPr>
      <dsp:spPr>
        <a:xfrm rot="10800000">
          <a:off x="677563" y="131790"/>
          <a:ext cx="5584301" cy="1335036"/>
        </a:xfrm>
        <a:prstGeom prst="homePlate">
          <a:avLst/>
        </a:prstGeom>
        <a:noFill/>
        <a:ln w="127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768" tIns="53340" rIns="99568" bIns="53340" numCol="1" spcCol="1270" anchor="ctr" anchorCtr="0">
          <a:noAutofit/>
        </a:bodyPr>
        <a:lstStyle/>
        <a:p>
          <a:pPr lvl="0" indent="45000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соответствии со </a:t>
          </a:r>
          <a:r>
            <a:rPr lang="ru-RU" sz="14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статьей 57 Трудового Кодекса Российской Федерации - </a:t>
          </a:r>
          <a:r>
            <a:rPr lang="ru-RU" sz="14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обязательными для включения в трудовой договор являются условия труда на рабочем месте; гарантии и компенсации за работу с вредными и (или) опасными условиями труда, если работник принимается на работу в соответствующих условиях, с указанием характеристик условий труда на рабочем месте.</a:t>
          </a:r>
          <a:endParaRPr lang="ru-RU" sz="1400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011322" y="131790"/>
        <a:ext cx="5250542" cy="1335036"/>
      </dsp:txXfrm>
    </dsp:sp>
    <dsp:sp modelId="{22AEE1ED-1271-457B-A3CA-89EB21AF4564}">
      <dsp:nvSpPr>
        <dsp:cNvPr id="0" name=""/>
        <dsp:cNvSpPr/>
      </dsp:nvSpPr>
      <dsp:spPr>
        <a:xfrm>
          <a:off x="277021" y="245429"/>
          <a:ext cx="1071874" cy="11492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127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1D9E00-C637-44E0-AEB4-FC3E792600B1}">
      <dsp:nvSpPr>
        <dsp:cNvPr id="0" name=""/>
        <dsp:cNvSpPr/>
      </dsp:nvSpPr>
      <dsp:spPr>
        <a:xfrm rot="10800000">
          <a:off x="175063" y="1583251"/>
          <a:ext cx="6570733" cy="1915774"/>
        </a:xfrm>
        <a:prstGeom prst="homePlate">
          <a:avLst/>
        </a:prstGeom>
        <a:noFill/>
        <a:ln w="127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768" tIns="53340" rIns="99568" bIns="53340" numCol="1" spcCol="1270" anchor="ctr" anchorCtr="0">
          <a:noAutofit/>
        </a:bodyPr>
        <a:lstStyle/>
        <a:p>
          <a:pPr lvl="0" indent="45000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соответствии с Порядком проведения специальной оценки условий труда (426-ФЗ «О специальной оценки условий труда) </a:t>
          </a:r>
          <a:r>
            <a:rPr lang="ru-RU" sz="1400" u="sng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карта</a:t>
          </a:r>
        </a:p>
        <a:p>
          <a:pPr lvl="0" indent="45000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u="sng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специальной оценки условий труда </a:t>
          </a:r>
          <a:r>
            <a:rPr lang="ru-RU" sz="14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подписывается, помимо</a:t>
          </a:r>
        </a:p>
        <a:p>
          <a:pPr lvl="0" indent="45000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председателя и членов комиссии, также работниками,</a:t>
          </a:r>
        </a:p>
        <a:p>
          <a:pPr lvl="0" indent="45000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работающими на данном  рабочем месте. </a:t>
          </a:r>
        </a:p>
        <a:p>
          <a:pPr lvl="0" indent="45000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Карта специальной оценки условий труда содержит сведения, в</a:t>
          </a:r>
        </a:p>
        <a:p>
          <a:pPr lvl="0" indent="45000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частности, об оценке условий труда по степени вредности и (или) опасности на рабочем месте, по обеспеченности СИЗ, о компенсациях, о праве на досрочное назначение пенсии.  </a:t>
          </a:r>
          <a:endParaRPr lang="ru-RU" sz="1400" u="sng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654006" y="1583251"/>
        <a:ext cx="6091790" cy="1915774"/>
      </dsp:txXfrm>
    </dsp:sp>
    <dsp:sp modelId="{BBB8C447-B92D-40B2-87B5-6616109DB154}">
      <dsp:nvSpPr>
        <dsp:cNvPr id="0" name=""/>
        <dsp:cNvSpPr/>
      </dsp:nvSpPr>
      <dsp:spPr>
        <a:xfrm rot="10800000" flipH="1" flipV="1">
          <a:off x="153021" y="1987723"/>
          <a:ext cx="1027396" cy="110861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00C0F-D94A-467F-A0E7-DEE9901CFE24}">
      <dsp:nvSpPr>
        <dsp:cNvPr id="0" name=""/>
        <dsp:cNvSpPr/>
      </dsp:nvSpPr>
      <dsp:spPr>
        <a:xfrm rot="10800000">
          <a:off x="328066" y="3680170"/>
          <a:ext cx="6346664" cy="1597835"/>
        </a:xfrm>
        <a:prstGeom prst="homePlate">
          <a:avLst/>
        </a:prstGeom>
        <a:noFill/>
        <a:ln w="127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768" tIns="53340" rIns="99568" bIns="53340" numCol="1" spcCol="1270" anchor="ctr" anchorCtr="0">
          <a:noAutofit/>
        </a:bodyPr>
        <a:lstStyle/>
        <a:p>
          <a:pPr lvl="0" indent="45000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коллективном договоре, как правило, предусматривается раздел «Охрана труда» и приложения со Списками профессий, должностей, работ с вредными и (или) опасными условиями труда, работа в которых дает право на повышенную оплату труда, сокращенную продолжительность рабочего времени, дополнительный отпуск.</a:t>
          </a:r>
        </a:p>
        <a:p>
          <a:pPr lvl="0" indent="45000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приеме на работу (до подписания трудового договора) работодатель обязан ознакомить работника под роспись с коллективным договором </a:t>
          </a:r>
          <a:r>
            <a:rPr lang="ru-RU" sz="1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(статья 68 ТК РФ).</a:t>
          </a:r>
          <a:endParaRPr lang="ru-RU" sz="1400" kern="1200" dirty="0">
            <a:solidFill>
              <a:schemeClr val="tx1"/>
            </a:solidFill>
          </a:endParaRPr>
        </a:p>
      </dsp:txBody>
      <dsp:txXfrm rot="10800000">
        <a:off x="727525" y="3680170"/>
        <a:ext cx="5947205" cy="1597835"/>
      </dsp:txXfrm>
    </dsp:sp>
    <dsp:sp modelId="{B5536437-7DD0-4AD3-A786-5C947B77253C}">
      <dsp:nvSpPr>
        <dsp:cNvPr id="0" name=""/>
        <dsp:cNvSpPr/>
      </dsp:nvSpPr>
      <dsp:spPr>
        <a:xfrm>
          <a:off x="9007" y="3888428"/>
          <a:ext cx="1054759" cy="110353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B3B3C-7538-42C2-865C-EB0EE75A080B}">
      <dsp:nvSpPr>
        <dsp:cNvPr id="0" name=""/>
        <dsp:cNvSpPr/>
      </dsp:nvSpPr>
      <dsp:spPr>
        <a:xfrm rot="10800000">
          <a:off x="383409" y="5415557"/>
          <a:ext cx="6235977" cy="1533951"/>
        </a:xfrm>
        <a:prstGeom prst="homePlate">
          <a:avLst/>
        </a:prstGeom>
        <a:noFill/>
        <a:ln w="127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768" tIns="53340" rIns="99568" bIns="53340" numCol="1" spcCol="1270" anchor="ctr" anchorCtr="0">
          <a:noAutofit/>
        </a:bodyPr>
        <a:lstStyle/>
        <a:p>
          <a:pPr lvl="0" indent="45000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соответствии со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статьей 22 Трудового Кодекса Российской Федерации </a:t>
          </a: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работодатель обязан знакомить работников под роспись с принимаемыми локальными нормативными актами, непосредственно связанными с их трудовой деятельностью.</a:t>
          </a:r>
        </a:p>
      </dsp:txBody>
      <dsp:txXfrm rot="10800000">
        <a:off x="766897" y="5415557"/>
        <a:ext cx="5852489" cy="1533951"/>
      </dsp:txXfrm>
    </dsp:sp>
    <dsp:sp modelId="{23D3D5FF-AFD2-4FA0-B9C8-DB0171B2D96C}">
      <dsp:nvSpPr>
        <dsp:cNvPr id="0" name=""/>
        <dsp:cNvSpPr/>
      </dsp:nvSpPr>
      <dsp:spPr>
        <a:xfrm>
          <a:off x="17908" y="5544611"/>
          <a:ext cx="1066389" cy="1111116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DEF5D-C6B2-4F1E-9049-787963D1DBED}">
      <dsp:nvSpPr>
        <dsp:cNvPr id="0" name=""/>
        <dsp:cNvSpPr/>
      </dsp:nvSpPr>
      <dsp:spPr>
        <a:xfrm rot="10800000">
          <a:off x="513071" y="7078631"/>
          <a:ext cx="5976654" cy="1943113"/>
        </a:xfrm>
        <a:prstGeom prst="homePlate">
          <a:avLst/>
        </a:prstGeom>
        <a:noFill/>
        <a:ln w="127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768" tIns="53340" rIns="99568" bIns="53340" numCol="1" spcCol="1270" anchor="ctr" anchorCtr="0">
          <a:noAutofit/>
        </a:bodyPr>
        <a:lstStyle/>
        <a:p>
          <a:pPr lvl="0" indent="45000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Работодатель обязан обеспечить информирование работников об условиях и охране труда на рабочих местах, о риске повреждения здоровья и полагающихся им компенсациях и средствах индивидуальной защиты </a:t>
          </a:r>
          <a:r>
            <a:rPr lang="ru-RU" sz="1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(статья 212 ТК РФ).</a:t>
          </a:r>
        </a:p>
        <a:p>
          <a:pPr lvl="0" indent="45000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Каждый работник имеет право на получение достоверной информации от работодателя, соответствующих государственных органов и общественных организаций об условиях и охране труда на рабочем месте, о существующем риске повреждения здоровья, а также о мерах по защите от воздействия вредных и (или) опасных производственных факторов </a:t>
          </a:r>
          <a:r>
            <a:rPr lang="ru-RU" sz="1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(статья 219 ТК РФ).</a:t>
          </a:r>
          <a:endParaRPr lang="ru-RU" sz="1400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998849" y="7078631"/>
        <a:ext cx="5490876" cy="1943113"/>
      </dsp:txXfrm>
    </dsp:sp>
    <dsp:sp modelId="{793BE343-670E-4027-A8EE-95C5A6246D01}">
      <dsp:nvSpPr>
        <dsp:cNvPr id="0" name=""/>
        <dsp:cNvSpPr/>
      </dsp:nvSpPr>
      <dsp:spPr>
        <a:xfrm>
          <a:off x="153021" y="7488831"/>
          <a:ext cx="1089369" cy="110248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446A5-7F3B-4AFF-BAF0-09F4050E2FAF}" type="datetimeFigureOut">
              <a:rPr lang="ru-RU" smtClean="0"/>
              <a:t>21.07.2016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98675" y="744538"/>
            <a:ext cx="26003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85BE4-FF82-4466-8FA9-BD2C2392C5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679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85BE4-FF82-4466-8FA9-BD2C2392C5AC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6088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4116" y="3225723"/>
            <a:ext cx="6166644" cy="22257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8231" y="5884175"/>
            <a:ext cx="5078413" cy="265364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1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2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3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4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5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6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8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1AD3-2559-4A32-A8E2-CAFFC86BE575}" type="datetimeFigureOut">
              <a:rPr lang="ru-RU" smtClean="0"/>
              <a:t>21.07.2016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D856-5539-4A42-8552-E8B203E0AF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279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1AD3-2559-4A32-A8E2-CAFFC86BE575}" type="datetimeFigureOut">
              <a:rPr lang="ru-RU" smtClean="0"/>
              <a:t>21.07.2016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D856-5539-4A42-8552-E8B203E0AF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23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259784" y="415837"/>
            <a:ext cx="1632347" cy="885991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62744" y="415837"/>
            <a:ext cx="4776126" cy="885991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1AD3-2559-4A32-A8E2-CAFFC86BE575}" type="datetimeFigureOut">
              <a:rPr lang="ru-RU" smtClean="0"/>
              <a:t>21.07.2016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D856-5539-4A42-8552-E8B203E0AF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40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1AD3-2559-4A32-A8E2-CAFFC86BE575}" type="datetimeFigureOut">
              <a:rPr lang="ru-RU" smtClean="0"/>
              <a:t>21.07.2016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D856-5539-4A42-8552-E8B203E0AF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61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083" y="6672578"/>
            <a:ext cx="6166644" cy="2062346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3083" y="4401113"/>
            <a:ext cx="6166644" cy="227146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100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20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30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24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0501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860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670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480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1AD3-2559-4A32-A8E2-CAFFC86BE575}" type="datetimeFigureOut">
              <a:rPr lang="ru-RU" smtClean="0"/>
              <a:t>21.07.2016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D856-5539-4A42-8552-E8B203E0AF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35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2744" y="2422898"/>
            <a:ext cx="3204236" cy="6852853"/>
          </a:xfrm>
        </p:spPr>
        <p:txBody>
          <a:bodyPr/>
          <a:lstStyle>
            <a:lvl1pPr>
              <a:defRPr sz="31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87895" y="2422898"/>
            <a:ext cx="3204236" cy="6852853"/>
          </a:xfrm>
        </p:spPr>
        <p:txBody>
          <a:bodyPr/>
          <a:lstStyle>
            <a:lvl1pPr>
              <a:defRPr sz="31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1AD3-2559-4A32-A8E2-CAFFC86BE575}" type="datetimeFigureOut">
              <a:rPr lang="ru-RU" smtClean="0"/>
              <a:t>21.07.2016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D856-5539-4A42-8552-E8B203E0AF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00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2749" y="2324347"/>
            <a:ext cx="3205498" cy="96867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1001" indent="0">
              <a:buNone/>
              <a:defRPr sz="2100" b="1"/>
            </a:lvl2pPr>
            <a:lvl3pPr marL="962006" indent="0">
              <a:buNone/>
              <a:defRPr sz="1900" b="1"/>
            </a:lvl3pPr>
            <a:lvl4pPr marL="1443007" indent="0">
              <a:buNone/>
              <a:defRPr sz="1700" b="1"/>
            </a:lvl4pPr>
            <a:lvl5pPr marL="1924010" indent="0">
              <a:buNone/>
              <a:defRPr sz="1700" b="1"/>
            </a:lvl5pPr>
            <a:lvl6pPr marL="2405011" indent="0">
              <a:buNone/>
              <a:defRPr sz="1700" b="1"/>
            </a:lvl6pPr>
            <a:lvl7pPr marL="2886016" indent="0">
              <a:buNone/>
              <a:defRPr sz="1700" b="1"/>
            </a:lvl7pPr>
            <a:lvl8pPr marL="3367017" indent="0">
              <a:buNone/>
              <a:defRPr sz="1700" b="1"/>
            </a:lvl8pPr>
            <a:lvl9pPr marL="3848020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2749" y="3293024"/>
            <a:ext cx="3205498" cy="598272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685383" y="2324347"/>
            <a:ext cx="3206752" cy="96867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1001" indent="0">
              <a:buNone/>
              <a:defRPr sz="2100" b="1"/>
            </a:lvl2pPr>
            <a:lvl3pPr marL="962006" indent="0">
              <a:buNone/>
              <a:defRPr sz="1900" b="1"/>
            </a:lvl3pPr>
            <a:lvl4pPr marL="1443007" indent="0">
              <a:buNone/>
              <a:defRPr sz="1700" b="1"/>
            </a:lvl4pPr>
            <a:lvl5pPr marL="1924010" indent="0">
              <a:buNone/>
              <a:defRPr sz="1700" b="1"/>
            </a:lvl5pPr>
            <a:lvl6pPr marL="2405011" indent="0">
              <a:buNone/>
              <a:defRPr sz="1700" b="1"/>
            </a:lvl6pPr>
            <a:lvl7pPr marL="2886016" indent="0">
              <a:buNone/>
              <a:defRPr sz="1700" b="1"/>
            </a:lvl7pPr>
            <a:lvl8pPr marL="3367017" indent="0">
              <a:buNone/>
              <a:defRPr sz="1700" b="1"/>
            </a:lvl8pPr>
            <a:lvl9pPr marL="3848020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685383" y="3293024"/>
            <a:ext cx="3206752" cy="598272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1AD3-2559-4A32-A8E2-CAFFC86BE575}" type="datetimeFigureOut">
              <a:rPr lang="ru-RU" smtClean="0"/>
              <a:t>21.07.2016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D856-5539-4A42-8552-E8B203E0AF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45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1AD3-2559-4A32-A8E2-CAFFC86BE575}" type="datetimeFigureOut">
              <a:rPr lang="ru-RU" smtClean="0"/>
              <a:t>21.07.2016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D856-5539-4A42-8552-E8B203E0AF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6519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1AD3-2559-4A32-A8E2-CAFFC86BE575}" type="datetimeFigureOut">
              <a:rPr lang="ru-RU" smtClean="0"/>
              <a:t>21.07.2016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D856-5539-4A42-8552-E8B203E0AF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89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749" y="413431"/>
            <a:ext cx="2386802" cy="175948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6459" y="413432"/>
            <a:ext cx="4055677" cy="8862319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2749" y="2172916"/>
            <a:ext cx="2386802" cy="7102836"/>
          </a:xfrm>
        </p:spPr>
        <p:txBody>
          <a:bodyPr/>
          <a:lstStyle>
            <a:lvl1pPr marL="0" indent="0">
              <a:buNone/>
              <a:defRPr sz="1500"/>
            </a:lvl1pPr>
            <a:lvl2pPr marL="481001" indent="0">
              <a:buNone/>
              <a:defRPr sz="1300"/>
            </a:lvl2pPr>
            <a:lvl3pPr marL="962006" indent="0">
              <a:buNone/>
              <a:defRPr sz="1100"/>
            </a:lvl3pPr>
            <a:lvl4pPr marL="1443007" indent="0">
              <a:buNone/>
              <a:defRPr sz="800"/>
            </a:lvl4pPr>
            <a:lvl5pPr marL="1924010" indent="0">
              <a:buNone/>
              <a:defRPr sz="800"/>
            </a:lvl5pPr>
            <a:lvl6pPr marL="2405011" indent="0">
              <a:buNone/>
              <a:defRPr sz="800"/>
            </a:lvl6pPr>
            <a:lvl7pPr marL="2886016" indent="0">
              <a:buNone/>
              <a:defRPr sz="800"/>
            </a:lvl7pPr>
            <a:lvl8pPr marL="3367017" indent="0">
              <a:buNone/>
              <a:defRPr sz="800"/>
            </a:lvl8pPr>
            <a:lvl9pPr marL="384802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1AD3-2559-4A32-A8E2-CAFFC86BE575}" type="datetimeFigureOut">
              <a:rPr lang="ru-RU" smtClean="0"/>
              <a:t>21.07.2016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D856-5539-4A42-8552-E8B203E0AF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835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008" y="7268688"/>
            <a:ext cx="4352925" cy="85811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22008" y="927815"/>
            <a:ext cx="4352925" cy="6230303"/>
          </a:xfrm>
        </p:spPr>
        <p:txBody>
          <a:bodyPr/>
          <a:lstStyle>
            <a:lvl1pPr marL="0" indent="0">
              <a:buNone/>
              <a:defRPr sz="3500"/>
            </a:lvl1pPr>
            <a:lvl2pPr marL="481001" indent="0">
              <a:buNone/>
              <a:defRPr sz="3100"/>
            </a:lvl2pPr>
            <a:lvl3pPr marL="962006" indent="0">
              <a:buNone/>
              <a:defRPr sz="2500"/>
            </a:lvl3pPr>
            <a:lvl4pPr marL="1443007" indent="0">
              <a:buNone/>
              <a:defRPr sz="2100"/>
            </a:lvl4pPr>
            <a:lvl5pPr marL="1924010" indent="0">
              <a:buNone/>
              <a:defRPr sz="2100"/>
            </a:lvl5pPr>
            <a:lvl6pPr marL="2405011" indent="0">
              <a:buNone/>
              <a:defRPr sz="2100"/>
            </a:lvl6pPr>
            <a:lvl7pPr marL="2886016" indent="0">
              <a:buNone/>
              <a:defRPr sz="2100"/>
            </a:lvl7pPr>
            <a:lvl8pPr marL="3367017" indent="0">
              <a:buNone/>
              <a:defRPr sz="2100"/>
            </a:lvl8pPr>
            <a:lvl9pPr marL="3848020" indent="0">
              <a:buNone/>
              <a:defRPr sz="21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2008" y="8126797"/>
            <a:ext cx="4352925" cy="1218658"/>
          </a:xfrm>
        </p:spPr>
        <p:txBody>
          <a:bodyPr/>
          <a:lstStyle>
            <a:lvl1pPr marL="0" indent="0">
              <a:buNone/>
              <a:defRPr sz="1500"/>
            </a:lvl1pPr>
            <a:lvl2pPr marL="481001" indent="0">
              <a:buNone/>
              <a:defRPr sz="1300"/>
            </a:lvl2pPr>
            <a:lvl3pPr marL="962006" indent="0">
              <a:buNone/>
              <a:defRPr sz="1100"/>
            </a:lvl3pPr>
            <a:lvl4pPr marL="1443007" indent="0">
              <a:buNone/>
              <a:defRPr sz="800"/>
            </a:lvl4pPr>
            <a:lvl5pPr marL="1924010" indent="0">
              <a:buNone/>
              <a:defRPr sz="800"/>
            </a:lvl5pPr>
            <a:lvl6pPr marL="2405011" indent="0">
              <a:buNone/>
              <a:defRPr sz="800"/>
            </a:lvl6pPr>
            <a:lvl7pPr marL="2886016" indent="0">
              <a:buNone/>
              <a:defRPr sz="800"/>
            </a:lvl7pPr>
            <a:lvl8pPr marL="3367017" indent="0">
              <a:buNone/>
              <a:defRPr sz="800"/>
            </a:lvl8pPr>
            <a:lvl9pPr marL="384802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1AD3-2559-4A32-A8E2-CAFFC86BE575}" type="datetimeFigureOut">
              <a:rPr lang="ru-RU" smtClean="0"/>
              <a:t>21.07.2016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D856-5539-4A42-8552-E8B203E0AF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386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744" y="415834"/>
            <a:ext cx="6529388" cy="1730640"/>
          </a:xfrm>
          <a:prstGeom prst="rect">
            <a:avLst/>
          </a:prstGeom>
        </p:spPr>
        <p:txBody>
          <a:bodyPr vert="horz" lIns="96201" tIns="48100" rIns="96201" bIns="481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2744" y="2422898"/>
            <a:ext cx="6529388" cy="6852853"/>
          </a:xfrm>
          <a:prstGeom prst="rect">
            <a:avLst/>
          </a:prstGeom>
        </p:spPr>
        <p:txBody>
          <a:bodyPr vert="horz" lIns="96201" tIns="48100" rIns="96201" bIns="4810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62744" y="9624282"/>
            <a:ext cx="1692804" cy="552843"/>
          </a:xfrm>
          <a:prstGeom prst="rect">
            <a:avLst/>
          </a:prstGeom>
        </p:spPr>
        <p:txBody>
          <a:bodyPr vert="horz" lIns="96201" tIns="48100" rIns="96201" bIns="4810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31AD3-2559-4A32-A8E2-CAFFC86BE575}" type="datetimeFigureOut">
              <a:rPr lang="ru-RU" smtClean="0"/>
              <a:t>21.07.2016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78749" y="9624282"/>
            <a:ext cx="2297377" cy="552843"/>
          </a:xfrm>
          <a:prstGeom prst="rect">
            <a:avLst/>
          </a:prstGeom>
        </p:spPr>
        <p:txBody>
          <a:bodyPr vert="horz" lIns="96201" tIns="48100" rIns="96201" bIns="4810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199327" y="9624282"/>
            <a:ext cx="1692804" cy="552843"/>
          </a:xfrm>
          <a:prstGeom prst="rect">
            <a:avLst/>
          </a:prstGeom>
        </p:spPr>
        <p:txBody>
          <a:bodyPr vert="horz" lIns="96201" tIns="48100" rIns="96201" bIns="4810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FD856-5539-4A42-8552-E8B203E0AF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845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2006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752" indent="-360752" algn="l" defTabSz="962006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781628" indent="-300627" algn="l" defTabSz="96200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02507" indent="-240502" algn="l" defTabSz="962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83508" indent="-240502" algn="l" defTabSz="96200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4512" indent="-240502" algn="l" defTabSz="962006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5513" indent="-240502" algn="l" defTabSz="96200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517" indent="-240502" algn="l" defTabSz="96200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7518" indent="-240502" algn="l" defTabSz="96200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8522" indent="-240502" algn="l" defTabSz="96200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620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001" algn="l" defTabSz="9620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2006" algn="l" defTabSz="9620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3007" algn="l" defTabSz="9620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4010" algn="l" defTabSz="9620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5011" algn="l" defTabSz="9620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6016" algn="l" defTabSz="9620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7017" algn="l" defTabSz="9620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8020" algn="l" defTabSz="9620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admsurgut.ru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9557" y="6848103"/>
            <a:ext cx="6855762" cy="2808312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ГАРАНТИИ И КОМПЕНСАЦИИ  РАБОТНИКАМ, ЗАНЯТЫМ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НА РАБОТАХ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 ВРЕДНЫМИ И (ИЛИ) ОПАСНЫМИ УСЛОВИЯМИ ТРУДА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15069" y="295376"/>
            <a:ext cx="6624736" cy="1008112"/>
          </a:xfrm>
          <a:prstGeom prst="rect">
            <a:avLst/>
          </a:prstGeom>
        </p:spPr>
        <p:txBody>
          <a:bodyPr vert="horz" lIns="96201" tIns="48100" rIns="96201" bIns="4810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МЕТОДИЧЕСКОЕ ПОСОБИЕ</a:t>
            </a:r>
          </a:p>
        </p:txBody>
      </p:sp>
      <p:pic>
        <p:nvPicPr>
          <p:cNvPr id="1026" name="Picture 2" descr="C:\Users\Пользователь\Desktop\Отдел по труду\Разработка методических пособий, наполнение стенда\Картинки - к методичке по компенсациям\article5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74" y="1519511"/>
            <a:ext cx="6057900" cy="5112568"/>
          </a:xfrm>
          <a:prstGeom prst="rect">
            <a:avLst/>
          </a:prstGeom>
          <a:noFill/>
          <a:ln w="127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27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2"/>
          <p:cNvSpPr>
            <a:spLocks noGrp="1"/>
          </p:cNvSpPr>
          <p:nvPr/>
        </p:nvSpPr>
        <p:spPr>
          <a:xfrm>
            <a:off x="-9937" y="10192936"/>
            <a:ext cx="7264812" cy="176482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341313" indent="1158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682625" indent="231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025525" indent="3460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366838" indent="4619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en-US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opyright</a:t>
            </a:r>
            <a:r>
              <a:rPr lang="en-US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по труду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города Сургута, 2016 год</a:t>
            </a:r>
          </a:p>
        </p:txBody>
      </p:sp>
      <p:sp useBgFill="1">
        <p:nvSpPr>
          <p:cNvPr id="7" name="Скругленный прямоугольник 6"/>
          <p:cNvSpPr/>
          <p:nvPr/>
        </p:nvSpPr>
        <p:spPr>
          <a:xfrm>
            <a:off x="171053" y="92077"/>
            <a:ext cx="6984775" cy="779362"/>
          </a:xfrm>
          <a:prstGeom prst="roundRect">
            <a:avLst/>
          </a:prstGeom>
          <a:ln w="12700">
            <a:solidFill>
              <a:schemeClr val="accent2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</a:rPr>
              <a:t>Ответственность за нарушения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</a:rPr>
              <a:t>государственных нормативных требований охраны труда</a:t>
            </a:r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113427" y="1087462"/>
            <a:ext cx="6984775" cy="8899663"/>
          </a:xfrm>
          <a:prstGeom prst="roundRect">
            <a:avLst/>
          </a:prstGeom>
          <a:ln w="12700">
            <a:solidFill>
              <a:schemeClr val="accent2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just"/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Отдел по труду\Разработка методических пособий, наполнение стенда\Картинки - к методичке по компенсациям\t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493" y="1447503"/>
            <a:ext cx="2592288" cy="2016224"/>
          </a:xfrm>
          <a:prstGeom prst="rect">
            <a:avLst/>
          </a:prstGeom>
          <a:noFill/>
          <a:ln w="127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Desktop\Отдел по труду\Разработка методических пособий, наполнение стенда\Интересные картинки к слайдам\4582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4" y="6705150"/>
            <a:ext cx="2160240" cy="2160241"/>
          </a:xfrm>
          <a:prstGeom prst="rect">
            <a:avLst/>
          </a:prstGeom>
          <a:noFill/>
          <a:ln w="127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62104" y="6705145"/>
            <a:ext cx="38909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419 ТК РФ.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ответственности за нарушение трудового законодательства и иных актов, содержащих нормы трудового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виновные в нарушении трудового законодательства и иных актов, содержащих нормы трудового права, привлекаются к дисциплинарной и материальной ответственности в порядке, установленном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 РФ 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иными федеральными законами, а также привлекаются к гражданско-правовой, административной и уголовной ответственности в порядке, установленном федеральными законами.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1864" y="1447503"/>
            <a:ext cx="33856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Непредставление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работникам всех видов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компенсаций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работу на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работах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вредными и (или) опасными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условиями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труда согласно требованиям 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статей </a:t>
            </a: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92, 117, 147, 219, 221, 222 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Трудового </a:t>
            </a: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Кодекса Российской Федерации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нарушением трудового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законодательства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Федерации.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31093" y="3895775"/>
            <a:ext cx="61219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220 ТК РФ.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 права работников на труд в условиях, соответствующих требованиям охраны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гарантирует работникам защиту их права на труд в условиях, соответствующих требованиям охраны труда.</a:t>
            </a:r>
          </a:p>
          <a:p>
            <a:pPr indent="354013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труда, предусмотренные трудовым договором, должны соответствовать требованиям охраны труда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предупреждения и устранения нарушений государственных нормативных требований охраны труда государство обеспечивает организацию и осуществление федерального государственного надзора за их соблюдением и устанавливает ответственность работодателя и должностных лиц за нарушение указанных требований.</a:t>
            </a:r>
          </a:p>
          <a:p>
            <a:pPr indent="450000" algn="just"/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00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2"/>
          <p:cNvSpPr>
            <a:spLocks noGrp="1"/>
          </p:cNvSpPr>
          <p:nvPr/>
        </p:nvSpPr>
        <p:spPr>
          <a:xfrm>
            <a:off x="-9937" y="10192936"/>
            <a:ext cx="7264812" cy="176482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341313" indent="1158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682625" indent="231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025525" indent="3460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366838" indent="4619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en-US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opyright</a:t>
            </a:r>
            <a:r>
              <a:rPr lang="en-US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по труду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города Сургута, 2016 год</a:t>
            </a:r>
          </a:p>
        </p:txBody>
      </p:sp>
      <p:sp useBgFill="1">
        <p:nvSpPr>
          <p:cNvPr id="7" name="Скругленный прямоугольник 6"/>
          <p:cNvSpPr/>
          <p:nvPr/>
        </p:nvSpPr>
        <p:spPr>
          <a:xfrm>
            <a:off x="209840" y="303858"/>
            <a:ext cx="6768751" cy="3487443"/>
          </a:xfrm>
          <a:prstGeom prst="roundRect">
            <a:avLst/>
          </a:prstGeom>
          <a:ln w="12700">
            <a:solidFill>
              <a:schemeClr val="accent2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000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Управление по труду Администрации города 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Сургута приглашает работодателей города и 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специалистов по охране труда к сотрудничеству, 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взаимодействию и обмену опытом по вопросам 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охраны труда.</a:t>
            </a:r>
          </a:p>
          <a:p>
            <a:r>
              <a:rPr lang="ru-RU" sz="14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indent="450000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Страница управления по труду размещена на 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официальном интернет-сайте Администрации 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города Сургута по адресу: </a:t>
            </a:r>
          </a:p>
          <a:p>
            <a:r>
              <a:rPr lang="ru-RU" sz="14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www.admsurgut.ru/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(Главная страница → 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Городская власть →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Администрация → Структурные подразделения </a:t>
            </a: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Управление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труду).</a:t>
            </a:r>
          </a:p>
          <a:p>
            <a:r>
              <a:rPr lang="ru-RU" sz="14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628408, Тюменская область, ХМАО-Югра, г. Сургут, улица Энгельса,8.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Пользователь\Desktop\Отдел по труду\Разработка методических пособий, наполнение стенда\Картинки - к методичке по компенсациям\index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558" y="484437"/>
            <a:ext cx="2088232" cy="225969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2"/>
            </a:solidFill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94588" y="8852861"/>
            <a:ext cx="6855762" cy="123560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62006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Методическое пособие разработал:</a:t>
            </a:r>
          </a:p>
          <a:p>
            <a:pPr algn="l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главный специалист отдела  </a:t>
            </a:r>
            <a:r>
              <a:rPr lang="ru-RU" sz="1400" i="1" smtClean="0">
                <a:latin typeface="Times New Roman" pitchFamily="18" charset="0"/>
                <a:cs typeface="Times New Roman" pitchFamily="18" charset="0"/>
              </a:rPr>
              <a:t>охраны труда управления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труду </a:t>
            </a:r>
          </a:p>
          <a:p>
            <a:pPr algn="l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Компанец Юлия Ивановна</a:t>
            </a:r>
          </a:p>
          <a:p>
            <a:pPr algn="l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Телефон/факс: 522-186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413636"/>
              </p:ext>
            </p:extLst>
          </p:nvPr>
        </p:nvGraphicFramePr>
        <p:xfrm>
          <a:off x="235182" y="4183804"/>
          <a:ext cx="6815166" cy="466905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39926">
                  <a:extLst>
                    <a:ext uri="{9D8B030D-6E8A-4147-A177-3AD203B41FA5}">
                      <a16:colId xmlns:a16="http://schemas.microsoft.com/office/drawing/2014/main" val="57067097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10712636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5751369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78790287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496140496"/>
                    </a:ext>
                  </a:extLst>
                </a:gridCol>
                <a:gridCol w="2126768">
                  <a:extLst>
                    <a:ext uri="{9D8B030D-6E8A-4147-A177-3AD203B41FA5}">
                      <a16:colId xmlns:a16="http://schemas.microsoft.com/office/drawing/2014/main" val="3620441537"/>
                    </a:ext>
                  </a:extLst>
                </a:gridCol>
              </a:tblGrid>
              <a:tr h="602287">
                <a:tc>
                  <a:txBody>
                    <a:bodyPr/>
                    <a:lstStyle/>
                    <a:p>
                      <a:pPr algn="ctr">
                        <a:tabLst>
                          <a:tab pos="900113" algn="l"/>
                        </a:tabLs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Кабинет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9368059"/>
                  </a:ext>
                </a:extLst>
              </a:tr>
              <a:tr h="60228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Кузнецова Галина Михайловна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управления по труду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522-412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kuznetsova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gm@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admsurgut.ru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4687902"/>
                  </a:ext>
                </a:extLst>
              </a:tr>
              <a:tr h="409171">
                <a:tc gridSpan="6"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</a:t>
                      </a:r>
                      <a:r>
                        <a:rPr lang="ru-RU" sz="14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охраны труда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062209"/>
                  </a:ext>
                </a:extLst>
              </a:tr>
              <a:tr h="60228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Фалдина Лидия Леонидовна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отдела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522-413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faldina_ll@admsurgut.ru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9016935"/>
                  </a:ext>
                </a:extLst>
              </a:tr>
              <a:tr h="60228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Величко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Мария Николаевна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Специалист-эксперт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522-191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velichko_mn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@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admsurgut.ru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9766417"/>
                  </a:ext>
                </a:extLst>
              </a:tr>
              <a:tr h="60228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Компанец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Юлия Ивановна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специалист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522-186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kompanets_yi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@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admsurgut.ru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2448481"/>
                  </a:ext>
                </a:extLst>
              </a:tr>
              <a:tr h="60228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Буфтяк Надежда Петровна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специалист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522-179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buftyak_np@admsurgut.ru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39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47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2"/>
          <p:cNvSpPr>
            <a:spLocks noGrp="1"/>
          </p:cNvSpPr>
          <p:nvPr/>
        </p:nvSpPr>
        <p:spPr>
          <a:xfrm>
            <a:off x="8023" y="10016455"/>
            <a:ext cx="7264812" cy="176482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341313" indent="1158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682625" indent="231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025525" indent="3460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366838" indent="4619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en-US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opyright</a:t>
            </a:r>
            <a:r>
              <a:rPr lang="en-US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по труду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города Сургута, 2016 год</a:t>
            </a:r>
          </a:p>
        </p:txBody>
      </p:sp>
    </p:spTree>
    <p:extLst>
      <p:ext uri="{BB962C8B-B14F-4D97-AF65-F5344CB8AC3E}">
        <p14:creationId xmlns:p14="http://schemas.microsoft.com/office/powerpoint/2010/main" val="1607544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2"/>
          <p:cNvSpPr>
            <a:spLocks noGrp="1"/>
          </p:cNvSpPr>
          <p:nvPr/>
        </p:nvSpPr>
        <p:spPr>
          <a:xfrm>
            <a:off x="-9937" y="10192936"/>
            <a:ext cx="7264812" cy="176482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341313" indent="1158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682625" indent="231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025525" indent="3460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366838" indent="4619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en-US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opyright</a:t>
            </a:r>
            <a:r>
              <a:rPr lang="en-US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по труду Администрации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города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Сургута, 2016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 useBgFill="1">
        <p:nvSpPr>
          <p:cNvPr id="7" name="Скругленный прямоугольник 6"/>
          <p:cNvSpPr/>
          <p:nvPr/>
        </p:nvSpPr>
        <p:spPr>
          <a:xfrm>
            <a:off x="171053" y="92077"/>
            <a:ext cx="6984775" cy="423564"/>
          </a:xfrm>
          <a:prstGeom prst="roundRect">
            <a:avLst/>
          </a:prstGeom>
          <a:ln w="12700">
            <a:solidFill>
              <a:schemeClr val="accent2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Термины и определения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171053" y="652681"/>
            <a:ext cx="6984775" cy="9402314"/>
          </a:xfrm>
          <a:prstGeom prst="roundRect">
            <a:avLst/>
          </a:prstGeom>
          <a:ln w="12700">
            <a:solidFill>
              <a:schemeClr val="accent2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Охрана труда -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сохранения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и здоровья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трудовой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включающая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 правовые, социально-экономические,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организационно-технические, санитарно-гигиенические,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лечебно-профилактические, реабилитационные и иные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мероприятия.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труда -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факторов производственной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трудового процесса, оказывающих влияние на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работоспособность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здоровье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работника.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Вредный производственный фактор -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производственный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фактор, воздействие которого на работника может привести к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заболеванию.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Опасный производственный фактор -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производственный фактор, воздействие которого на работника может привести к его травме.</a:t>
            </a: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Вредные и опасные условия труда -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труда,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вследствие нарушения санитарных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 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возможно воздействие опасных и вредных факторов производственной среды в значениях, превышающих гигиенические нормативы, и психофизиологических факторов трудовой деятельности, вызывающих функциональные изменения организма, которые могут привести к стойкому снижению работоспособности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и/или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нарушению здоровья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работающих.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Безопасные условия труда –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труда, при которых воздействие на работающих вредных и (или) опасных производственных факторов исключено либо уровни их воздействия не превышают установленных нормативов.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-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место, где работник должен находиться или куда ему необходимо прибыть в связи с его работой и которое прямо или косвенно находится под контролем работодателя.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охраны труда -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нормативные требования охраны труда, в том числе стандарты безопасности труда, а также требования охраны труда, установленные правилами и инструкциями по охране труда.</a:t>
            </a: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индивидуальной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коллективной защиты работников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технические средства, используемые для предотвращения или уменьшения воздействия на работников вредных и (или) опасных производственных факторов, а также для защиты от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загрязнения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средства, способы и условия, с помощью которых обеспечивается осуществление предоставленных работникам прав в области социально-трудовых отношений.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денежные выплаты, установленные в целях возмещения работникам затрат, связанных с исполнением ими трудовых или иных обязанностей, предусмотренных настоящим Кодексом и другими федеральными законами.</a:t>
            </a:r>
          </a:p>
          <a:p>
            <a:endParaRPr lang="ru-RU" dirty="0"/>
          </a:p>
          <a:p>
            <a:pPr algn="just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g-fotki.yandex.ru/get/6423/157047226.14e/0_a51d4_6d4b7878_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288" y="792811"/>
            <a:ext cx="2304255" cy="26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91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2"/>
          <p:cNvSpPr>
            <a:spLocks noGrp="1"/>
          </p:cNvSpPr>
          <p:nvPr/>
        </p:nvSpPr>
        <p:spPr>
          <a:xfrm>
            <a:off x="-9937" y="10192936"/>
            <a:ext cx="7264812" cy="176482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341313" indent="1158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682625" indent="231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025525" indent="3460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366838" indent="4619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en-US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opyright</a:t>
            </a:r>
            <a:r>
              <a:rPr lang="en-US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по труду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города Сургута, 2016 год</a:t>
            </a:r>
          </a:p>
        </p:txBody>
      </p:sp>
      <p:sp useBgFill="1">
        <p:nvSpPr>
          <p:cNvPr id="7" name="Скругленный прямоугольник 6"/>
          <p:cNvSpPr/>
          <p:nvPr/>
        </p:nvSpPr>
        <p:spPr>
          <a:xfrm>
            <a:off x="171053" y="92077"/>
            <a:ext cx="6984775" cy="563338"/>
          </a:xfrm>
          <a:prstGeom prst="roundRect">
            <a:avLst/>
          </a:prstGeom>
          <a:ln w="12700">
            <a:solidFill>
              <a:schemeClr val="accent2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Предисловие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113427" y="871439"/>
            <a:ext cx="6984775" cy="9001000"/>
          </a:xfrm>
          <a:prstGeom prst="roundRect">
            <a:avLst/>
          </a:prstGeom>
          <a:ln w="12700">
            <a:solidFill>
              <a:schemeClr val="accent2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	          		</a:t>
            </a:r>
            <a:endParaRPr lang="ru-RU" sz="14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http://www.iskra-kungur.ru/uploads/posts/1364700222_trudovoj-kodeks-r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529" y="3092247"/>
            <a:ext cx="2305089" cy="1633347"/>
          </a:xfrm>
          <a:prstGeom prst="rect">
            <a:avLst/>
          </a:prstGeom>
          <a:noFill/>
          <a:ln w="127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6" y="1222381"/>
            <a:ext cx="890287" cy="15090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87477" y="4975895"/>
            <a:ext cx="314218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25754" y="3193459"/>
            <a:ext cx="3887633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о полагающихся им компенсациях - это обязанность работодателя, возложенная на него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статьей 212 Трудового Кодекса Российской Федерации.</a:t>
            </a:r>
          </a:p>
          <a:p>
            <a:pPr algn="just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88797" y="5610917"/>
            <a:ext cx="6349272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41550" algn="just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При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этом согласно статьи 212 ТК РФ,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помимо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прочего,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работодатель </a:t>
            </a:r>
            <a:r>
              <a:rPr lang="ru-RU" sz="14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обязан </a:t>
            </a:r>
            <a:r>
              <a:rPr lang="ru-RU" sz="14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соответствующие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требованиям охраны труда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условия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труда на каждом рабочем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месте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52730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приобретение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выдачу за счет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собственных</a:t>
            </a:r>
          </a:p>
          <a:p>
            <a:pPr indent="22415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средств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специальной одежды, специальной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обуви</a:t>
            </a:r>
          </a:p>
          <a:p>
            <a:pPr indent="22415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других средств индивидуальной защиты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indent="22415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смывающих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обезвреживающих средств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indent="22415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прошедших обязательную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сертификацию или декларирование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соответствия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установленном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законодательством Российской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Федерации о техническом регулировании порядке, в соответствии с установленными нормами работникам, занятым на работах с вредными и (или) опасными условиями труда, а также на работах, выполняемых в особых температурных условиях или связанных с загрязнением;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проведение специальной оценки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условий труда;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информирование работников об условиях и охране труда на рабочих местах, о риске повреждения здоровья и полагающихся им компенсациях и средствах индивидуальной защиты.</a:t>
            </a:r>
          </a:p>
          <a:p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00" y="5601877"/>
            <a:ext cx="2049585" cy="19976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46117" y="1222381"/>
            <a:ext cx="5112568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219 Трудового Кодекса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работник имеет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 и компенсации, установленные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ТК РФ,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коллективным договором,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локальным нормативным актом, трудовым договором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занят на работах с вредными и (или) опасными условиями труда.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016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2"/>
          <p:cNvSpPr>
            <a:spLocks noGrp="1"/>
          </p:cNvSpPr>
          <p:nvPr/>
        </p:nvSpPr>
        <p:spPr>
          <a:xfrm>
            <a:off x="-9937" y="10192936"/>
            <a:ext cx="7264812" cy="176482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341313" indent="1158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682625" indent="231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025525" indent="3460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366838" indent="4619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en-US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opyright</a:t>
            </a:r>
            <a:r>
              <a:rPr lang="en-US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по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труду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города Сургута, 2016 год</a:t>
            </a:r>
          </a:p>
        </p:txBody>
      </p:sp>
      <p:sp useBgFill="1">
        <p:nvSpPr>
          <p:cNvPr id="7" name="Скругленный прямоугольник 6"/>
          <p:cNvSpPr/>
          <p:nvPr/>
        </p:nvSpPr>
        <p:spPr>
          <a:xfrm>
            <a:off x="171053" y="92077"/>
            <a:ext cx="6984775" cy="423564"/>
          </a:xfrm>
          <a:prstGeom prst="roundRect">
            <a:avLst/>
          </a:prstGeom>
          <a:ln w="12700">
            <a:solidFill>
              <a:schemeClr val="accent2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Гарантии и компенсации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39075" y="804423"/>
            <a:ext cx="7016753" cy="3721288"/>
            <a:chOff x="158869" y="799608"/>
            <a:chExt cx="7016753" cy="372128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61697" y="920497"/>
              <a:ext cx="6943803" cy="3600399"/>
            </a:xfrm>
            <a:prstGeom prst="rect">
              <a:avLst/>
            </a:prstGeom>
            <a:noFill/>
            <a:ln w="25400">
              <a:noFill/>
            </a:ln>
          </p:spPr>
        </p:sp>
        <p:sp>
          <p:nvSpPr>
            <p:cNvPr id="6" name="Полилиния 5"/>
            <p:cNvSpPr/>
            <p:nvPr/>
          </p:nvSpPr>
          <p:spPr>
            <a:xfrm>
              <a:off x="2829231" y="2009556"/>
              <a:ext cx="1542346" cy="827782"/>
            </a:xfrm>
            <a:custGeom>
              <a:avLst/>
              <a:gdLst>
                <a:gd name="connsiteX0" fmla="*/ 0 w 1542346"/>
                <a:gd name="connsiteY0" fmla="*/ 137966 h 827782"/>
                <a:gd name="connsiteX1" fmla="*/ 137966 w 1542346"/>
                <a:gd name="connsiteY1" fmla="*/ 0 h 827782"/>
                <a:gd name="connsiteX2" fmla="*/ 1404380 w 1542346"/>
                <a:gd name="connsiteY2" fmla="*/ 0 h 827782"/>
                <a:gd name="connsiteX3" fmla="*/ 1542346 w 1542346"/>
                <a:gd name="connsiteY3" fmla="*/ 137966 h 827782"/>
                <a:gd name="connsiteX4" fmla="*/ 1542346 w 1542346"/>
                <a:gd name="connsiteY4" fmla="*/ 689816 h 827782"/>
                <a:gd name="connsiteX5" fmla="*/ 1404380 w 1542346"/>
                <a:gd name="connsiteY5" fmla="*/ 827782 h 827782"/>
                <a:gd name="connsiteX6" fmla="*/ 137966 w 1542346"/>
                <a:gd name="connsiteY6" fmla="*/ 827782 h 827782"/>
                <a:gd name="connsiteX7" fmla="*/ 0 w 1542346"/>
                <a:gd name="connsiteY7" fmla="*/ 689816 h 827782"/>
                <a:gd name="connsiteX8" fmla="*/ 0 w 1542346"/>
                <a:gd name="connsiteY8" fmla="*/ 137966 h 827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2346" h="827782">
                  <a:moveTo>
                    <a:pt x="0" y="137966"/>
                  </a:moveTo>
                  <a:cubicBezTo>
                    <a:pt x="0" y="61769"/>
                    <a:pt x="61769" y="0"/>
                    <a:pt x="137966" y="0"/>
                  </a:cubicBezTo>
                  <a:lnTo>
                    <a:pt x="1404380" y="0"/>
                  </a:lnTo>
                  <a:cubicBezTo>
                    <a:pt x="1480577" y="0"/>
                    <a:pt x="1542346" y="61769"/>
                    <a:pt x="1542346" y="137966"/>
                  </a:cubicBezTo>
                  <a:lnTo>
                    <a:pt x="1542346" y="689816"/>
                  </a:lnTo>
                  <a:cubicBezTo>
                    <a:pt x="1542346" y="766013"/>
                    <a:pt x="1480577" y="827782"/>
                    <a:pt x="1404380" y="827782"/>
                  </a:cubicBezTo>
                  <a:lnTo>
                    <a:pt x="137966" y="827782"/>
                  </a:lnTo>
                  <a:cubicBezTo>
                    <a:pt x="61769" y="827782"/>
                    <a:pt x="0" y="766013"/>
                    <a:pt x="0" y="689816"/>
                  </a:cubicBezTo>
                  <a:lnTo>
                    <a:pt x="0" y="13796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889" tIns="70889" rIns="70889" bIns="70889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Гарантии и  компенсации</a:t>
              </a:r>
              <a:endParaRPr lang="ru-RU" sz="1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5221946" y="2543942"/>
              <a:ext cx="1953676" cy="527476"/>
            </a:xfrm>
            <a:custGeom>
              <a:avLst/>
              <a:gdLst>
                <a:gd name="connsiteX0" fmla="*/ 0 w 2012569"/>
                <a:gd name="connsiteY0" fmla="*/ 87914 h 527476"/>
                <a:gd name="connsiteX1" fmla="*/ 87914 w 2012569"/>
                <a:gd name="connsiteY1" fmla="*/ 0 h 527476"/>
                <a:gd name="connsiteX2" fmla="*/ 1924655 w 2012569"/>
                <a:gd name="connsiteY2" fmla="*/ 0 h 527476"/>
                <a:gd name="connsiteX3" fmla="*/ 2012569 w 2012569"/>
                <a:gd name="connsiteY3" fmla="*/ 87914 h 527476"/>
                <a:gd name="connsiteX4" fmla="*/ 2012569 w 2012569"/>
                <a:gd name="connsiteY4" fmla="*/ 439562 h 527476"/>
                <a:gd name="connsiteX5" fmla="*/ 1924655 w 2012569"/>
                <a:gd name="connsiteY5" fmla="*/ 527476 h 527476"/>
                <a:gd name="connsiteX6" fmla="*/ 87914 w 2012569"/>
                <a:gd name="connsiteY6" fmla="*/ 527476 h 527476"/>
                <a:gd name="connsiteX7" fmla="*/ 0 w 2012569"/>
                <a:gd name="connsiteY7" fmla="*/ 439562 h 527476"/>
                <a:gd name="connsiteX8" fmla="*/ 0 w 2012569"/>
                <a:gd name="connsiteY8" fmla="*/ 87914 h 52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2569" h="527476">
                  <a:moveTo>
                    <a:pt x="0" y="87914"/>
                  </a:moveTo>
                  <a:cubicBezTo>
                    <a:pt x="0" y="39360"/>
                    <a:pt x="39360" y="0"/>
                    <a:pt x="87914" y="0"/>
                  </a:cubicBezTo>
                  <a:lnTo>
                    <a:pt x="1924655" y="0"/>
                  </a:lnTo>
                  <a:cubicBezTo>
                    <a:pt x="1973209" y="0"/>
                    <a:pt x="2012569" y="39360"/>
                    <a:pt x="2012569" y="87914"/>
                  </a:cubicBezTo>
                  <a:lnTo>
                    <a:pt x="2012569" y="439562"/>
                  </a:lnTo>
                  <a:cubicBezTo>
                    <a:pt x="2012569" y="488116"/>
                    <a:pt x="1973209" y="527476"/>
                    <a:pt x="1924655" y="527476"/>
                  </a:cubicBezTo>
                  <a:lnTo>
                    <a:pt x="87914" y="527476"/>
                  </a:lnTo>
                  <a:cubicBezTo>
                    <a:pt x="39360" y="527476"/>
                    <a:pt x="0" y="488116"/>
                    <a:pt x="0" y="439562"/>
                  </a:cubicBezTo>
                  <a:lnTo>
                    <a:pt x="0" y="8791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229" tIns="56229" rIns="56229" bIns="56229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Повышенная оплата труда</a:t>
              </a:r>
              <a:endParaRPr lang="ru-RU" sz="1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900684" y="799608"/>
              <a:ext cx="3453626" cy="587773"/>
            </a:xfrm>
            <a:custGeom>
              <a:avLst/>
              <a:gdLst>
                <a:gd name="connsiteX0" fmla="*/ 0 w 3453626"/>
                <a:gd name="connsiteY0" fmla="*/ 97964 h 587773"/>
                <a:gd name="connsiteX1" fmla="*/ 97964 w 3453626"/>
                <a:gd name="connsiteY1" fmla="*/ 0 h 587773"/>
                <a:gd name="connsiteX2" fmla="*/ 3355662 w 3453626"/>
                <a:gd name="connsiteY2" fmla="*/ 0 h 587773"/>
                <a:gd name="connsiteX3" fmla="*/ 3453626 w 3453626"/>
                <a:gd name="connsiteY3" fmla="*/ 97964 h 587773"/>
                <a:gd name="connsiteX4" fmla="*/ 3453626 w 3453626"/>
                <a:gd name="connsiteY4" fmla="*/ 489809 h 587773"/>
                <a:gd name="connsiteX5" fmla="*/ 3355662 w 3453626"/>
                <a:gd name="connsiteY5" fmla="*/ 587773 h 587773"/>
                <a:gd name="connsiteX6" fmla="*/ 97964 w 3453626"/>
                <a:gd name="connsiteY6" fmla="*/ 587773 h 587773"/>
                <a:gd name="connsiteX7" fmla="*/ 0 w 3453626"/>
                <a:gd name="connsiteY7" fmla="*/ 489809 h 587773"/>
                <a:gd name="connsiteX8" fmla="*/ 0 w 3453626"/>
                <a:gd name="connsiteY8" fmla="*/ 97964 h 58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53626" h="587773">
                  <a:moveTo>
                    <a:pt x="0" y="97964"/>
                  </a:moveTo>
                  <a:cubicBezTo>
                    <a:pt x="0" y="43860"/>
                    <a:pt x="43860" y="0"/>
                    <a:pt x="97964" y="0"/>
                  </a:cubicBezTo>
                  <a:lnTo>
                    <a:pt x="3355662" y="0"/>
                  </a:lnTo>
                  <a:cubicBezTo>
                    <a:pt x="3409766" y="0"/>
                    <a:pt x="3453626" y="43860"/>
                    <a:pt x="3453626" y="97964"/>
                  </a:cubicBezTo>
                  <a:lnTo>
                    <a:pt x="3453626" y="489809"/>
                  </a:lnTo>
                  <a:cubicBezTo>
                    <a:pt x="3453626" y="543913"/>
                    <a:pt x="3409766" y="587773"/>
                    <a:pt x="3355662" y="587773"/>
                  </a:cubicBezTo>
                  <a:lnTo>
                    <a:pt x="97964" y="587773"/>
                  </a:lnTo>
                  <a:cubicBezTo>
                    <a:pt x="43860" y="587773"/>
                    <a:pt x="0" y="543913"/>
                    <a:pt x="0" y="489809"/>
                  </a:cubicBezTo>
                  <a:lnTo>
                    <a:pt x="0" y="9796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173" tIns="59173" rIns="59173" bIns="59173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Сокращенная продолжительность рабочего времени</a:t>
              </a:r>
              <a:endParaRPr lang="ru-RU" sz="1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158869" y="2563771"/>
              <a:ext cx="1875035" cy="583355"/>
            </a:xfrm>
            <a:custGeom>
              <a:avLst/>
              <a:gdLst>
                <a:gd name="connsiteX0" fmla="*/ 0 w 2495647"/>
                <a:gd name="connsiteY0" fmla="*/ 48994 h 293958"/>
                <a:gd name="connsiteX1" fmla="*/ 48994 w 2495647"/>
                <a:gd name="connsiteY1" fmla="*/ 0 h 293958"/>
                <a:gd name="connsiteX2" fmla="*/ 2446653 w 2495647"/>
                <a:gd name="connsiteY2" fmla="*/ 0 h 293958"/>
                <a:gd name="connsiteX3" fmla="*/ 2495647 w 2495647"/>
                <a:gd name="connsiteY3" fmla="*/ 48994 h 293958"/>
                <a:gd name="connsiteX4" fmla="*/ 2495647 w 2495647"/>
                <a:gd name="connsiteY4" fmla="*/ 244964 h 293958"/>
                <a:gd name="connsiteX5" fmla="*/ 2446653 w 2495647"/>
                <a:gd name="connsiteY5" fmla="*/ 293958 h 293958"/>
                <a:gd name="connsiteX6" fmla="*/ 48994 w 2495647"/>
                <a:gd name="connsiteY6" fmla="*/ 293958 h 293958"/>
                <a:gd name="connsiteX7" fmla="*/ 0 w 2495647"/>
                <a:gd name="connsiteY7" fmla="*/ 244964 h 293958"/>
                <a:gd name="connsiteX8" fmla="*/ 0 w 2495647"/>
                <a:gd name="connsiteY8" fmla="*/ 48994 h 29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5647" h="293958">
                  <a:moveTo>
                    <a:pt x="0" y="48994"/>
                  </a:moveTo>
                  <a:cubicBezTo>
                    <a:pt x="0" y="21935"/>
                    <a:pt x="21935" y="0"/>
                    <a:pt x="48994" y="0"/>
                  </a:cubicBezTo>
                  <a:lnTo>
                    <a:pt x="2446653" y="0"/>
                  </a:lnTo>
                  <a:cubicBezTo>
                    <a:pt x="2473712" y="0"/>
                    <a:pt x="2495647" y="21935"/>
                    <a:pt x="2495647" y="48994"/>
                  </a:cubicBezTo>
                  <a:lnTo>
                    <a:pt x="2495647" y="244964"/>
                  </a:lnTo>
                  <a:cubicBezTo>
                    <a:pt x="2495647" y="272023"/>
                    <a:pt x="2473712" y="293958"/>
                    <a:pt x="2446653" y="293958"/>
                  </a:cubicBezTo>
                  <a:lnTo>
                    <a:pt x="48994" y="293958"/>
                  </a:lnTo>
                  <a:cubicBezTo>
                    <a:pt x="21935" y="293958"/>
                    <a:pt x="0" y="272023"/>
                    <a:pt x="0" y="244964"/>
                  </a:cubicBezTo>
                  <a:lnTo>
                    <a:pt x="0" y="4899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830" tIns="44830" rIns="44830" bIns="4483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Дополнительный отпуск</a:t>
              </a:r>
              <a:endParaRPr lang="ru-RU" sz="1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962342" y="3426496"/>
              <a:ext cx="5430959" cy="702737"/>
            </a:xfrm>
            <a:custGeom>
              <a:avLst/>
              <a:gdLst>
                <a:gd name="connsiteX0" fmla="*/ 0 w 5430959"/>
                <a:gd name="connsiteY0" fmla="*/ 117125 h 702736"/>
                <a:gd name="connsiteX1" fmla="*/ 117125 w 5430959"/>
                <a:gd name="connsiteY1" fmla="*/ 0 h 702736"/>
                <a:gd name="connsiteX2" fmla="*/ 5313834 w 5430959"/>
                <a:gd name="connsiteY2" fmla="*/ 0 h 702736"/>
                <a:gd name="connsiteX3" fmla="*/ 5430959 w 5430959"/>
                <a:gd name="connsiteY3" fmla="*/ 117125 h 702736"/>
                <a:gd name="connsiteX4" fmla="*/ 5430959 w 5430959"/>
                <a:gd name="connsiteY4" fmla="*/ 585611 h 702736"/>
                <a:gd name="connsiteX5" fmla="*/ 5313834 w 5430959"/>
                <a:gd name="connsiteY5" fmla="*/ 702736 h 702736"/>
                <a:gd name="connsiteX6" fmla="*/ 117125 w 5430959"/>
                <a:gd name="connsiteY6" fmla="*/ 702736 h 702736"/>
                <a:gd name="connsiteX7" fmla="*/ 0 w 5430959"/>
                <a:gd name="connsiteY7" fmla="*/ 585611 h 702736"/>
                <a:gd name="connsiteX8" fmla="*/ 0 w 5430959"/>
                <a:gd name="connsiteY8" fmla="*/ 117125 h 70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0959" h="702736">
                  <a:moveTo>
                    <a:pt x="5430959" y="117126"/>
                  </a:moveTo>
                  <a:cubicBezTo>
                    <a:pt x="5430959" y="52440"/>
                    <a:pt x="5378520" y="1"/>
                    <a:pt x="5313834" y="1"/>
                  </a:cubicBezTo>
                  <a:lnTo>
                    <a:pt x="117125" y="1"/>
                  </a:lnTo>
                  <a:cubicBezTo>
                    <a:pt x="52439" y="1"/>
                    <a:pt x="0" y="52440"/>
                    <a:pt x="0" y="117126"/>
                  </a:cubicBezTo>
                  <a:lnTo>
                    <a:pt x="0" y="585610"/>
                  </a:lnTo>
                  <a:cubicBezTo>
                    <a:pt x="0" y="650296"/>
                    <a:pt x="52439" y="702735"/>
                    <a:pt x="117125" y="702735"/>
                  </a:cubicBezTo>
                  <a:lnTo>
                    <a:pt x="5313834" y="702735"/>
                  </a:lnTo>
                  <a:cubicBezTo>
                    <a:pt x="5378520" y="702735"/>
                    <a:pt x="5430959" y="650296"/>
                    <a:pt x="5430959" y="585610"/>
                  </a:cubicBezTo>
                  <a:lnTo>
                    <a:pt x="5430959" y="11712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785" tIns="64785" rIns="64785" bIns="6478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Выдача молока или других равноценных пищевых продуктов,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лечебно-профилактического питания</a:t>
              </a:r>
              <a:endParaRPr lang="ru-RU" sz="1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161696" y="1563862"/>
              <a:ext cx="1872208" cy="723680"/>
            </a:xfrm>
            <a:custGeom>
              <a:avLst/>
              <a:gdLst>
                <a:gd name="connsiteX0" fmla="*/ 0 w 2336669"/>
                <a:gd name="connsiteY0" fmla="*/ 120616 h 723680"/>
                <a:gd name="connsiteX1" fmla="*/ 120616 w 2336669"/>
                <a:gd name="connsiteY1" fmla="*/ 0 h 723680"/>
                <a:gd name="connsiteX2" fmla="*/ 2216053 w 2336669"/>
                <a:gd name="connsiteY2" fmla="*/ 0 h 723680"/>
                <a:gd name="connsiteX3" fmla="*/ 2336669 w 2336669"/>
                <a:gd name="connsiteY3" fmla="*/ 120616 h 723680"/>
                <a:gd name="connsiteX4" fmla="*/ 2336669 w 2336669"/>
                <a:gd name="connsiteY4" fmla="*/ 603064 h 723680"/>
                <a:gd name="connsiteX5" fmla="*/ 2216053 w 2336669"/>
                <a:gd name="connsiteY5" fmla="*/ 723680 h 723680"/>
                <a:gd name="connsiteX6" fmla="*/ 120616 w 2336669"/>
                <a:gd name="connsiteY6" fmla="*/ 723680 h 723680"/>
                <a:gd name="connsiteX7" fmla="*/ 0 w 2336669"/>
                <a:gd name="connsiteY7" fmla="*/ 603064 h 723680"/>
                <a:gd name="connsiteX8" fmla="*/ 0 w 2336669"/>
                <a:gd name="connsiteY8" fmla="*/ 120616 h 72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6669" h="723680">
                  <a:moveTo>
                    <a:pt x="0" y="120616"/>
                  </a:moveTo>
                  <a:cubicBezTo>
                    <a:pt x="0" y="54002"/>
                    <a:pt x="54002" y="0"/>
                    <a:pt x="120616" y="0"/>
                  </a:cubicBezTo>
                  <a:lnTo>
                    <a:pt x="2216053" y="0"/>
                  </a:lnTo>
                  <a:cubicBezTo>
                    <a:pt x="2282667" y="0"/>
                    <a:pt x="2336669" y="54002"/>
                    <a:pt x="2336669" y="120616"/>
                  </a:cubicBezTo>
                  <a:lnTo>
                    <a:pt x="2336669" y="603064"/>
                  </a:lnTo>
                  <a:cubicBezTo>
                    <a:pt x="2336669" y="669678"/>
                    <a:pt x="2282667" y="723680"/>
                    <a:pt x="2216053" y="723680"/>
                  </a:cubicBezTo>
                  <a:lnTo>
                    <a:pt x="120616" y="723680"/>
                  </a:lnTo>
                  <a:cubicBezTo>
                    <a:pt x="54002" y="723680"/>
                    <a:pt x="0" y="669678"/>
                    <a:pt x="0" y="603064"/>
                  </a:cubicBezTo>
                  <a:lnTo>
                    <a:pt x="0" y="12061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807" tIns="65807" rIns="65807" bIns="6580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Средства индивидуальной защиты</a:t>
              </a:r>
              <a:endParaRPr lang="ru-RU" sz="1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 useBgFill="1">
        <p:nvSpPr>
          <p:cNvPr id="27" name="Скругленный прямоугольник 26"/>
          <p:cNvSpPr/>
          <p:nvPr/>
        </p:nvSpPr>
        <p:spPr>
          <a:xfrm>
            <a:off x="126332" y="4520896"/>
            <a:ext cx="6984776" cy="5495559"/>
          </a:xfrm>
          <a:prstGeom prst="roundRect">
            <a:avLst/>
          </a:prstGeom>
          <a:ln w="12700">
            <a:solidFill>
              <a:schemeClr val="accent2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000" algn="just"/>
            <a:endParaRPr lang="ru-RU" sz="14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92 ТК РФ. Сокращенная продолжительность рабочего времени.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Сокращенная продолжительность рабочего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ремени устанавливается: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работников в возрасте до шестнадцати лет –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24 часов в неделю;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работников в возрасте от шестнадцати до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восемнадцати лет - не более 35 часов в неделю;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работников, являющихся инвалидами I или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группы, - не более 35 часов в неделю;</a:t>
            </a:r>
          </a:p>
          <a:p>
            <a:pPr indent="354013"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работников, условия труда на рабочих местах которых по результатам специальной оценки условий труда отнесены к вредным условиям труда 3 или 4 степени или опасным условиям труда, - не более 36 часов в неделю.</a:t>
            </a:r>
          </a:p>
          <a:p>
            <a:pPr indent="354013"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рабочего времени конкретного работника устанавливается трудовым договором на основании отраслевого (межотраслевого) соглашения и коллективного договора с учетом результатов специальной оценки условий труда.</a:t>
            </a:r>
          </a:p>
          <a:p>
            <a:pPr indent="354013"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отраслевого (межотраслевого) соглашения и коллективного договора, а также письменного согласия работника, оформленного путем заключения отдельного соглашения к трудовому договору, продолжительность рабочего времени, может быть увеличена, но не более чем до 40 часов в неделю с выплатой работнику отдельно устанавливаемой денежной компенсации в порядке, размерах и на условиях, которые установлены отраслевыми (межотраслевыми) соглашениями, коллективными договорами.</a:t>
            </a:r>
          </a:p>
          <a:p>
            <a:pPr indent="450000" algn="just"/>
            <a:endParaRPr lang="ru-RU" sz="14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Пользователь\Desktop\Отдел по труду\Разработка методических пособий, наполнение стенда\Картинки - к методичке по компенсациям\0007-010-Pravila-povedenija-za-stol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557" y="5263927"/>
            <a:ext cx="2016225" cy="1548886"/>
          </a:xfrm>
          <a:prstGeom prst="rect">
            <a:avLst/>
          </a:prstGeom>
          <a:noFill/>
          <a:ln w="127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олилиния 20"/>
          <p:cNvSpPr/>
          <p:nvPr/>
        </p:nvSpPr>
        <p:spPr>
          <a:xfrm>
            <a:off x="5202152" y="1566500"/>
            <a:ext cx="1940657" cy="725857"/>
          </a:xfrm>
          <a:custGeom>
            <a:avLst/>
            <a:gdLst>
              <a:gd name="connsiteX0" fmla="*/ 0 w 1542346"/>
              <a:gd name="connsiteY0" fmla="*/ 137966 h 827782"/>
              <a:gd name="connsiteX1" fmla="*/ 137966 w 1542346"/>
              <a:gd name="connsiteY1" fmla="*/ 0 h 827782"/>
              <a:gd name="connsiteX2" fmla="*/ 1404380 w 1542346"/>
              <a:gd name="connsiteY2" fmla="*/ 0 h 827782"/>
              <a:gd name="connsiteX3" fmla="*/ 1542346 w 1542346"/>
              <a:gd name="connsiteY3" fmla="*/ 137966 h 827782"/>
              <a:gd name="connsiteX4" fmla="*/ 1542346 w 1542346"/>
              <a:gd name="connsiteY4" fmla="*/ 689816 h 827782"/>
              <a:gd name="connsiteX5" fmla="*/ 1404380 w 1542346"/>
              <a:gd name="connsiteY5" fmla="*/ 827782 h 827782"/>
              <a:gd name="connsiteX6" fmla="*/ 137966 w 1542346"/>
              <a:gd name="connsiteY6" fmla="*/ 827782 h 827782"/>
              <a:gd name="connsiteX7" fmla="*/ 0 w 1542346"/>
              <a:gd name="connsiteY7" fmla="*/ 689816 h 827782"/>
              <a:gd name="connsiteX8" fmla="*/ 0 w 1542346"/>
              <a:gd name="connsiteY8" fmla="*/ 137966 h 82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2346" h="827782">
                <a:moveTo>
                  <a:pt x="0" y="137966"/>
                </a:moveTo>
                <a:cubicBezTo>
                  <a:pt x="0" y="61769"/>
                  <a:pt x="61769" y="0"/>
                  <a:pt x="137966" y="0"/>
                </a:cubicBezTo>
                <a:lnTo>
                  <a:pt x="1404380" y="0"/>
                </a:lnTo>
                <a:cubicBezTo>
                  <a:pt x="1480577" y="0"/>
                  <a:pt x="1542346" y="61769"/>
                  <a:pt x="1542346" y="137966"/>
                </a:cubicBezTo>
                <a:lnTo>
                  <a:pt x="1542346" y="689816"/>
                </a:lnTo>
                <a:cubicBezTo>
                  <a:pt x="1542346" y="766013"/>
                  <a:pt x="1480577" y="827782"/>
                  <a:pt x="1404380" y="827782"/>
                </a:cubicBezTo>
                <a:lnTo>
                  <a:pt x="137966" y="827782"/>
                </a:lnTo>
                <a:cubicBezTo>
                  <a:pt x="61769" y="827782"/>
                  <a:pt x="0" y="766013"/>
                  <a:pt x="0" y="689816"/>
                </a:cubicBezTo>
                <a:lnTo>
                  <a:pt x="0" y="13796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889" tIns="70889" rIns="70889" bIns="7088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Досрочное назначение трудовой пенсии</a:t>
            </a:r>
            <a:endParaRPr lang="ru-RU" sz="1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580610" y="1392196"/>
            <a:ext cx="0" cy="622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4351783" y="2014371"/>
            <a:ext cx="850369" cy="277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367354" y="2548757"/>
            <a:ext cx="834798" cy="288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580610" y="2870637"/>
            <a:ext cx="0" cy="554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6" idx="7"/>
          </p:cNvCxnSpPr>
          <p:nvPr/>
        </p:nvCxnSpPr>
        <p:spPr>
          <a:xfrm flipH="1">
            <a:off x="2014110" y="2704187"/>
            <a:ext cx="795327" cy="156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Прямая соединительная линия 2047"/>
          <p:cNvCxnSpPr>
            <a:stCxn id="6" idx="0"/>
          </p:cNvCxnSpPr>
          <p:nvPr/>
        </p:nvCxnSpPr>
        <p:spPr>
          <a:xfrm flipH="1" flipV="1">
            <a:off x="2029681" y="1929428"/>
            <a:ext cx="779756" cy="222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91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Скругленный прямоугольник 6"/>
          <p:cNvSpPr/>
          <p:nvPr/>
        </p:nvSpPr>
        <p:spPr>
          <a:xfrm>
            <a:off x="162325" y="973577"/>
            <a:ext cx="6984775" cy="3714286"/>
          </a:xfrm>
          <a:prstGeom prst="roundRect">
            <a:avLst/>
          </a:prstGeom>
          <a:ln w="12700">
            <a:solidFill>
              <a:schemeClr val="accent2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41550" algn="just"/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41550" algn="just"/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Статья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147 ТК РФ.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Оплата труда работников, занятых на работах с вредными и (или) опасными условиями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труда.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41550" algn="just"/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41550" algn="just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Оплата труда работников, занятых на работах с вредными и (или) опасными условиями труда, устанавливается в повышенном размере.</a:t>
            </a:r>
          </a:p>
          <a:p>
            <a:pPr indent="2241550" algn="just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Минимальный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размер повышения оплаты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  <a:p>
            <a:pPr marL="88900" indent="2152650" algn="just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работникам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занятым на работах с вредными и (или) опасными условиями труда, составляет 4 процента тарифной ставки (оклада), установленной для различных видов работ с нормальными условиями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труда. Конкретные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размеры повышения оплаты труда устанавливаются работодателем с учетом мнения представительного органа работников в порядке, установленном статьей 372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ТК РФ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принятия локальных нормативных актов, либо коллективным договором, трудовым договором.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78" y="1159472"/>
            <a:ext cx="2088232" cy="1977404"/>
          </a:xfrm>
          <a:prstGeom prst="rect">
            <a:avLst/>
          </a:prstGeom>
        </p:spPr>
      </p:pic>
      <p:sp useBgFill="1">
        <p:nvSpPr>
          <p:cNvPr id="8" name="Скругленный прямоугольник 7"/>
          <p:cNvSpPr/>
          <p:nvPr/>
        </p:nvSpPr>
        <p:spPr>
          <a:xfrm>
            <a:off x="176577" y="4922339"/>
            <a:ext cx="6984775" cy="5156673"/>
          </a:xfrm>
          <a:prstGeom prst="roundRect">
            <a:avLst/>
          </a:prstGeom>
          <a:ln w="12700">
            <a:solidFill>
              <a:schemeClr val="accent2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>
              <a:tabLst>
                <a:tab pos="4395788" algn="l"/>
                <a:tab pos="5559425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117 ТК РФ.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Ежегодный дополнительный </a:t>
            </a: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4395788" algn="l"/>
                <a:tab pos="5559425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оплачиваемый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отпуск работникам, занятым на </a:t>
            </a: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4395788" algn="l"/>
                <a:tab pos="5559425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работах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вредными и (или) опасными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условиями</a:t>
            </a:r>
          </a:p>
          <a:p>
            <a:pPr algn="just">
              <a:tabLst>
                <a:tab pos="4395788" algn="l"/>
                <a:tab pos="5559425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>
              <a:tabLst>
                <a:tab pos="4217988" algn="l"/>
                <a:tab pos="55594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Ежегодный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оплачиваемый отпуск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4217988" algn="l"/>
                <a:tab pos="55594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предоставляется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работникам, условия труда на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4217988" algn="l"/>
                <a:tab pos="55594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местах которых по результатам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специальной</a:t>
            </a:r>
          </a:p>
          <a:p>
            <a:pPr algn="just">
              <a:tabLst>
                <a:tab pos="4217988" algn="l"/>
                <a:tab pos="55594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условий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 отнесены к вредным условиям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4217988" algn="l"/>
                <a:tab pos="55594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2, 3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4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либо опасным условиям труда.</a:t>
            </a:r>
          </a:p>
          <a:p>
            <a:pPr indent="354013" algn="just">
              <a:tabLst>
                <a:tab pos="4395788" algn="l"/>
                <a:tab pos="5559425" algn="l"/>
              </a:tabLs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Минимальная продолжительность ежегодного дополнительного оплачиваемого отпуска работникам,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календарных дней.</a:t>
            </a:r>
          </a:p>
          <a:p>
            <a:pPr indent="354013"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ежегодного дополнительного оплачиваемого отпуска конкретного работника устанавливается трудовым договором на основании отраслевого (межотраслевого) соглашения и коллективного договора с учетом результатов специальной оценки условий труда.</a:t>
            </a:r>
          </a:p>
          <a:p>
            <a:pPr indent="354013"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отраслевого (межотраслевого) соглашения и коллективных договоров, а также письменного согласия работника, оформленного путем заключения отдельного соглашения к трудовому договору, часть ежегодного дополнительного оплачиваемого отпуска, которая превышает минимальную продолжительность данного отпуска,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заменена отдельно устанавливаемой денежной компенсацией в порядке, в размерах и на условиях, которые установлены отраслевым (межотраслевым) соглашением и коллективными договорами.</a:t>
            </a:r>
          </a:p>
          <a:p>
            <a:endParaRPr lang="ru-RU" sz="1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mir-animashki.com/_ph/62/88702024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581" y="5311420"/>
            <a:ext cx="1972823" cy="1619633"/>
          </a:xfrm>
          <a:prstGeom prst="rect">
            <a:avLst/>
          </a:prstGeom>
          <a:noFill/>
          <a:ln w="127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" name="Скругленный прямоугольник 9"/>
          <p:cNvSpPr/>
          <p:nvPr/>
        </p:nvSpPr>
        <p:spPr>
          <a:xfrm>
            <a:off x="162324" y="214364"/>
            <a:ext cx="6984775" cy="423564"/>
          </a:xfrm>
          <a:prstGeom prst="roundRect">
            <a:avLst/>
          </a:prstGeom>
          <a:ln w="12700">
            <a:solidFill>
              <a:schemeClr val="accent2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Виды и размеры компенсаций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ижний колонтитул 2"/>
          <p:cNvSpPr>
            <a:spLocks noGrp="1"/>
          </p:cNvSpPr>
          <p:nvPr/>
        </p:nvSpPr>
        <p:spPr>
          <a:xfrm>
            <a:off x="-9937" y="10192936"/>
            <a:ext cx="7264812" cy="176482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341313" indent="1158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682625" indent="231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025525" indent="3460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366838" indent="4619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en-US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opyright</a:t>
            </a:r>
            <a:r>
              <a:rPr lang="en-US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по труду  Администрации города Сургута, 2016 год</a:t>
            </a:r>
          </a:p>
        </p:txBody>
      </p:sp>
    </p:spTree>
    <p:extLst>
      <p:ext uri="{BB962C8B-B14F-4D97-AF65-F5344CB8AC3E}">
        <p14:creationId xmlns:p14="http://schemas.microsoft.com/office/powerpoint/2010/main" val="4240908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2"/>
          <p:cNvSpPr>
            <a:spLocks noGrp="1"/>
          </p:cNvSpPr>
          <p:nvPr/>
        </p:nvSpPr>
        <p:spPr>
          <a:xfrm>
            <a:off x="-9937" y="10192936"/>
            <a:ext cx="7264812" cy="176482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341313" indent="1158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682625" indent="231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025525" indent="3460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366838" indent="4619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7" name="Скругленный прямоугольник 6"/>
          <p:cNvSpPr/>
          <p:nvPr/>
        </p:nvSpPr>
        <p:spPr>
          <a:xfrm>
            <a:off x="171053" y="92077"/>
            <a:ext cx="6984775" cy="423564"/>
          </a:xfrm>
          <a:prstGeom prst="roundRect">
            <a:avLst/>
          </a:prstGeom>
          <a:ln w="12700">
            <a:solidFill>
              <a:schemeClr val="accent2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Виды и размеры компенсаций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29" name="Скругленный прямоугольник 28"/>
          <p:cNvSpPr/>
          <p:nvPr/>
        </p:nvSpPr>
        <p:spPr>
          <a:xfrm>
            <a:off x="130079" y="5818647"/>
            <a:ext cx="6984775" cy="4197808"/>
          </a:xfrm>
          <a:prstGeom prst="roundRect">
            <a:avLst/>
          </a:prstGeom>
          <a:ln w="12700">
            <a:solidFill>
              <a:schemeClr val="accent2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Статья 221 ТК РФ.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работников средствами индивидуальной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работах с вредными и (или) опасными условиями труда, а также на работах, выполняемых в особых температурных условиях или связанных с загрязнением, работникам бесплатно выдаются прошедшие обязательную сертификацию или декларирование соответствия специальная одежда, специальная обувь и другие средства индивидуальной защиты, а также смывающие и (или) обезвреживающие средства в соответствии с типовыми нормами, которые устанавливаются в порядке, определяемом Правительством Российской Федерации.</a:t>
            </a:r>
          </a:p>
          <a:p>
            <a:pPr indent="354013"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 имеет право с учетом мнения выборного органа первичной профсоюзной организации или иного представительного органа работников и своего финансово-экономического положения устанавливать нормы бесплатной выдачи работникам специальной одежды, специальной обуви и других средств индивидуальной защиты, улучшающие по сравнению с типовыми нормами защиту работников от имеющихся на рабочих местах вредных и (или) опасных факторов, а также особых температурных условий или загрязнения.</a:t>
            </a:r>
          </a:p>
          <a:p>
            <a:pPr indent="354013"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 за счет своих средств обязан в соответствии с установленными нормами обеспечивать своевременную выдачу специальной одежды, специальной обуви и других средств индивидуальной защиты, а также их хранение, стирку, сушку, ремонт и замену.</a:t>
            </a:r>
          </a:p>
          <a:p>
            <a:pPr indent="354013" algn="just"/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>
          <a:xfrm>
            <a:off x="171052" y="746609"/>
            <a:ext cx="6984775" cy="4877358"/>
          </a:xfrm>
          <a:prstGeom prst="roundRect">
            <a:avLst/>
          </a:prstGeom>
          <a:ln w="12700">
            <a:solidFill>
              <a:schemeClr val="accent2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30450" algn="just"/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0450" algn="just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0450"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222 ТК РФ.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молока и лечебно-профилактического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0450"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работах с вредными условиями труда работникам выдаются бесплатно по установленным нормам молоко или другие равноценные пищевые продукты. Выдача работникам по установленным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нормам*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молока или других равноценных пищевых продуктов по письменным заявлениям работников может быть заменена компенсационной выплатой в размере, эквивалентном стоимости молока или других равноценных пищевых продуктов, если это предусмотрено коллективным договором и (или) трудовым договором.</a:t>
            </a:r>
          </a:p>
          <a:p>
            <a:pPr indent="354013"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работах с особо вредными условиями труда предоставляется бесплатно по установленным нормам лечебно-профилактическое питание.</a:t>
            </a:r>
          </a:p>
          <a:p>
            <a:pPr indent="354013"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Нормы и условия бесплатной выдачи молока или других равноценных пищевых продуктов, лечебно-профилактического питания, порядок осуществления компенсационной выплаты,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устанавливаются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порядке, определяемом Правительством Российской Федерации, с учетом мнения Российской трехсторонней комиссии по регулированию социально-трудовых отношений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54013"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здравоохранения и социального развития РФ</a:t>
            </a:r>
            <a:b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16 февраля 2009 г. N 45н</a:t>
            </a:r>
          </a:p>
          <a:p>
            <a:pPr indent="354013"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http://www.ljplus.ru/img4/_/f/_foxred_/__molok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09" y="1091705"/>
            <a:ext cx="1944216" cy="2448272"/>
          </a:xfrm>
          <a:prstGeom prst="rect">
            <a:avLst/>
          </a:prstGeom>
          <a:noFill/>
          <a:ln w="127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ижний колонтитул 2"/>
          <p:cNvSpPr>
            <a:spLocks noGrp="1"/>
          </p:cNvSpPr>
          <p:nvPr/>
        </p:nvSpPr>
        <p:spPr>
          <a:xfrm>
            <a:off x="14549" y="10192936"/>
            <a:ext cx="7264812" cy="176482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341313" indent="1158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682625" indent="231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025525" indent="3460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366838" indent="4619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en-US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opyright</a:t>
            </a:r>
            <a:r>
              <a:rPr lang="en-US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по труду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города Сургута, 2016 год</a:t>
            </a:r>
          </a:p>
        </p:txBody>
      </p:sp>
    </p:spTree>
    <p:extLst>
      <p:ext uri="{BB962C8B-B14F-4D97-AF65-F5344CB8AC3E}">
        <p14:creationId xmlns:p14="http://schemas.microsoft.com/office/powerpoint/2010/main" val="74920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1052" y="4004593"/>
            <a:ext cx="698477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Факт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наличия вредных и (или)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опасных факторов на 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рабочем месте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может быть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установлен работодателем на  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основании: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а) результатов специальной оценки условий труда;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                 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б)результатов производственного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контроля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проводимого 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согласно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санитарным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правилам </a:t>
            </a: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 </a:t>
            </a: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1.1.1058-01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«Организация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производственного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контроля за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соблюдением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санитарных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правил и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выполнением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санитарно-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противоэпидемических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(профилактических) мероприятий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в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результатов санитарно-эпидемиологической оценки производственного оборудования и продукции производственного назначения;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г) результатов государственного санитарно-эпидемиологического надзора; 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д) данных эксплуатационной, технологической и иной документации на машины, механизмы, оборудование, сырье и материалы, применяемые работодателем при осуществлении производственной деятельности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75" y="4111943"/>
            <a:ext cx="1755800" cy="18960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385" y="7341444"/>
            <a:ext cx="5205595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Подтверждение этому можно найти в </a:t>
            </a: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п. 2.2 руководства </a:t>
            </a:r>
            <a:endParaRPr lang="ru-RU" sz="14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2.2.1766-03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«Руководство по оценке профессионального риска для здоровья работников. Организационно-методические основы, принципы и критерии оценки»  и в </a:t>
            </a: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п. 19  приказа </a:t>
            </a:r>
            <a:r>
              <a:rPr lang="ru-RU" sz="1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Минздравсоцразвития</a:t>
            </a: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России от 12 апреля 2011 года № 302н 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«Об утверждении перечней вредных и (или) опасных производственных факторов и работ, при выполнении которых производятся обязательные предварительные и периодические медицинские осмотры (обследования), и Порядка проведения обязательных предварительных и периодических медицинских осмотров (обследований) работников занятых на тяжелых работах и на работах с вредными и (или) опасными условиями труда».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427" y="7619947"/>
            <a:ext cx="1410667" cy="2088232"/>
          </a:xfrm>
          <a:prstGeom prst="rect">
            <a:avLst/>
          </a:prstGeom>
        </p:spPr>
      </p:pic>
      <p:sp>
        <p:nvSpPr>
          <p:cNvPr id="11" name="Нижний колонтитул 2"/>
          <p:cNvSpPr>
            <a:spLocks noGrp="1"/>
          </p:cNvSpPr>
          <p:nvPr/>
        </p:nvSpPr>
        <p:spPr>
          <a:xfrm>
            <a:off x="-9937" y="10192936"/>
            <a:ext cx="7264812" cy="176482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341313" indent="1158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682625" indent="231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025525" indent="3460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366838" indent="4619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en-US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opyright</a:t>
            </a:r>
            <a:r>
              <a:rPr lang="en-US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по труду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города Сургута, 2016 год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8385" y="534922"/>
            <a:ext cx="68500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0" indent="434975" algn="just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соответствии с требованиями законодательства об охране труда работодатель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целью правильного информирования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работников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                                              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полагающихся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 гарантиях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компенсациях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обязан                                                 обладать достоверной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информацией обо всех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вредных и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опасных факторах производственной среды и трудового процесса на каждом рабочем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месте.</a:t>
            </a:r>
          </a:p>
          <a:p>
            <a:pPr marL="2159000" indent="434975" algn="just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целях оценки условий труда на рабочих местах и выявления вредных и (или) опасных производственных факторов проводится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специальная оценка условий труда.</a:t>
            </a:r>
            <a:endParaRPr lang="ru-RU" sz="14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ctr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Однако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надо понимать, что </a:t>
            </a:r>
            <a:r>
              <a:rPr lang="ru-RU" sz="14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специальная оценка условий труда не </a:t>
            </a:r>
            <a:r>
              <a:rPr lang="ru-RU" sz="1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является единственным </a:t>
            </a:r>
            <a:r>
              <a:rPr lang="ru-RU" sz="14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способом получить </a:t>
            </a:r>
            <a:r>
              <a:rPr lang="ru-RU" sz="1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информацию о наличии на рабочем </a:t>
            </a:r>
            <a:r>
              <a:rPr lang="ru-RU" sz="14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месте вредных </a:t>
            </a:r>
            <a:r>
              <a:rPr lang="ru-RU" sz="1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(или) опасных факторов.</a:t>
            </a:r>
          </a:p>
          <a:p>
            <a:pPr algn="just"/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13" name="Picture 4" descr="http://db2.stb.s-msn.com/i/6F/AC1CA2EB92693D4B884104F7916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75" y="620997"/>
            <a:ext cx="2016224" cy="1728193"/>
          </a:xfrm>
          <a:prstGeom prst="rect">
            <a:avLst/>
          </a:prstGeom>
          <a:noFill/>
          <a:ln w="127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180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2"/>
          <p:cNvSpPr>
            <a:spLocks noGrp="1"/>
          </p:cNvSpPr>
          <p:nvPr/>
        </p:nvSpPr>
        <p:spPr>
          <a:xfrm>
            <a:off x="-9937" y="10192936"/>
            <a:ext cx="7264812" cy="176482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341313" indent="1158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682625" indent="231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025525" indent="3460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366838" indent="4619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en-US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opyright</a:t>
            </a:r>
            <a:r>
              <a:rPr lang="en-US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по труду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города Сургута, 2016 год</a:t>
            </a:r>
          </a:p>
        </p:txBody>
      </p:sp>
      <p:sp useBgFill="1">
        <p:nvSpPr>
          <p:cNvPr id="7" name="Скругленный прямоугольник 6"/>
          <p:cNvSpPr/>
          <p:nvPr/>
        </p:nvSpPr>
        <p:spPr>
          <a:xfrm>
            <a:off x="171053" y="92077"/>
            <a:ext cx="6984775" cy="563338"/>
          </a:xfrm>
          <a:prstGeom prst="roundRect">
            <a:avLst/>
          </a:prstGeom>
          <a:ln w="12700">
            <a:solidFill>
              <a:schemeClr val="accent2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Размеры компенсаций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171053" y="825372"/>
            <a:ext cx="7025746" cy="9367563"/>
          </a:xfrm>
          <a:prstGeom prst="roundRect">
            <a:avLst/>
          </a:prstGeom>
          <a:ln w="12700">
            <a:solidFill>
              <a:schemeClr val="accent2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000" algn="just"/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17" y="1185367"/>
            <a:ext cx="1406290" cy="14062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5526" y="1075136"/>
            <a:ext cx="655273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После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вступления в силу Федерального закона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от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декабря 2013 г. № 426-ФЗ «О специальной оценке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условий труда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льготы и компенсации за вредные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труда назначаются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специальной оценки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условий труда, которую обязан проводить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212 ТК РФ).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Если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предприятии до 1 января 2014 года была проведена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аттестация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мест по условиям труда, ее результаты используются для назначения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работникам по прежней системе вплоть до истечения срока их действия (ч. 4 ст. 27 Федерального закона № 426-ФЗ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полагается работникам «за вредность» по результатам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специальной оценки условий труда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463600"/>
              </p:ext>
            </p:extLst>
          </p:nvPr>
        </p:nvGraphicFramePr>
        <p:xfrm>
          <a:off x="607824" y="3823767"/>
          <a:ext cx="6286451" cy="5536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826">
                  <a:extLst>
                    <a:ext uri="{9D8B030D-6E8A-4147-A177-3AD203B41FA5}">
                      <a16:colId xmlns:a16="http://schemas.microsoft.com/office/drawing/2014/main" val="1115226635"/>
                    </a:ext>
                  </a:extLst>
                </a:gridCol>
                <a:gridCol w="1521399">
                  <a:extLst>
                    <a:ext uri="{9D8B030D-6E8A-4147-A177-3AD203B41FA5}">
                      <a16:colId xmlns:a16="http://schemas.microsoft.com/office/drawing/2014/main" val="2726506326"/>
                    </a:ext>
                  </a:extLst>
                </a:gridCol>
                <a:gridCol w="1571613">
                  <a:extLst>
                    <a:ext uri="{9D8B030D-6E8A-4147-A177-3AD203B41FA5}">
                      <a16:colId xmlns:a16="http://schemas.microsoft.com/office/drawing/2014/main" val="3922004165"/>
                    </a:ext>
                  </a:extLst>
                </a:gridCol>
                <a:gridCol w="1571613">
                  <a:extLst>
                    <a:ext uri="{9D8B030D-6E8A-4147-A177-3AD203B41FA5}">
                      <a16:colId xmlns:a16="http://schemas.microsoft.com/office/drawing/2014/main" val="3559028708"/>
                    </a:ext>
                  </a:extLst>
                </a:gridCol>
              </a:tblGrid>
              <a:tr h="96481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Усло­вия труда на ра­бо­чем месте по ре­зуль­та­там спе­ци­аль­ной оцен­ки усло­вий труда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По­вы­ше­ние опла­ты труда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До­пол­ни­тель­ный отпуск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Со­кра­щен­ное ра­бо­чее время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108364"/>
                  </a:ext>
                </a:extLst>
              </a:tr>
              <a:tr h="96481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Оп­ти­маль­ные (1 класс)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До­пу­сти­мые (2 класс)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По­вы­ше­ние опла­ты труда не про­из­во­дит­ся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До­пол­ни­тель­ный от­пуск «за вред­ность» не предо­став­ля­ет­ся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Со­кра­ще­ние ра­бо­че­го вре­ме­ни не про­из­во­дит­ся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918101"/>
                  </a:ext>
                </a:extLst>
              </a:tr>
              <a:tr h="61397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Вред­ные (3 класс): 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•под­класс 3.1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Опла­та труда по­вы­ша­ет­ся как ми­ни­мум на 4% та­риф­ной став­ки (окла­да)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371130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•под­класс 3.2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Предо­став­ля­ет­ся до­пол­ни­тель­ный от­пуск не менее 7 ка­лен­дар­ных дней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43881"/>
                  </a:ext>
                </a:extLst>
              </a:tr>
              <a:tr h="43855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•под­класс 3.3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Про­дол­жи­тель­ность ра­бо­че­го вре­ме­ни не может пре­вы­шать 36 часов в неде­лю и 8 часов в день (смену) (при 30-ча­совой ра­бо­чей неде­ле не может пре­вы­шать 6 часов в день (смену)).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984278"/>
                  </a:ext>
                </a:extLst>
              </a:tr>
              <a:tr h="43855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•под­класс 3.4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750097"/>
                  </a:ext>
                </a:extLst>
              </a:tr>
              <a:tr h="173574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Опас­ные (4 класс)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736854"/>
                  </a:ext>
                </a:extLst>
              </a:tr>
            </a:tbl>
          </a:graphicData>
        </a:graphic>
      </p:graphicFrame>
      <p:sp>
        <p:nvSpPr>
          <p:cNvPr id="8" name="Нижний колонтитул 2"/>
          <p:cNvSpPr>
            <a:spLocks noGrp="1"/>
          </p:cNvSpPr>
          <p:nvPr/>
        </p:nvSpPr>
        <p:spPr>
          <a:xfrm>
            <a:off x="-9937" y="10192935"/>
            <a:ext cx="7264812" cy="176482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341313" indent="1158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682625" indent="231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025525" indent="3460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366838" indent="4619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en-US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opyright</a:t>
            </a:r>
            <a:r>
              <a:rPr lang="en-US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по труду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города Сургута, 2016 год</a:t>
            </a:r>
          </a:p>
        </p:txBody>
      </p:sp>
    </p:spTree>
    <p:extLst>
      <p:ext uri="{BB962C8B-B14F-4D97-AF65-F5344CB8AC3E}">
        <p14:creationId xmlns:p14="http://schemas.microsoft.com/office/powerpoint/2010/main" val="260670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2"/>
          <p:cNvSpPr>
            <a:spLocks noGrp="1"/>
          </p:cNvSpPr>
          <p:nvPr/>
        </p:nvSpPr>
        <p:spPr>
          <a:xfrm>
            <a:off x="-9937" y="10192936"/>
            <a:ext cx="7264812" cy="176482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341313" indent="1158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682625" indent="231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025525" indent="3460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366838" indent="4619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7" name="Скругленный прямоугольник 6"/>
          <p:cNvSpPr/>
          <p:nvPr/>
        </p:nvSpPr>
        <p:spPr>
          <a:xfrm>
            <a:off x="171053" y="92077"/>
            <a:ext cx="6984775" cy="635346"/>
          </a:xfrm>
          <a:prstGeom prst="roundRect">
            <a:avLst/>
          </a:prstGeom>
          <a:ln w="12700">
            <a:solidFill>
              <a:schemeClr val="accent2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Как работник может узнать о полагающихся ему компенсациях: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113427" y="871440"/>
            <a:ext cx="6984775" cy="9115686"/>
          </a:xfrm>
          <a:prstGeom prst="roundRect">
            <a:avLst/>
          </a:prstGeom>
          <a:ln w="12700">
            <a:solidFill>
              <a:schemeClr val="accent2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/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"/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4307511"/>
              </p:ext>
            </p:extLst>
          </p:nvPr>
        </p:nvGraphicFramePr>
        <p:xfrm>
          <a:off x="162048" y="871440"/>
          <a:ext cx="6984775" cy="9321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ижний колонтитул 2"/>
          <p:cNvSpPr>
            <a:spLocks noGrp="1"/>
          </p:cNvSpPr>
          <p:nvPr/>
        </p:nvSpPr>
        <p:spPr>
          <a:xfrm>
            <a:off x="-26592" y="10160471"/>
            <a:ext cx="7264812" cy="176482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341313" indent="1158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682625" indent="231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025525" indent="3460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366838" indent="4619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en-US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opyright</a:t>
            </a:r>
            <a:r>
              <a:rPr lang="en-US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по труду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города Сургута, 2016 год</a:t>
            </a:r>
          </a:p>
        </p:txBody>
      </p:sp>
    </p:spTree>
    <p:extLst>
      <p:ext uri="{BB962C8B-B14F-4D97-AF65-F5344CB8AC3E}">
        <p14:creationId xmlns:p14="http://schemas.microsoft.com/office/powerpoint/2010/main" val="316225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3133</TotalTime>
  <Words>2708</Words>
  <Application>Microsoft Office PowerPoint</Application>
  <PresentationFormat>Произвольный</PresentationFormat>
  <Paragraphs>322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ГАРАНТИИ И КОМПЕНСАЦИИ  РАБОТНИКАМ, ЗАНЯТЫМ  НА РАБОТАХ С ВРЕДНЫМИ И (ИЛИ) ОПАСНЫМИ УСЛОВИЯМИ ТРУДА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Марарова Светлана Михайловна</cp:lastModifiedBy>
  <cp:revision>303</cp:revision>
  <cp:lastPrinted>2016-04-04T04:26:29Z</cp:lastPrinted>
  <dcterms:created xsi:type="dcterms:W3CDTF">2013-08-26T09:00:50Z</dcterms:created>
  <dcterms:modified xsi:type="dcterms:W3CDTF">2016-07-21T11:26:25Z</dcterms:modified>
</cp:coreProperties>
</file>